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14" r:id="rId4"/>
  </p:sldMasterIdLst>
  <p:notesMasterIdLst>
    <p:notesMasterId r:id="rId6"/>
  </p:notesMasterIdLst>
  <p:handoutMasterIdLst>
    <p:handoutMasterId r:id="rId7"/>
  </p:handoutMasterIdLst>
  <p:sldIdLst>
    <p:sldId id="473" r:id="rId5"/>
  </p:sldIdLst>
  <p:sldSz cx="12192000" cy="6858000"/>
  <p:notesSz cx="6797675" cy="9874250"/>
  <p:embeddedFontLst>
    <p:embeddedFont>
      <p:font typeface="Futura Medium" panose="00000800000000000000"/>
      <p:regular r:id="rId8"/>
      <p:bold r:id="rId9"/>
      <p:italic r:id="rId10"/>
      <p:boldItalic r:id="rId11"/>
    </p:embeddedFont>
    <p:embeddedFont>
      <p:font typeface="ShellBold" panose="00000800000000000000" pitchFamily="50" charset="0"/>
      <p:bold r:id="rId12"/>
    </p:embeddedFont>
    <p:embeddedFont>
      <p:font typeface="ShellBook" panose="00000500000000000000" pitchFamily="50" charset="0"/>
      <p:regular r:id="rId13"/>
    </p:embeddedFont>
    <p:embeddedFont>
      <p:font typeface="ShellLight" panose="00000400000000000000" pitchFamily="50" charset="0"/>
      <p:regular r:id="rId14"/>
    </p:embeddedFont>
    <p:embeddedFont>
      <p:font typeface="ShellMedium" panose="00000600000000000000" pitchFamily="50" charset="0"/>
      <p:regular r:id="rId15"/>
    </p:embeddedFont>
  </p:embeddedFontLst>
  <p:custDataLst>
    <p:tags r:id="rId16"/>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680" autoAdjust="0"/>
    <p:restoredTop sz="94660"/>
  </p:normalViewPr>
  <p:slideViewPr>
    <p:cSldViewPr snapToGrid="0">
      <p:cViewPr>
        <p:scale>
          <a:sx n="100" d="100"/>
          <a:sy n="100" d="100"/>
        </p:scale>
        <p:origin x="-412" y="-284"/>
      </p:cViewPr>
      <p:guideLst>
        <p:guide orient="horz" pos="2160"/>
        <p:guide pos="3840"/>
      </p:guideLst>
    </p:cSldViewPr>
  </p:slideViewPr>
  <p:notesTextViewPr>
    <p:cViewPr>
      <p:scale>
        <a:sx n="1" d="1"/>
        <a:sy n="1" d="1"/>
      </p:scale>
      <p:origin x="0" y="0"/>
    </p:cViewPr>
  </p:notesTextViewPr>
  <p:notesViewPr>
    <p:cSldViewPr snapToGrid="0">
      <p:cViewPr>
        <p:scale>
          <a:sx n="1" d="2"/>
          <a:sy n="1" d="2"/>
        </p:scale>
        <p:origin x="0" y="0"/>
      </p:cViewPr>
      <p:guideLst>
        <p:guide orient="horz" pos="3127"/>
        <p:guide pos="2141"/>
        <p:guide orient="horz" pos="3110"/>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font" Target="fonts/font6.fntdata"/><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font" Target="fonts/font5.fntdata"/><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tags" Target="tags/tag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4.fntdata"/><Relationship Id="rId5" Type="http://schemas.openxmlformats.org/officeDocument/2006/relationships/slide" Target="slides/slide1.xml"/><Relationship Id="rId15" Type="http://schemas.openxmlformats.org/officeDocument/2006/relationships/font" Target="fonts/font8.fntdata"/><Relationship Id="rId10" Type="http://schemas.openxmlformats.org/officeDocument/2006/relationships/font" Target="fonts/font3.fntdata"/><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font" Target="fonts/font2.fntdata"/><Relationship Id="rId14" Type="http://schemas.openxmlformats.org/officeDocument/2006/relationships/font" Target="fonts/font7.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21/07/2024</a:t>
            </a:fld>
            <a:endParaRPr lang="en-GB">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21/07/2024</a:t>
            </a:fld>
            <a:endParaRPr lang="en-GB"/>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AFFE-494D-4B23-9A09-64A04EB233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96424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Tree>
    <p:extLst>
      <p:ext uri="{BB962C8B-B14F-4D97-AF65-F5344CB8AC3E}">
        <p14:creationId xmlns:p14="http://schemas.microsoft.com/office/powerpoint/2010/main" val="3482413129"/>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Fade A">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C0B641D9-5755-044F-8454-D9F775B53B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80975"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2pPr>
            <a:lvl3pPr marL="361950"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3pPr>
            <a:lvl4pPr marL="534988" marR="0"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4pPr>
            <a:lvl5pPr marL="715963"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marL="180975" marR="0" lvl="1"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Second level</a:t>
            </a:r>
          </a:p>
          <a:p>
            <a:pPr marL="361950" marR="0" lvl="2"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Third level</a:t>
            </a:r>
          </a:p>
          <a:p>
            <a:pPr marL="534988" marR="0" lvl="3"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Fourth level</a:t>
            </a:r>
          </a:p>
          <a:p>
            <a:pPr marL="715963" marR="0" lvl="4"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Fifth level</a:t>
            </a:r>
            <a:endParaRPr kumimoji="0" lang="en-GB"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endParaRPr>
          </a:p>
        </p:txBody>
      </p:sp>
      <p:sp>
        <p:nvSpPr>
          <p:cNvPr id="16" name="Rectangle 6" descr="Rectangle 6"/>
          <p:cNvSpPr>
            <a:spLocks noGrp="1" noChangeArrowheads="1"/>
          </p:cNvSpPr>
          <p:nvPr>
            <p:ph type="sldNum" sz="quarter" idx="4"/>
          </p:nvPr>
        </p:nvSpPr>
        <p:spPr bwMode="auto">
          <a:xfrm>
            <a:off x="11538677" y="6469199"/>
            <a:ext cx="141064" cy="176972"/>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b="0" i="0">
                <a:solidFill>
                  <a:schemeClr val="tx1"/>
                </a:solidFill>
                <a:latin typeface="ShellBook" pitchFamily="2" charset="0"/>
                <a:cs typeface="Arial" pitchFamily="34" charset="0"/>
              </a:defRPr>
            </a:lvl1pPr>
          </a:lstStyle>
          <a:p>
            <a:fld id="{D32BAE6A-B452-4007-8177-56DD051636F9}" type="slidenum">
              <a:rPr lang="en-GB" smtClean="0"/>
              <a:pPr/>
              <a:t>‹#›</a:t>
            </a:fld>
            <a:endParaRPr lang="en-GB"/>
          </a:p>
        </p:txBody>
      </p:sp>
      <p:sp>
        <p:nvSpPr>
          <p:cNvPr id="2" name="Title 1">
            <a:extLst>
              <a:ext uri="{FF2B5EF4-FFF2-40B4-BE49-F238E27FC236}">
                <a16:creationId xmlns:a16="http://schemas.microsoft.com/office/drawing/2014/main" id="{9158759C-2698-1248-A302-CA8AFBC8DA2D}"/>
              </a:ext>
            </a:extLst>
          </p:cNvPr>
          <p:cNvSpPr>
            <a:spLocks noGrp="1"/>
          </p:cNvSpPr>
          <p:nvPr>
            <p:ph type="title" hasCustomPrompt="1"/>
          </p:nvPr>
        </p:nvSpPr>
        <p:spPr/>
        <p:txBody>
          <a:bodyPr/>
          <a:lstStyle>
            <a:lvl1pPr>
              <a:lnSpc>
                <a:spcPct val="90000"/>
              </a:lnSpc>
              <a:defRPr sz="2400"/>
            </a:lvl1pPr>
          </a:lstStyle>
          <a:p>
            <a:r>
              <a:rPr lang="en-US"/>
              <a:t>CLICK TO EDIT MASTER TITLE</a:t>
            </a:r>
            <a:br>
              <a:rPr lang="en-US"/>
            </a:br>
            <a:r>
              <a:rPr lang="en-US"/>
              <a:t>SUB TITLE</a:t>
            </a:r>
          </a:p>
        </p:txBody>
      </p:sp>
    </p:spTree>
    <p:extLst>
      <p:ext uri="{BB962C8B-B14F-4D97-AF65-F5344CB8AC3E}">
        <p14:creationId xmlns:p14="http://schemas.microsoft.com/office/powerpoint/2010/main" val="31358002"/>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2993960945"/>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oleObject" Target="../embeddings/oleObject1.bin"/><Relationship Id="rId5" Type="http://schemas.openxmlformats.org/officeDocument/2006/relationships/tags" Target="../tags/tag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667B69-1726-4E53-8435-A6A9B1E7D4FB}"/>
              </a:ext>
            </a:extLst>
          </p:cNvPr>
          <p:cNvGraphicFramePr>
            <a:graphicFrameLocks noChangeAspect="1"/>
          </p:cNvGraphicFramePr>
          <p:nvPr userDrawn="1">
            <p:custDataLst>
              <p:tags r:id="rId5"/>
            </p:custDataLst>
            <p:extLst>
              <p:ext uri="{D42A27DB-BD31-4B8C-83A1-F6EECF244321}">
                <p14:modId xmlns:p14="http://schemas.microsoft.com/office/powerpoint/2010/main" val="2309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3" name="Object 2" hidden="1">
                        <a:extLst>
                          <a:ext uri="{FF2B5EF4-FFF2-40B4-BE49-F238E27FC236}">
                            <a16:creationId xmlns:a16="http://schemas.microsoft.com/office/drawing/2014/main" id="{C6667B69-1726-4E53-8435-A6A9B1E7D4F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12259" y="1528763"/>
            <a:ext cx="11164020"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508532" y="517117"/>
            <a:ext cx="11164020"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a:t>
            </a:r>
            <a:br>
              <a:rPr lang="en-US"/>
            </a:br>
            <a:r>
              <a:rPr lang="en-US"/>
              <a:t>SUB TITLE</a:t>
            </a:r>
            <a:endParaRPr lang="en-GB"/>
          </a:p>
        </p:txBody>
      </p:sp>
      <p:sp>
        <p:nvSpPr>
          <p:cNvPr id="17" name="Rectangle 6" descr="Rectangle 6">
            <a:extLst>
              <a:ext uri="{FF2B5EF4-FFF2-40B4-BE49-F238E27FC236}">
                <a16:creationId xmlns:a16="http://schemas.microsoft.com/office/drawing/2014/main" id="{B39F8AAD-1FF4-4DC2-ADD1-D474246B00F9}"/>
              </a:ext>
            </a:extLst>
          </p:cNvPr>
          <p:cNvSpPr>
            <a:spLocks noGrp="1" noChangeArrowheads="1"/>
          </p:cNvSpPr>
          <p:nvPr>
            <p:ph type="sldNum" sz="quarter" idx="4"/>
          </p:nvPr>
        </p:nvSpPr>
        <p:spPr bwMode="auto">
          <a:xfrm>
            <a:off x="11324177" y="6457248"/>
            <a:ext cx="355564" cy="162993"/>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lvl1pPr algn="r">
              <a:defRPr lang="en-GB" sz="850" baseline="0" noProof="1" smtClean="0">
                <a:latin typeface="ShellBook" panose="00000500000000000000" pitchFamily="50" charset="0"/>
                <a:cs typeface="+mn-cs"/>
              </a:defRPr>
            </a:lvl1pPr>
          </a:lstStyle>
          <a:p>
            <a:pPr defTabSz="357708">
              <a:lnSpc>
                <a:spcPct val="140000"/>
              </a:lnSpc>
              <a:buClr>
                <a:schemeClr val="accent2"/>
              </a:buClr>
              <a:buSzPct val="85000"/>
              <a:buFont typeface="Wingdings" pitchFamily="2" charset="2"/>
              <a:buNone/>
            </a:pPr>
            <a:fld id="{D32BAE6A-B452-4007-8177-56DD051636F9}" type="slidenum">
              <a:rPr lang="nl-NL" smtClean="0"/>
              <a:pPr defTabSz="357708">
                <a:lnSpc>
                  <a:spcPct val="140000"/>
                </a:lnSpc>
                <a:buClr>
                  <a:schemeClr val="accent2"/>
                </a:buClr>
                <a:buSzPct val="85000"/>
                <a:buFont typeface="Wingdings" pitchFamily="2" charset="2"/>
                <a:buNone/>
              </a:pPr>
              <a:t>‹#›</a:t>
            </a:fld>
            <a:endParaRPr lang="nl-NL"/>
          </a:p>
        </p:txBody>
      </p:sp>
    </p:spTree>
    <p:extLst>
      <p:ext uri="{BB962C8B-B14F-4D97-AF65-F5344CB8AC3E}">
        <p14:creationId xmlns:p14="http://schemas.microsoft.com/office/powerpoint/2010/main" val="24622771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fade/>
  </p:transition>
  <p:hf hdr="0" ftr="0" dt="0"/>
  <p:txStyles>
    <p:titleStyle>
      <a:lvl1pPr algn="l" defTabSz="1219170" rtl="0" eaLnBrk="1" latinLnBrk="0" hangingPunct="1">
        <a:lnSpc>
          <a:spcPct val="90000"/>
        </a:lnSpc>
        <a:spcBef>
          <a:spcPct val="0"/>
        </a:spcBef>
        <a:buNone/>
        <a:defRPr sz="2800" b="0" kern="1200" cap="none" spc="100"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1200"/>
        </a:spcAft>
        <a:buClr>
          <a:schemeClr val="accent2"/>
        </a:buClr>
        <a:buSzPct val="85000"/>
        <a:buFont typeface="Wingdings" pitchFamily="2" charset="2"/>
        <a:buNone/>
        <a:defRPr sz="1400" kern="1200" baseline="0">
          <a:solidFill>
            <a:schemeClr val="tx1"/>
          </a:solidFill>
          <a:latin typeface="ShellBook" panose="00000500000000000000" pitchFamily="50" charset="0"/>
          <a:ea typeface="+mn-ea"/>
          <a:cs typeface="+mn-cs"/>
        </a:defRPr>
      </a:lvl1pPr>
      <a:lvl2pPr marL="180975"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2pPr>
      <a:lvl3pPr marL="361950"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3pPr>
      <a:lvl4pPr marL="534988" indent="-173038"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baseline="0">
          <a:solidFill>
            <a:schemeClr val="tx1"/>
          </a:solidFill>
          <a:latin typeface="ShellBook" panose="00000500000000000000" pitchFamily="50" charset="0"/>
          <a:ea typeface="+mn-ea"/>
          <a:cs typeface="+mn-cs"/>
        </a:defRPr>
      </a:lvl4pPr>
      <a:lvl5pPr marL="715963"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kern="1200">
          <a:solidFill>
            <a:schemeClr val="tx1"/>
          </a:solidFill>
          <a:latin typeface="ShellBook" panose="00000500000000000000" pitchFamily="50" charset="0"/>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66">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960">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emf"/><Relationship Id="rId4" Type="http://schemas.openxmlformats.org/officeDocument/2006/relationships/oleObject" Target="../embeddings/oleObject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4B3C372-9337-4A09-A45F-18C3DC1F497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04B3C372-9337-4A09-A45F-18C3DC1F49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C0383E9-9F60-5D4B-8E89-42865A61E5DE}"/>
              </a:ext>
            </a:extLst>
          </p:cNvPr>
          <p:cNvSpPr>
            <a:spLocks noGrp="1"/>
          </p:cNvSpPr>
          <p:nvPr>
            <p:ph type="title"/>
          </p:nvPr>
        </p:nvSpPr>
        <p:spPr>
          <a:xfrm>
            <a:off x="733428" y="223099"/>
            <a:ext cx="11289792" cy="295562"/>
          </a:xfrm>
        </p:spPr>
        <p:txBody>
          <a:bodyPr vert="horz"/>
          <a:lstStyle/>
          <a:p>
            <a:r>
              <a:rPr lang="en-US" sz="1800" dirty="0"/>
              <a:t>Troubleshoot and Rectify Cause of </a:t>
            </a:r>
            <a:r>
              <a:rPr lang="en-US" sz="1800" dirty="0" err="1"/>
              <a:t>Ogbotobo</a:t>
            </a:r>
            <a:r>
              <a:rPr lang="en-US" sz="1800" dirty="0"/>
              <a:t> Compressor </a:t>
            </a:r>
            <a:r>
              <a:rPr lang="en-US" sz="1800" dirty="0" err="1"/>
              <a:t>Prelube</a:t>
            </a:r>
            <a:r>
              <a:rPr lang="en-US" sz="1800" dirty="0"/>
              <a:t> pump failure</a:t>
            </a:r>
          </a:p>
        </p:txBody>
      </p:sp>
      <p:sp>
        <p:nvSpPr>
          <p:cNvPr id="9" name="Rectangle 8">
            <a:extLst>
              <a:ext uri="{FF2B5EF4-FFF2-40B4-BE49-F238E27FC236}">
                <a16:creationId xmlns:a16="http://schemas.microsoft.com/office/drawing/2014/main" id="{E5102D58-AEDF-460D-BFFE-6044BB391999}"/>
              </a:ext>
            </a:extLst>
          </p:cNvPr>
          <p:cNvSpPr/>
          <p:nvPr/>
        </p:nvSpPr>
        <p:spPr>
          <a:xfrm>
            <a:off x="722736" y="783539"/>
            <a:ext cx="11289793" cy="1976979"/>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defTabSz="914400">
              <a:defRPr/>
            </a:pPr>
            <a:r>
              <a:rPr lang="en-US" sz="1000" dirty="0">
                <a:solidFill>
                  <a:srgbClr val="000000"/>
                </a:solidFill>
                <a:latin typeface="Futura Medium"/>
              </a:rPr>
              <a:t>On 21st May 2024, </a:t>
            </a:r>
            <a:r>
              <a:rPr lang="en-US" sz="1000" dirty="0" err="1">
                <a:solidFill>
                  <a:srgbClr val="000000"/>
                </a:solidFill>
                <a:latin typeface="Futura Medium"/>
              </a:rPr>
              <a:t>Ogbotobo</a:t>
            </a:r>
            <a:r>
              <a:rPr lang="en-US" sz="1000" dirty="0">
                <a:solidFill>
                  <a:srgbClr val="000000"/>
                </a:solidFill>
                <a:latin typeface="Futura Medium"/>
              </a:rPr>
              <a:t> AG Booster compressor 1 (AGBC-1) was manually shutdown due to </a:t>
            </a:r>
            <a:r>
              <a:rPr lang="en-US" sz="1000" dirty="0" err="1">
                <a:solidFill>
                  <a:srgbClr val="000000"/>
                </a:solidFill>
                <a:latin typeface="Futura Medium"/>
              </a:rPr>
              <a:t>Tunu</a:t>
            </a:r>
            <a:r>
              <a:rPr lang="en-US" sz="1000" dirty="0">
                <a:solidFill>
                  <a:srgbClr val="000000"/>
                </a:solidFill>
                <a:latin typeface="Futura Medium"/>
              </a:rPr>
              <a:t> CPF shutdown occasioned by the breakdown of Associated Gas Compressor-1 (AGC-1). On 12th July 2024, following the repair and commissioning of AGC-2 at Tunu CPF and ramp up of production at </a:t>
            </a:r>
            <a:r>
              <a:rPr lang="en-US" sz="1000" dirty="0" err="1">
                <a:solidFill>
                  <a:srgbClr val="000000"/>
                </a:solidFill>
                <a:latin typeface="Futura Medium"/>
              </a:rPr>
              <a:t>Ogbotobo</a:t>
            </a:r>
            <a:r>
              <a:rPr lang="en-US" sz="1000" dirty="0">
                <a:solidFill>
                  <a:srgbClr val="000000"/>
                </a:solidFill>
                <a:latin typeface="Futura Medium"/>
              </a:rPr>
              <a:t> flow station, attempt was made to restart </a:t>
            </a:r>
            <a:r>
              <a:rPr lang="en-US" sz="1000" dirty="0" err="1">
                <a:solidFill>
                  <a:srgbClr val="000000"/>
                </a:solidFill>
                <a:latin typeface="Futura Medium"/>
              </a:rPr>
              <a:t>Ogbotobo</a:t>
            </a:r>
            <a:r>
              <a:rPr lang="en-US" sz="1000" dirty="0">
                <a:solidFill>
                  <a:srgbClr val="000000"/>
                </a:solidFill>
                <a:latin typeface="Futura Medium"/>
              </a:rPr>
              <a:t> AGBC-1 but unit failed to start on demand due to compressor auxiliary </a:t>
            </a:r>
            <a:r>
              <a:rPr lang="en-US" sz="1000" dirty="0" err="1">
                <a:solidFill>
                  <a:srgbClr val="000000"/>
                </a:solidFill>
                <a:latin typeface="Futura Medium"/>
              </a:rPr>
              <a:t>prelube</a:t>
            </a:r>
            <a:r>
              <a:rPr lang="en-US" sz="1000" dirty="0">
                <a:solidFill>
                  <a:srgbClr val="000000"/>
                </a:solidFill>
                <a:latin typeface="Futura Medium"/>
              </a:rPr>
              <a:t> pump failure to start. Several attempt were made but unit failed to start. The ABB Vendor had been contacted and  planned to mobilized to site for interventions. However, the inhouse maintenance team  persevered and  a multi-disciplinary team led by Electrical supervisor further troubleshoot the cause of compressor </a:t>
            </a:r>
            <a:r>
              <a:rPr lang="en-US" sz="1000" dirty="0" err="1">
                <a:solidFill>
                  <a:srgbClr val="000000"/>
                </a:solidFill>
                <a:latin typeface="Futura Medium"/>
              </a:rPr>
              <a:t>prelube</a:t>
            </a:r>
            <a:r>
              <a:rPr lang="en-US" sz="1000" dirty="0">
                <a:solidFill>
                  <a:srgbClr val="000000"/>
                </a:solidFill>
                <a:latin typeface="Futura Medium"/>
              </a:rPr>
              <a:t> pump failure and defect was traced to the M-Control module in the Electrical Switch Room (ESR). The faulty M-Control module was replaced with a healthy spare M-Control module inside the cabinet in the ESR. Thereafter, the M-Control module which was previously grayed out on the M-View monitor could then be seen and accessible on the monitor. However, due to M-Control location mismatch alarm, the compressor </a:t>
            </a:r>
            <a:r>
              <a:rPr lang="en-US" sz="1000" dirty="0" err="1">
                <a:solidFill>
                  <a:srgbClr val="000000"/>
                </a:solidFill>
                <a:latin typeface="Futura Medium"/>
              </a:rPr>
              <a:t>prelube</a:t>
            </a:r>
            <a:r>
              <a:rPr lang="en-US" sz="1000" dirty="0">
                <a:solidFill>
                  <a:srgbClr val="000000"/>
                </a:solidFill>
                <a:latin typeface="Futura Medium"/>
              </a:rPr>
              <a:t> pump could not be restarted and displayed on the monitor was a prompt to download location configuration.</a:t>
            </a:r>
          </a:p>
          <a:p>
            <a:pPr defTabSz="914400">
              <a:defRPr/>
            </a:pPr>
            <a:r>
              <a:rPr lang="en-US" sz="1000" dirty="0">
                <a:solidFill>
                  <a:srgbClr val="000000"/>
                </a:solidFill>
                <a:latin typeface="Futura Medium"/>
              </a:rPr>
              <a:t>The M-Control location mismatch alarm was cleared immediately, the location configuration downloaded was done on the M-View monitor and permissive to operate the compressor </a:t>
            </a:r>
            <a:r>
              <a:rPr lang="en-US" sz="1000" dirty="0" err="1">
                <a:solidFill>
                  <a:srgbClr val="000000"/>
                </a:solidFill>
                <a:latin typeface="Futura Medium"/>
              </a:rPr>
              <a:t>prelube</a:t>
            </a:r>
            <a:r>
              <a:rPr lang="en-US" sz="1000" dirty="0">
                <a:solidFill>
                  <a:srgbClr val="000000"/>
                </a:solidFill>
                <a:latin typeface="Futura Medium"/>
              </a:rPr>
              <a:t> pump and AGBC-1 were secured. Trip alarm on AGBC-1 HMI were reset and AGBC-1 was restarted and put load to compress gas to Tunu CPF.</a:t>
            </a:r>
          </a:p>
        </p:txBody>
      </p:sp>
      <p:sp>
        <p:nvSpPr>
          <p:cNvPr id="10" name="Rectangle 9">
            <a:extLst>
              <a:ext uri="{FF2B5EF4-FFF2-40B4-BE49-F238E27FC236}">
                <a16:creationId xmlns:a16="http://schemas.microsoft.com/office/drawing/2014/main" id="{11FBDFF2-9AFD-4371-B049-15ECCED99BB1}"/>
              </a:ext>
            </a:extLst>
          </p:cNvPr>
          <p:cNvSpPr/>
          <p:nvPr/>
        </p:nvSpPr>
        <p:spPr>
          <a:xfrm>
            <a:off x="1131378" y="681924"/>
            <a:ext cx="2376000" cy="3234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ea typeface="+mn-ea"/>
                <a:cs typeface="+mn-cs"/>
              </a:rPr>
              <a:t>Business Case</a:t>
            </a:r>
          </a:p>
        </p:txBody>
      </p:sp>
      <p:sp>
        <p:nvSpPr>
          <p:cNvPr id="18" name="Rectangle 17">
            <a:extLst>
              <a:ext uri="{FF2B5EF4-FFF2-40B4-BE49-F238E27FC236}">
                <a16:creationId xmlns:a16="http://schemas.microsoft.com/office/drawing/2014/main" id="{AC66042A-A56D-4B11-9787-88D62D4F22DC}"/>
              </a:ext>
            </a:extLst>
          </p:cNvPr>
          <p:cNvSpPr/>
          <p:nvPr/>
        </p:nvSpPr>
        <p:spPr>
          <a:xfrm>
            <a:off x="831648" y="4813598"/>
            <a:ext cx="5376182" cy="1025837"/>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endParaRPr lang="en-US" sz="1000" dirty="0">
              <a:solidFill>
                <a:srgbClr val="000000"/>
              </a:solidFill>
              <a:latin typeface="Futura Medium"/>
              <a:ea typeface="+mn-lt"/>
              <a:cs typeface="+mn-lt"/>
            </a:endParaRPr>
          </a:p>
          <a:p>
            <a:pPr indent="-171450" defTabSz="914400">
              <a:buClr>
                <a:srgbClr val="DD1D21"/>
              </a:buClr>
              <a:buFont typeface="Wingdings" panose="05000000000000000000" pitchFamily="2" charset="2"/>
              <a:buChar char="v"/>
              <a:defRPr/>
            </a:pPr>
            <a:r>
              <a:rPr lang="en-US" sz="1000" dirty="0">
                <a:solidFill>
                  <a:srgbClr val="000000"/>
                </a:solidFill>
                <a:latin typeface="Futura Medium"/>
                <a:ea typeface="+mn-lt"/>
                <a:cs typeface="+mn-lt"/>
              </a:rPr>
              <a:t>Eliminate routine flaring of 2.8 MMscfd.</a:t>
            </a:r>
          </a:p>
          <a:p>
            <a:pPr indent="-171450" defTabSz="914400">
              <a:buClr>
                <a:srgbClr val="DD1D21"/>
              </a:buClr>
              <a:buFont typeface="Wingdings" panose="05000000000000000000" pitchFamily="2" charset="2"/>
              <a:buChar char="v"/>
              <a:defRPr/>
            </a:pPr>
            <a:r>
              <a:rPr lang="en-US" sz="1000" dirty="0">
                <a:solidFill>
                  <a:srgbClr val="000000"/>
                </a:solidFill>
                <a:latin typeface="Futura Medium"/>
                <a:ea typeface="+mn-lt"/>
                <a:cs typeface="+mn-lt"/>
              </a:rPr>
              <a:t>Safeguard production of ca 7 Kbpd.</a:t>
            </a:r>
          </a:p>
          <a:p>
            <a:pPr indent="-171450" defTabSz="914400">
              <a:buClr>
                <a:srgbClr val="DD1D21"/>
              </a:buClr>
              <a:buFont typeface="Wingdings" panose="05000000000000000000" pitchFamily="2" charset="2"/>
              <a:buChar char="v"/>
              <a:defRPr/>
            </a:pPr>
            <a:r>
              <a:rPr lang="en-US" sz="1000" dirty="0">
                <a:solidFill>
                  <a:srgbClr val="000000"/>
                </a:solidFill>
                <a:latin typeface="Futura Medium"/>
                <a:ea typeface="+mn-lt"/>
                <a:cs typeface="+mn-lt"/>
              </a:rPr>
              <a:t>Improved competence and confidence of personnel in resolution of challenges.</a:t>
            </a:r>
          </a:p>
          <a:p>
            <a:pPr defTabSz="914400">
              <a:buClr>
                <a:srgbClr val="DD1D21"/>
              </a:buClr>
              <a:defRPr/>
            </a:pPr>
            <a:r>
              <a:rPr lang="en-US" sz="1000" dirty="0">
                <a:solidFill>
                  <a:srgbClr val="000000"/>
                </a:solidFill>
                <a:latin typeface="Futura Medium"/>
                <a:ea typeface="+mn-lt"/>
                <a:cs typeface="+mn-lt"/>
              </a:rPr>
              <a:t> </a:t>
            </a:r>
          </a:p>
          <a:p>
            <a:pPr defTabSz="914400">
              <a:buClr>
                <a:srgbClr val="DD1D21"/>
              </a:buClr>
              <a:defRPr/>
            </a:pPr>
            <a:endParaRPr lang="en-US" sz="1000" dirty="0">
              <a:solidFill>
                <a:srgbClr val="000000"/>
              </a:solidFill>
              <a:latin typeface="Futura Medium"/>
              <a:ea typeface="+mn-lt"/>
              <a:cs typeface="+mn-lt"/>
            </a:endParaRPr>
          </a:p>
          <a:p>
            <a:pPr indent="-171450" defTabSz="914400">
              <a:buClr>
                <a:srgbClr val="DD1D21"/>
              </a:buClr>
              <a:buFont typeface="Wingdings" panose="05000000000000000000" pitchFamily="2" charset="2"/>
              <a:buChar char="v"/>
              <a:defRPr/>
            </a:pPr>
            <a:endParaRPr lang="en-US" sz="1000" dirty="0">
              <a:solidFill>
                <a:srgbClr val="000000"/>
              </a:solidFill>
              <a:latin typeface="Futura Medium"/>
            </a:endParaRPr>
          </a:p>
          <a:p>
            <a:pPr indent="-171450" defTabSz="914400">
              <a:buClr>
                <a:srgbClr val="DD1D21"/>
              </a:buClr>
              <a:buFont typeface="Wingdings" panose="05000000000000000000" pitchFamily="2" charset="2"/>
              <a:buChar char="v"/>
              <a:defRPr/>
            </a:pPr>
            <a:endParaRPr lang="en-US" sz="1000" dirty="0">
              <a:solidFill>
                <a:srgbClr val="000000"/>
              </a:solidFill>
              <a:latin typeface="Futura Medium"/>
            </a:endParaRPr>
          </a:p>
        </p:txBody>
      </p:sp>
      <p:sp>
        <p:nvSpPr>
          <p:cNvPr id="19" name="Rectangle 18">
            <a:extLst>
              <a:ext uri="{FF2B5EF4-FFF2-40B4-BE49-F238E27FC236}">
                <a16:creationId xmlns:a16="http://schemas.microsoft.com/office/drawing/2014/main" id="{8973D3D9-9A6B-482F-B848-7AF0EB18CD09}"/>
              </a:ext>
            </a:extLst>
          </p:cNvPr>
          <p:cNvSpPr/>
          <p:nvPr/>
        </p:nvSpPr>
        <p:spPr>
          <a:xfrm>
            <a:off x="1143739" y="4669598"/>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ea typeface="+mn-ea"/>
                <a:cs typeface="+mn-cs"/>
              </a:rPr>
              <a:t>Critical Success Factors </a:t>
            </a:r>
          </a:p>
        </p:txBody>
      </p:sp>
      <p:sp>
        <p:nvSpPr>
          <p:cNvPr id="15" name="Rectangle 14">
            <a:extLst>
              <a:ext uri="{FF2B5EF4-FFF2-40B4-BE49-F238E27FC236}">
                <a16:creationId xmlns:a16="http://schemas.microsoft.com/office/drawing/2014/main" id="{B99AEEB3-7050-4DED-9019-BB36DB7F0FFB}"/>
              </a:ext>
            </a:extLst>
          </p:cNvPr>
          <p:cNvSpPr/>
          <p:nvPr/>
        </p:nvSpPr>
        <p:spPr>
          <a:xfrm>
            <a:off x="780938" y="3285496"/>
            <a:ext cx="5370552" cy="1004529"/>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endParaRPr lang="en-US" sz="1000" dirty="0">
              <a:solidFill>
                <a:srgbClr val="000000"/>
              </a:solidFill>
              <a:latin typeface="Futura Medium"/>
            </a:endParaRPr>
          </a:p>
          <a:p>
            <a:pPr indent="-171450" defTabSz="914400">
              <a:buClr>
                <a:srgbClr val="DD1D21"/>
              </a:buClr>
              <a:buFont typeface="Wingdings" panose="05000000000000000000" pitchFamily="2" charset="2"/>
              <a:buChar char="v"/>
              <a:defRPr/>
            </a:pPr>
            <a:r>
              <a:rPr lang="en-US" sz="1000" dirty="0">
                <a:solidFill>
                  <a:srgbClr val="000000"/>
                </a:solidFill>
                <a:latin typeface="Futura Medium"/>
              </a:rPr>
              <a:t>Eliminate routine flaring of 2.8 MMscfd</a:t>
            </a:r>
          </a:p>
          <a:p>
            <a:pPr indent="-171450" defTabSz="914400">
              <a:buClr>
                <a:srgbClr val="DD1D21"/>
              </a:buClr>
              <a:buFont typeface="Wingdings" panose="05000000000000000000" pitchFamily="2" charset="2"/>
              <a:buChar char="v"/>
              <a:defRPr/>
            </a:pPr>
            <a:r>
              <a:rPr lang="en-US" sz="1000" dirty="0">
                <a:solidFill>
                  <a:srgbClr val="000000"/>
                </a:solidFill>
                <a:latin typeface="Futura Medium"/>
              </a:rPr>
              <a:t>Safeguard production of ca. 7 Kbpd </a:t>
            </a:r>
          </a:p>
          <a:p>
            <a:pPr indent="-171450" defTabSz="914400">
              <a:buClr>
                <a:srgbClr val="DD1D21"/>
              </a:buClr>
              <a:buFont typeface="Wingdings" panose="05000000000000000000" pitchFamily="2" charset="2"/>
              <a:buChar char="v"/>
              <a:defRPr/>
            </a:pPr>
            <a:r>
              <a:rPr lang="en-US" sz="1000" dirty="0">
                <a:solidFill>
                  <a:srgbClr val="000000"/>
                </a:solidFill>
                <a:latin typeface="Futura Medium"/>
              </a:rPr>
              <a:t>Cost saving of $20,000.00 that would have been expended  hiring the services of ABB vendor.</a:t>
            </a:r>
          </a:p>
        </p:txBody>
      </p:sp>
      <p:sp>
        <p:nvSpPr>
          <p:cNvPr id="16" name="Rectangle 15">
            <a:extLst>
              <a:ext uri="{FF2B5EF4-FFF2-40B4-BE49-F238E27FC236}">
                <a16:creationId xmlns:a16="http://schemas.microsoft.com/office/drawing/2014/main" id="{E9DB6877-C611-4A5A-9632-90B11493032E}"/>
              </a:ext>
            </a:extLst>
          </p:cNvPr>
          <p:cNvSpPr/>
          <p:nvPr/>
        </p:nvSpPr>
        <p:spPr>
          <a:xfrm>
            <a:off x="1131378" y="3173177"/>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ea typeface="+mn-ea"/>
                <a:cs typeface="+mn-cs"/>
              </a:rPr>
              <a:t>Potential Benefit/Impact</a:t>
            </a:r>
          </a:p>
        </p:txBody>
      </p:sp>
      <p:sp>
        <p:nvSpPr>
          <p:cNvPr id="35" name="Rectangle 34">
            <a:extLst>
              <a:ext uri="{FF2B5EF4-FFF2-40B4-BE49-F238E27FC236}">
                <a16:creationId xmlns:a16="http://schemas.microsoft.com/office/drawing/2014/main" id="{A4C8F41D-6162-43B3-901F-AC0B2FE222B3}"/>
              </a:ext>
            </a:extLst>
          </p:cNvPr>
          <p:cNvSpPr/>
          <p:nvPr/>
        </p:nvSpPr>
        <p:spPr>
          <a:xfrm>
            <a:off x="6759203" y="4815196"/>
            <a:ext cx="5249263" cy="896948"/>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GB" sz="1000" dirty="0">
                <a:solidFill>
                  <a:srgbClr val="000000"/>
                </a:solidFill>
                <a:latin typeface="Futura Medium"/>
              </a:rPr>
              <a:t>Sponsor: Ebere Onoh </a:t>
            </a:r>
            <a:endParaRPr lang="en-GB" sz="1000" dirty="0">
              <a:solidFill>
                <a:srgbClr val="000000"/>
              </a:solidFill>
              <a:latin typeface="Futura Medium" panose="00000400000000000000" pitchFamily="2" charset="0"/>
            </a:endParaRPr>
          </a:p>
          <a:p>
            <a:pPr indent="-171450" defTabSz="914400">
              <a:buClr>
                <a:srgbClr val="DD1D21"/>
              </a:buClr>
              <a:buFont typeface="Wingdings" panose="05000000000000000000" pitchFamily="2" charset="2"/>
              <a:buChar char="v"/>
              <a:defRPr/>
            </a:pPr>
            <a:r>
              <a:rPr lang="en-GB" sz="1000" dirty="0">
                <a:solidFill>
                  <a:srgbClr val="000000"/>
                </a:solidFill>
                <a:latin typeface="Futura Medium"/>
              </a:rPr>
              <a:t>Implementation Lead: Agim Romanus</a:t>
            </a:r>
          </a:p>
          <a:p>
            <a:pPr indent="-171450" defTabSz="914400">
              <a:buClr>
                <a:srgbClr val="DD1D21"/>
              </a:buClr>
              <a:buFont typeface="Wingdings" panose="05000000000000000000" pitchFamily="2" charset="2"/>
              <a:buChar char="v"/>
              <a:defRPr/>
            </a:pPr>
            <a:r>
              <a:rPr lang="en-GB" sz="1000" dirty="0">
                <a:solidFill>
                  <a:srgbClr val="000000"/>
                </a:solidFill>
                <a:latin typeface="Futura Medium"/>
              </a:rPr>
              <a:t>Team: Onyeka Anthony, </a:t>
            </a:r>
            <a:r>
              <a:rPr lang="en-GB" sz="1000" dirty="0" err="1">
                <a:solidFill>
                  <a:srgbClr val="000000"/>
                </a:solidFill>
                <a:latin typeface="Futura Medium"/>
              </a:rPr>
              <a:t>Omosuzi</a:t>
            </a:r>
            <a:r>
              <a:rPr lang="en-GB" sz="1000" dirty="0">
                <a:solidFill>
                  <a:srgbClr val="000000"/>
                </a:solidFill>
                <a:latin typeface="Futura Medium"/>
              </a:rPr>
              <a:t> </a:t>
            </a:r>
            <a:r>
              <a:rPr lang="en-GB" sz="1000" dirty="0" err="1">
                <a:solidFill>
                  <a:srgbClr val="000000"/>
                </a:solidFill>
                <a:latin typeface="Futura Medium"/>
              </a:rPr>
              <a:t>Osarenti</a:t>
            </a:r>
            <a:r>
              <a:rPr lang="en-GB" sz="1000" dirty="0">
                <a:solidFill>
                  <a:srgbClr val="000000"/>
                </a:solidFill>
                <a:latin typeface="Futura Medium"/>
              </a:rPr>
              <a:t>, Sunday Honour and Iboh Walter</a:t>
            </a:r>
          </a:p>
        </p:txBody>
      </p:sp>
      <p:sp>
        <p:nvSpPr>
          <p:cNvPr id="36" name="Rectangle 35">
            <a:extLst>
              <a:ext uri="{FF2B5EF4-FFF2-40B4-BE49-F238E27FC236}">
                <a16:creationId xmlns:a16="http://schemas.microsoft.com/office/drawing/2014/main" id="{B1683644-E342-4365-B083-9C8BBEDD09AF}"/>
              </a:ext>
            </a:extLst>
          </p:cNvPr>
          <p:cNvSpPr/>
          <p:nvPr/>
        </p:nvSpPr>
        <p:spPr>
          <a:xfrm>
            <a:off x="7039271" y="4669598"/>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dirty="0">
                <a:solidFill>
                  <a:srgbClr val="404040"/>
                </a:solidFill>
                <a:latin typeface="ShellBold"/>
              </a:rPr>
              <a:t>Implementation</a:t>
            </a:r>
            <a:endParaRPr kumimoji="0" lang="en-GB" sz="1200" b="0" i="0" u="none" strike="noStrike" kern="1200" cap="none" spc="0" normalizeH="0" baseline="0" noProof="0" dirty="0">
              <a:ln>
                <a:noFill/>
              </a:ln>
              <a:solidFill>
                <a:srgbClr val="404040"/>
              </a:solidFill>
              <a:effectLst/>
              <a:uLnTx/>
              <a:uFillTx/>
              <a:latin typeface="ShellBold"/>
              <a:ea typeface="+mn-ea"/>
              <a:cs typeface="+mn-cs"/>
            </a:endParaRPr>
          </a:p>
        </p:txBody>
      </p:sp>
      <p:sp>
        <p:nvSpPr>
          <p:cNvPr id="39" name="Oval 38">
            <a:extLst>
              <a:ext uri="{FF2B5EF4-FFF2-40B4-BE49-F238E27FC236}">
                <a16:creationId xmlns:a16="http://schemas.microsoft.com/office/drawing/2014/main" id="{DF2665B3-FE32-4D5C-9885-A57B6773C0DB}"/>
              </a:ext>
            </a:extLst>
          </p:cNvPr>
          <p:cNvSpPr/>
          <p:nvPr/>
        </p:nvSpPr>
        <p:spPr>
          <a:xfrm>
            <a:off x="6179660" y="3284091"/>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FFFF"/>
                </a:solidFill>
                <a:latin typeface="ShellBold"/>
              </a:rPr>
              <a:t>3</a:t>
            </a:r>
            <a:endParaRPr kumimoji="0" lang="en-GB" sz="1800" b="0" i="0" u="none" strike="noStrike" kern="1200" cap="none" spc="0" normalizeH="0" baseline="0" noProof="0" dirty="0">
              <a:ln>
                <a:noFill/>
              </a:ln>
              <a:solidFill>
                <a:srgbClr val="FFFFFF"/>
              </a:solidFill>
              <a:effectLst/>
              <a:uLnTx/>
              <a:uFillTx/>
              <a:latin typeface="ShellBold"/>
              <a:ea typeface="+mn-ea"/>
              <a:cs typeface="+mn-cs"/>
            </a:endParaRPr>
          </a:p>
        </p:txBody>
      </p:sp>
      <p:sp>
        <p:nvSpPr>
          <p:cNvPr id="41" name="Arrow: Striped Right 40">
            <a:extLst>
              <a:ext uri="{FF2B5EF4-FFF2-40B4-BE49-F238E27FC236}">
                <a16:creationId xmlns:a16="http://schemas.microsoft.com/office/drawing/2014/main" id="{85284DE7-E240-4850-B243-A973B3E1CE81}"/>
              </a:ext>
            </a:extLst>
          </p:cNvPr>
          <p:cNvSpPr/>
          <p:nvPr/>
        </p:nvSpPr>
        <p:spPr>
          <a:xfrm rot="16200000" flipH="1">
            <a:off x="6083563" y="4021389"/>
            <a:ext cx="716997"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a typeface="+mn-ea"/>
              <a:cs typeface="+mn-cs"/>
            </a:endParaRPr>
          </a:p>
        </p:txBody>
      </p:sp>
      <p:grpSp>
        <p:nvGrpSpPr>
          <p:cNvPr id="14" name="Group 13">
            <a:extLst>
              <a:ext uri="{FF2B5EF4-FFF2-40B4-BE49-F238E27FC236}">
                <a16:creationId xmlns:a16="http://schemas.microsoft.com/office/drawing/2014/main" id="{2A946E3D-8B59-411C-8D13-D4EF2A7FA43A}"/>
              </a:ext>
            </a:extLst>
          </p:cNvPr>
          <p:cNvGrpSpPr/>
          <p:nvPr/>
        </p:nvGrpSpPr>
        <p:grpSpPr>
          <a:xfrm>
            <a:off x="6747830" y="3193298"/>
            <a:ext cx="5312137" cy="842971"/>
            <a:chOff x="821713" y="3571433"/>
            <a:chExt cx="5178153" cy="859862"/>
          </a:xfrm>
        </p:grpSpPr>
        <p:sp>
          <p:nvSpPr>
            <p:cNvPr id="48" name="Rectangle 47">
              <a:extLst>
                <a:ext uri="{FF2B5EF4-FFF2-40B4-BE49-F238E27FC236}">
                  <a16:creationId xmlns:a16="http://schemas.microsoft.com/office/drawing/2014/main" id="{11C2FDF3-786E-497E-9A31-9A7C7A1AF7DF}"/>
                </a:ext>
              </a:extLst>
            </p:cNvPr>
            <p:cNvSpPr/>
            <p:nvPr/>
          </p:nvSpPr>
          <p:spPr>
            <a:xfrm>
              <a:off x="821713" y="3699932"/>
              <a:ext cx="5178153" cy="73136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indent="-171450" defTabSz="914400">
                <a:buClr>
                  <a:srgbClr val="DD1D21"/>
                </a:buClr>
                <a:buFont typeface="Wingdings" panose="05000000000000000000" pitchFamily="2" charset="2"/>
                <a:buChar char="v"/>
                <a:defRPr/>
              </a:pPr>
              <a:r>
                <a:rPr lang="en-US" sz="1000" dirty="0">
                  <a:solidFill>
                    <a:srgbClr val="000000"/>
                  </a:solidFill>
                  <a:latin typeface="Futura Medium" panose="00000400000000000000" pitchFamily="2" charset="0"/>
                </a:rPr>
                <a:t>Failure to meet the </a:t>
              </a:r>
              <a:r>
                <a:rPr lang="en-US" sz="1000" dirty="0" err="1">
                  <a:solidFill>
                    <a:srgbClr val="000000"/>
                  </a:solidFill>
                  <a:latin typeface="Futura Medium" panose="00000400000000000000" pitchFamily="2" charset="0"/>
                </a:rPr>
                <a:t>Tunu</a:t>
              </a:r>
              <a:r>
                <a:rPr lang="en-US" sz="1000" dirty="0">
                  <a:solidFill>
                    <a:srgbClr val="000000"/>
                  </a:solidFill>
                  <a:latin typeface="Futura Medium" panose="00000400000000000000" pitchFamily="2" charset="0"/>
                </a:rPr>
                <a:t> Nodal production target of 53,000bbl/d.</a:t>
              </a:r>
            </a:p>
            <a:p>
              <a:pPr defTabSz="914400">
                <a:buClr>
                  <a:srgbClr val="DD1D21"/>
                </a:buClr>
                <a:defRPr/>
              </a:pPr>
              <a:endParaRPr lang="en-US" sz="1000" dirty="0">
                <a:solidFill>
                  <a:srgbClr val="000000"/>
                </a:solidFill>
                <a:latin typeface="Futura Medium" panose="00000400000000000000" pitchFamily="2" charset="0"/>
              </a:endParaRPr>
            </a:p>
            <a:p>
              <a:pPr marL="0" marR="0" lvl="0" indent="0" algn="l" defTabSz="914400" rtl="0" eaLnBrk="1" fontAlgn="auto" latinLnBrk="0" hangingPunct="1">
                <a:lnSpc>
                  <a:spcPct val="100000"/>
                </a:lnSpc>
                <a:spcBef>
                  <a:spcPts val="0"/>
                </a:spcBef>
                <a:spcAft>
                  <a:spcPts val="0"/>
                </a:spcAft>
                <a:buClr>
                  <a:srgbClr val="DD1D21"/>
                </a:buClr>
                <a:buSzTx/>
                <a:buFontTx/>
                <a:buNone/>
                <a:tabLst/>
                <a:defRPr/>
              </a:pPr>
              <a:endParaRPr kumimoji="0" lang="en-US" sz="1200" b="0" i="0" u="none" strike="noStrike" kern="1200" cap="none" spc="0" normalizeH="0" baseline="0" noProof="0" dirty="0">
                <a:ln>
                  <a:noFill/>
                </a:ln>
                <a:solidFill>
                  <a:srgbClr val="404040"/>
                </a:solidFill>
                <a:effectLst/>
                <a:uLnTx/>
                <a:uFillTx/>
                <a:latin typeface="ShellBook" panose="00000500000000000000" pitchFamily="50" charset="0"/>
                <a:ea typeface="+mn-ea"/>
                <a:cs typeface="+mn-cs"/>
              </a:endParaRPr>
            </a:p>
          </p:txBody>
        </p:sp>
        <p:sp>
          <p:nvSpPr>
            <p:cNvPr id="49" name="Rectangle 48">
              <a:extLst>
                <a:ext uri="{FF2B5EF4-FFF2-40B4-BE49-F238E27FC236}">
                  <a16:creationId xmlns:a16="http://schemas.microsoft.com/office/drawing/2014/main" id="{0673BE92-7016-44E4-83B8-6F06F42FAD0D}"/>
                </a:ext>
              </a:extLst>
            </p:cNvPr>
            <p:cNvSpPr/>
            <p:nvPr/>
          </p:nvSpPr>
          <p:spPr>
            <a:xfrm>
              <a:off x="1209618" y="3571433"/>
              <a:ext cx="2401551" cy="2683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ShellBold"/>
                  <a:ea typeface="+mn-ea"/>
                  <a:cs typeface="+mn-cs"/>
                </a:rPr>
                <a:t> Risk</a:t>
              </a:r>
            </a:p>
          </p:txBody>
        </p:sp>
      </p:grpSp>
      <p:grpSp>
        <p:nvGrpSpPr>
          <p:cNvPr id="8" name="Group 7">
            <a:extLst>
              <a:ext uri="{FF2B5EF4-FFF2-40B4-BE49-F238E27FC236}">
                <a16:creationId xmlns:a16="http://schemas.microsoft.com/office/drawing/2014/main" id="{C1F05E94-8978-45F1-AF57-53678F372065}"/>
              </a:ext>
            </a:extLst>
          </p:cNvPr>
          <p:cNvGrpSpPr/>
          <p:nvPr/>
        </p:nvGrpSpPr>
        <p:grpSpPr>
          <a:xfrm>
            <a:off x="85467" y="1134441"/>
            <a:ext cx="599231" cy="4363157"/>
            <a:chOff x="-3984" y="1084746"/>
            <a:chExt cx="599231" cy="4363157"/>
          </a:xfrm>
        </p:grpSpPr>
        <p:sp>
          <p:nvSpPr>
            <p:cNvPr id="11" name="Oval 10">
              <a:extLst>
                <a:ext uri="{FF2B5EF4-FFF2-40B4-BE49-F238E27FC236}">
                  <a16:creationId xmlns:a16="http://schemas.microsoft.com/office/drawing/2014/main" id="{DF750389-3BB1-45AE-B647-E01BFDBFC7FE}"/>
                </a:ext>
              </a:extLst>
            </p:cNvPr>
            <p:cNvSpPr/>
            <p:nvPr/>
          </p:nvSpPr>
          <p:spPr>
            <a:xfrm>
              <a:off x="55247" y="1084746"/>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ea typeface="+mn-ea"/>
                  <a:cs typeface="+mn-cs"/>
                </a:rPr>
                <a:t>1</a:t>
              </a:r>
            </a:p>
          </p:txBody>
        </p:sp>
        <p:sp>
          <p:nvSpPr>
            <p:cNvPr id="12" name="Arrow: Striped Right 11">
              <a:extLst>
                <a:ext uri="{FF2B5EF4-FFF2-40B4-BE49-F238E27FC236}">
                  <a16:creationId xmlns:a16="http://schemas.microsoft.com/office/drawing/2014/main" id="{E4FDC81F-A2DA-43B4-B6E5-8C8192DA1DF6}"/>
                </a:ext>
              </a:extLst>
            </p:cNvPr>
            <p:cNvSpPr/>
            <p:nvPr/>
          </p:nvSpPr>
          <p:spPr>
            <a:xfrm rot="16200000" flipH="1">
              <a:off x="-140031" y="1980470"/>
              <a:ext cx="947547"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a typeface="+mn-ea"/>
                <a:cs typeface="+mn-cs"/>
              </a:endParaRPr>
            </a:p>
          </p:txBody>
        </p:sp>
        <p:sp>
          <p:nvSpPr>
            <p:cNvPr id="17" name="Oval 16">
              <a:extLst>
                <a:ext uri="{FF2B5EF4-FFF2-40B4-BE49-F238E27FC236}">
                  <a16:creationId xmlns:a16="http://schemas.microsoft.com/office/drawing/2014/main" id="{BFF06E98-FAA7-4A8E-8DC6-296AC9D2C37D}"/>
                </a:ext>
              </a:extLst>
            </p:cNvPr>
            <p:cNvSpPr/>
            <p:nvPr/>
          </p:nvSpPr>
          <p:spPr>
            <a:xfrm>
              <a:off x="-3984" y="3067577"/>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a:ln>
                    <a:noFill/>
                  </a:ln>
                  <a:solidFill>
                    <a:srgbClr val="FFFFFF"/>
                  </a:solidFill>
                  <a:effectLst/>
                  <a:uLnTx/>
                  <a:uFillTx/>
                  <a:latin typeface="ShellBold"/>
                  <a:ea typeface="+mn-ea"/>
                  <a:cs typeface="+mn-cs"/>
                </a:rPr>
                <a:t>2</a:t>
              </a:r>
            </a:p>
          </p:txBody>
        </p:sp>
        <p:sp>
          <p:nvSpPr>
            <p:cNvPr id="20" name="Oval 19">
              <a:extLst>
                <a:ext uri="{FF2B5EF4-FFF2-40B4-BE49-F238E27FC236}">
                  <a16:creationId xmlns:a16="http://schemas.microsoft.com/office/drawing/2014/main" id="{7B258F51-CBBA-4524-9968-AC4D068A0CED}"/>
                </a:ext>
              </a:extLst>
            </p:cNvPr>
            <p:cNvSpPr/>
            <p:nvPr/>
          </p:nvSpPr>
          <p:spPr>
            <a:xfrm>
              <a:off x="25947" y="4907903"/>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dirty="0">
                  <a:solidFill>
                    <a:srgbClr val="FFFFFF"/>
                  </a:solidFill>
                  <a:latin typeface="ShellBold"/>
                </a:rPr>
                <a:t>4</a:t>
              </a:r>
              <a:endParaRPr kumimoji="0" lang="en-GB" sz="1800" b="0" i="0" u="none" strike="noStrike" kern="1200" cap="none" spc="0" normalizeH="0" baseline="0" noProof="0" dirty="0">
                <a:ln>
                  <a:noFill/>
                </a:ln>
                <a:solidFill>
                  <a:srgbClr val="FFFFFF"/>
                </a:solidFill>
                <a:effectLst/>
                <a:uLnTx/>
                <a:uFillTx/>
                <a:latin typeface="ShellBold"/>
                <a:ea typeface="+mn-ea"/>
                <a:cs typeface="+mn-cs"/>
              </a:endParaRPr>
            </a:p>
          </p:txBody>
        </p:sp>
        <p:sp>
          <p:nvSpPr>
            <p:cNvPr id="21" name="Arrow: Striped Right 20">
              <a:extLst>
                <a:ext uri="{FF2B5EF4-FFF2-40B4-BE49-F238E27FC236}">
                  <a16:creationId xmlns:a16="http://schemas.microsoft.com/office/drawing/2014/main" id="{24038962-A172-49AE-AA2C-5FDCAEFA99AF}"/>
                </a:ext>
              </a:extLst>
            </p:cNvPr>
            <p:cNvSpPr/>
            <p:nvPr/>
          </p:nvSpPr>
          <p:spPr>
            <a:xfrm rot="16200000" flipH="1">
              <a:off x="-134979" y="3985912"/>
              <a:ext cx="845507" cy="422475"/>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Medium"/>
                <a:ea typeface="+mn-ea"/>
                <a:cs typeface="+mn-cs"/>
              </a:endParaRPr>
            </a:p>
          </p:txBody>
        </p:sp>
      </p:grpSp>
      <p:sp>
        <p:nvSpPr>
          <p:cNvPr id="2" name="Oval 1">
            <a:extLst>
              <a:ext uri="{FF2B5EF4-FFF2-40B4-BE49-F238E27FC236}">
                <a16:creationId xmlns:a16="http://schemas.microsoft.com/office/drawing/2014/main" id="{91E55591-A70E-C18B-1671-C74D665F4125}"/>
              </a:ext>
            </a:extLst>
          </p:cNvPr>
          <p:cNvSpPr/>
          <p:nvPr/>
        </p:nvSpPr>
        <p:spPr>
          <a:xfrm>
            <a:off x="6207830" y="4786516"/>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ShellBold"/>
                <a:ea typeface="+mn-ea"/>
                <a:cs typeface="+mn-cs"/>
              </a:rPr>
              <a:t>5</a:t>
            </a:r>
          </a:p>
        </p:txBody>
      </p:sp>
    </p:spTree>
    <p:extLst>
      <p:ext uri="{BB962C8B-B14F-4D97-AF65-F5344CB8AC3E}">
        <p14:creationId xmlns:p14="http://schemas.microsoft.com/office/powerpoint/2010/main" val="307820271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algn="l" defTabSz="357708">
          <a:lnSpc>
            <a:spcPct val="140000"/>
          </a:lnSpc>
          <a:spcAft>
            <a:spcPts val="1200"/>
          </a:spcAft>
          <a:buClr>
            <a:schemeClr val="accent2"/>
          </a:buClr>
          <a:buSzPct val="85000"/>
          <a:buFont typeface="Wingdings" panose="05000000000000000000" pitchFamily="2" charset="2"/>
          <a:buChar char=""/>
          <a:defRPr sz="1400" dirty="0" smtClean="0">
            <a:solidFill>
              <a:schemeClr val="tx1"/>
            </a:solidFill>
            <a:latin typeface="ShellBook" pitchFamily="2" charset="0"/>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1" id="{B33FFE0E-00AD-4930-9763-36BAA6AABC02}" vid="{2F0BE8E0-F5D1-40D2-9DA5-B255D3D2170D}"/>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AF0E0059CFAB64187A8D8BE2E1B28FC" ma:contentTypeVersion="3" ma:contentTypeDescription="Create a new document." ma:contentTypeScope="" ma:versionID="801fdab619d5f9202f8a0dab159a5b3c">
  <xsd:schema xmlns:xsd="http://www.w3.org/2001/XMLSchema" xmlns:xs="http://www.w3.org/2001/XMLSchema" xmlns:p="http://schemas.microsoft.com/office/2006/metadata/properties" xmlns:ns2="0447f12d-e20b-467f-b29c-d8b3fac55bb2" targetNamespace="http://schemas.microsoft.com/office/2006/metadata/properties" ma:root="true" ma:fieldsID="2699413add796a17057e27b831689a0d" ns2:_="">
    <xsd:import namespace="0447f12d-e20b-467f-b29c-d8b3fac55bb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447f12d-e20b-467f-b29c-d8b3fac55bb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2.xml><?xml version="1.0" encoding="utf-8"?>
<ds:datastoreItem xmlns:ds="http://schemas.openxmlformats.org/officeDocument/2006/customXml" ds:itemID="{5CE597B9-F879-40F4-9968-CD98FBF742AC}">
  <ds:schemaRefs>
    <ds:schemaRef ds:uri="0447f12d-e20b-467f-b29c-d8b3fac55bb2"/>
    <ds:schemaRef ds:uri="http://schemas.openxmlformats.org/package/2006/metadata/core-properties"/>
    <ds:schemaRef ds:uri="http://purl.org/dc/elements/1.1/"/>
    <ds:schemaRef ds:uri="http://schemas.microsoft.com/office/infopath/2007/PartnerControls"/>
    <ds:schemaRef ds:uri="http://schemas.microsoft.com/office/2006/documentManagement/types"/>
    <ds:schemaRef ds:uri="http://purl.org/dc/dcmitype/"/>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247FA589-A7A7-416A-B43D-70E73964EF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447f12d-e20b-467f-b29c-d8b3fac55bb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blank</Template>
  <TotalTime>2470</TotalTime>
  <Words>391</Words>
  <Application>Microsoft Office PowerPoint</Application>
  <PresentationFormat>Widescreen</PresentationFormat>
  <Paragraphs>28</Paragraphs>
  <Slides>1</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11" baseType="lpstr">
      <vt:lpstr>Futura Medium</vt:lpstr>
      <vt:lpstr>ShellBook</vt:lpstr>
      <vt:lpstr>Wingdings</vt:lpstr>
      <vt:lpstr>ShellBold</vt:lpstr>
      <vt:lpstr>ShellLight</vt:lpstr>
      <vt:lpstr>ShellMedium</vt:lpstr>
      <vt:lpstr>Calibri</vt:lpstr>
      <vt:lpstr>Arial</vt:lpstr>
      <vt:lpstr>1_Shell layouts with footer</vt:lpstr>
      <vt:lpstr>think-cell Slide</vt:lpstr>
      <vt:lpstr>Troubleshoot and Rectify Cause of Ogbotobo Compressor Prelube pump failure</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Njoku, Hyginus E SPDC-IUC/G/UWU</cp:lastModifiedBy>
  <cp:revision>41</cp:revision>
  <cp:lastPrinted>2016-11-16T07:40:38Z</cp:lastPrinted>
  <dcterms:created xsi:type="dcterms:W3CDTF">2016-08-29T09:50:08Z</dcterms:created>
  <dcterms:modified xsi:type="dcterms:W3CDTF">2024-07-21T17:53:47Z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0x010100BAF0E0059CFAB64187A8D8BE2E1B28FC</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SecurityClassification">
    <vt:lpwstr>1;#Confidential|e4bc29b2-6e76-48cc-b090-8b544c0802ae</vt:lpwstr>
  </property>
</Properties>
</file>