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8A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4660"/>
  </p:normalViewPr>
  <p:slideViewPr>
    <p:cSldViewPr snapToGrid="0">
      <p:cViewPr>
        <p:scale>
          <a:sx n="132" d="100"/>
          <a:sy n="132" d="100"/>
        </p:scale>
        <p:origin x="-3500" y="-20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D1E4D-C49C-4022-8D49-AB9188FF3EF8}" type="datetimeFigureOut">
              <a:rPr lang="en-US" smtClean="0"/>
              <a:t>3/24/2023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7370D-38D8-4C31-B843-2A23FE75D71D}" type="slidenum">
              <a:rPr lang="en-US" smtClean="0"/>
              <a:t>‹#›</a:t>
            </a:fld>
            <a:endParaRPr lang="en-US"/>
          </a:p>
        </p:txBody>
      </p:sp>
    </p:spTree>
    <p:extLst>
      <p:ext uri="{BB962C8B-B14F-4D97-AF65-F5344CB8AC3E}">
        <p14:creationId xmlns:p14="http://schemas.microsoft.com/office/powerpoint/2010/main" val="587421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A7370D-38D8-4C31-B843-2A23FE75D71D}" type="slidenum">
              <a:rPr lang="en-US" smtClean="0"/>
              <a:t>1</a:t>
            </a:fld>
            <a:endParaRPr lang="en-US"/>
          </a:p>
        </p:txBody>
      </p:sp>
    </p:spTree>
    <p:extLst>
      <p:ext uri="{BB962C8B-B14F-4D97-AF65-F5344CB8AC3E}">
        <p14:creationId xmlns:p14="http://schemas.microsoft.com/office/powerpoint/2010/main" val="310815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3/24/2023</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3/24/2023</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2" y="391354"/>
            <a:ext cx="11671976" cy="1705414"/>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chemeClr val="tx1">
                    <a:lumMod val="95000"/>
                    <a:lumOff val="5000"/>
                  </a:schemeClr>
                </a:solidFill>
                <a:latin typeface="Futura Medium" panose="00000400000000000000" pitchFamily="2" charset="0"/>
              </a:rPr>
              <a:t>Business Case/objectives</a:t>
            </a:r>
            <a:r>
              <a:rPr lang="en-GB" sz="1200" b="1" dirty="0">
                <a:solidFill>
                  <a:schemeClr val="tx1">
                    <a:lumMod val="95000"/>
                    <a:lumOff val="5000"/>
                  </a:schemeClr>
                </a:solidFill>
                <a:latin typeface="Futura Medium" pitchFamily="2" charset="0"/>
                <a:cs typeface="Arial" charset="0"/>
              </a:rPr>
              <a:t>:</a:t>
            </a:r>
          </a:p>
          <a:p>
            <a:pPr>
              <a:defRPr/>
            </a:pPr>
            <a:endParaRPr kumimoji="0" lang="en-GB" sz="1400" i="0" u="none" strike="noStrike" kern="1200" cap="none" spc="0" normalizeH="0" baseline="0" noProof="0" dirty="0">
              <a:ln>
                <a:noFill/>
              </a:ln>
              <a:solidFill>
                <a:srgbClr val="404040"/>
              </a:solidFill>
              <a:effectLst/>
              <a:uLnTx/>
              <a:uFillTx/>
              <a:latin typeface="ShellBook"/>
            </a:endParaRPr>
          </a:p>
          <a:p>
            <a:pPr>
              <a:defRPr/>
            </a:pPr>
            <a:r>
              <a:rPr kumimoji="0" lang="en-GB" sz="1000" i="0" u="none" strike="noStrike" kern="1200" cap="none" spc="0" normalizeH="0" baseline="0" noProof="0" dirty="0">
                <a:ln>
                  <a:noFill/>
                </a:ln>
                <a:solidFill>
                  <a:srgbClr val="404040"/>
                </a:solidFill>
                <a:effectLst/>
                <a:uLnTx/>
                <a:uFillTx/>
                <a:latin typeface="ShellBook"/>
              </a:rPr>
              <a:t>Over the past  years, </a:t>
            </a:r>
            <a:r>
              <a:rPr kumimoji="0" lang="en-GB" sz="1000" i="0" u="none" strike="noStrike" kern="1200" cap="none" spc="0" normalizeH="0" baseline="0" noProof="0" dirty="0" err="1">
                <a:ln>
                  <a:noFill/>
                </a:ln>
                <a:solidFill>
                  <a:srgbClr val="404040"/>
                </a:solidFill>
                <a:effectLst/>
                <a:uLnTx/>
                <a:uFillTx/>
                <a:latin typeface="ShellBook"/>
              </a:rPr>
              <a:t>Tunu</a:t>
            </a:r>
            <a:r>
              <a:rPr kumimoji="0" lang="en-GB" sz="1000" i="0" u="none" strike="noStrike" kern="1200" cap="none" spc="0" normalizeH="0" baseline="0" noProof="0" dirty="0">
                <a:ln>
                  <a:noFill/>
                </a:ln>
                <a:solidFill>
                  <a:srgbClr val="404040"/>
                </a:solidFill>
                <a:effectLst/>
                <a:uLnTx/>
                <a:uFillTx/>
                <a:latin typeface="ShellBook"/>
              </a:rPr>
              <a:t> flow station (CPF) FLB personnel is being provided with bottled water for meals and drinking purpose in the mess. A water dispenser  was  installed . However, the status of the  installed dispenser is not  clear as  the project was neither completed nor commissioned. Re- activation of the dispenser has become necessary </a:t>
            </a:r>
            <a:r>
              <a:rPr lang="en-US" sz="1000" dirty="0">
                <a:solidFill>
                  <a:srgbClr val="404040"/>
                </a:solidFill>
                <a:latin typeface="ShellBook"/>
              </a:rPr>
              <a:t>to reduce plastic waste generated. It will  also reduce the overall cost of providing drinking water (in plastic bottles) in the Mess and serve as part of Tunu beat Plastic Pollution Project.</a:t>
            </a:r>
          </a:p>
          <a:p>
            <a:pPr>
              <a:defRPr/>
            </a:pPr>
            <a:endParaRPr lang="en-US" sz="1000" dirty="0">
              <a:solidFill>
                <a:srgbClr val="404040"/>
              </a:solidFill>
              <a:latin typeface="ShellBook"/>
            </a:endParaRPr>
          </a:p>
          <a:p>
            <a:pPr algn="just">
              <a:spcAft>
                <a:spcPts val="500"/>
              </a:spcAft>
              <a:defRPr/>
            </a:pPr>
            <a:r>
              <a:rPr lang="en-GB" altLang="en-US" sz="1000" b="1" u="sng" dirty="0">
                <a:solidFill>
                  <a:schemeClr val="tx1">
                    <a:lumMod val="95000"/>
                    <a:lumOff val="5000"/>
                  </a:schemeClr>
                </a:solidFill>
                <a:latin typeface="Futura Medium" panose="00000400000000000000" pitchFamily="2" charset="0"/>
              </a:rPr>
              <a:t>Objective:</a:t>
            </a:r>
          </a:p>
          <a:p>
            <a:pPr algn="just">
              <a:spcAft>
                <a:spcPts val="500"/>
              </a:spcAft>
              <a:defRPr/>
            </a:pPr>
            <a:r>
              <a:rPr kumimoji="0" lang="en-GB" sz="1000" i="0" u="none" strike="noStrike" kern="1200" cap="none" spc="0" normalizeH="0" baseline="0" noProof="0" dirty="0">
                <a:ln>
                  <a:noFill/>
                </a:ln>
                <a:solidFill>
                  <a:srgbClr val="404040"/>
                </a:solidFill>
                <a:effectLst/>
                <a:uLnTx/>
                <a:uFillTx/>
                <a:latin typeface="ShellBook"/>
              </a:rPr>
              <a:t>Initiative </a:t>
            </a:r>
            <a:r>
              <a:rPr lang="en-GB" sz="1000" dirty="0">
                <a:solidFill>
                  <a:srgbClr val="404040"/>
                </a:solidFill>
                <a:latin typeface="ShellBook"/>
              </a:rPr>
              <a:t>seeks</a:t>
            </a:r>
            <a:r>
              <a:rPr kumimoji="0" lang="en-GB" sz="1000" i="0" u="none" strike="noStrike" kern="1200" cap="none" spc="0" normalizeH="0" baseline="0" noProof="0" dirty="0">
                <a:ln>
                  <a:noFill/>
                </a:ln>
                <a:solidFill>
                  <a:srgbClr val="404040"/>
                </a:solidFill>
                <a:effectLst/>
                <a:uLnTx/>
                <a:uFillTx/>
                <a:latin typeface="ShellBook"/>
              </a:rPr>
              <a:t> to commission </a:t>
            </a:r>
            <a:r>
              <a:rPr lang="en-GB" sz="1000" dirty="0">
                <a:solidFill>
                  <a:srgbClr val="404040"/>
                </a:solidFill>
                <a:latin typeface="ShellBook"/>
              </a:rPr>
              <a:t>and </a:t>
            </a:r>
            <a:r>
              <a:rPr lang="en-US" sz="1000" dirty="0">
                <a:solidFill>
                  <a:srgbClr val="404040"/>
                </a:solidFill>
                <a:latin typeface="ShellBook"/>
              </a:rPr>
              <a:t>resuscitate it for provision of drinking water in the mess for cost improvement</a:t>
            </a:r>
            <a:r>
              <a:rPr lang="en-GB" sz="1000" dirty="0">
                <a:solidFill>
                  <a:srgbClr val="404040"/>
                </a:solidFill>
                <a:latin typeface="ShellBook"/>
              </a:rPr>
              <a:t> and  plastic waste reduction.</a:t>
            </a: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3814758" y="2527443"/>
            <a:ext cx="2904541" cy="3768582"/>
          </a:xfrm>
          <a:prstGeom prst="rect">
            <a:avLst/>
          </a:prstGeom>
          <a:ln>
            <a:solidFill>
              <a:schemeClr val="tx1">
                <a:lumMod val="75000"/>
              </a:schemeClr>
            </a:solidFill>
          </a:ln>
        </p:spPr>
        <p:txBody>
          <a:bodyPr/>
          <a:lstStyle/>
          <a:p>
            <a:pPr>
              <a:buClr>
                <a:srgbClr val="DD1D21"/>
              </a:buClr>
              <a:defRPr/>
            </a:pPr>
            <a:r>
              <a:rPr lang="en-US" sz="1200" b="1" u="sng" dirty="0">
                <a:solidFill>
                  <a:schemeClr val="tx1">
                    <a:lumMod val="95000"/>
                    <a:lumOff val="5000"/>
                  </a:schemeClr>
                </a:solidFill>
                <a:latin typeface="Futura Medium" panose="00000400000000000000" pitchFamily="2" charset="0"/>
              </a:rPr>
              <a:t>Project Scope/Actions (With start and </a:t>
            </a:r>
          </a:p>
          <a:p>
            <a:pPr>
              <a:buClr>
                <a:srgbClr val="DD1D21"/>
              </a:buClr>
              <a:defRPr/>
            </a:pPr>
            <a:r>
              <a:rPr lang="en-US" sz="1200" b="1" u="sng" dirty="0">
                <a:solidFill>
                  <a:schemeClr val="tx1">
                    <a:lumMod val="95000"/>
                    <a:lumOff val="5000"/>
                  </a:schemeClr>
                </a:solidFill>
                <a:latin typeface="Futura Medium" panose="00000400000000000000" pitchFamily="2" charset="0"/>
              </a:rPr>
              <a:t>end </a:t>
            </a:r>
            <a:r>
              <a:rPr lang="en-US" sz="1000" b="1" u="sng" dirty="0">
                <a:solidFill>
                  <a:schemeClr val="tx1">
                    <a:lumMod val="95000"/>
                    <a:lumOff val="5000"/>
                  </a:schemeClr>
                </a:solidFill>
                <a:latin typeface="Futura Medium" panose="00000400000000000000" pitchFamily="2" charset="0"/>
              </a:rPr>
              <a:t>dates </a:t>
            </a:r>
            <a:r>
              <a:rPr lang="en-US" sz="1000" dirty="0">
                <a:solidFill>
                  <a:srgbClr val="404040"/>
                </a:solidFill>
                <a:latin typeface="ShellBook"/>
              </a:rPr>
              <a:t>and action party</a:t>
            </a:r>
          </a:p>
          <a:p>
            <a:pPr marL="171450" indent="-171450">
              <a:buClr>
                <a:srgbClr val="DD1D21"/>
              </a:buClr>
              <a:buFont typeface="Wingdings" panose="05000000000000000000" pitchFamily="2" charset="2"/>
              <a:buChar char="v"/>
              <a:defRPr/>
            </a:pPr>
            <a:endParaRPr lang="en-US" sz="1000" dirty="0">
              <a:solidFill>
                <a:srgbClr val="404040"/>
              </a:solidFill>
              <a:latin typeface="ShellBook"/>
            </a:endParaRPr>
          </a:p>
          <a:p>
            <a:pPr marL="171450" indent="-171450">
              <a:buClr>
                <a:srgbClr val="DD1D21"/>
              </a:buClr>
              <a:buFont typeface="Wingdings" panose="05000000000000000000" pitchFamily="2" charset="2"/>
              <a:buChar char="v"/>
              <a:defRPr/>
            </a:pPr>
            <a:r>
              <a:rPr lang="en-GB" sz="1000" dirty="0">
                <a:solidFill>
                  <a:srgbClr val="404040"/>
                </a:solidFill>
                <a:latin typeface="ShellBook"/>
              </a:rPr>
              <a:t>Installation of Water dispenser in the mess</a:t>
            </a:r>
            <a:r>
              <a:rPr lang="en-US" sz="1000" dirty="0">
                <a:solidFill>
                  <a:srgbClr val="404040"/>
                </a:solidFill>
                <a:latin typeface="ShellBook"/>
              </a:rPr>
              <a:t>– Completed</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Conduct lab analysis to confirm water from WTP is safe for human consumption.- March - 2023.</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Resuscitate and complete balance work on the dispenser – April 2023.</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Commission dispenser machine for drinking water in the mess – April 2023.</a:t>
            </a:r>
          </a:p>
          <a:p>
            <a:pPr marL="171450" indent="-171450">
              <a:buClr>
                <a:srgbClr val="DD1D21"/>
              </a:buClr>
              <a:buFont typeface="Wingdings" panose="05000000000000000000" pitchFamily="2" charset="2"/>
              <a:buChar char="v"/>
              <a:defRPr/>
            </a:pPr>
            <a:endParaRPr lang="en-US" sz="1000" dirty="0">
              <a:solidFill>
                <a:srgbClr val="404040"/>
              </a:solidFill>
              <a:latin typeface="ShellBook"/>
            </a:endParaRPr>
          </a:p>
          <a:p>
            <a:pPr marL="285750" indent="-285750">
              <a:buFont typeface="Wingdings" panose="05000000000000000000" pitchFamily="2" charset="2"/>
              <a:buChar char="§"/>
              <a:defRPr/>
            </a:pPr>
            <a:endParaRPr lang="en-US" sz="1300" dirty="0">
              <a:solidFill>
                <a:schemeClr val="tx1">
                  <a:lumMod val="95000"/>
                  <a:lumOff val="5000"/>
                </a:schemeClr>
              </a:solidFill>
              <a:latin typeface="Futura Medium" panose="00000400000000000000" pitchFamily="2" charset="0"/>
            </a:endParaRPr>
          </a:p>
          <a:p>
            <a:pPr>
              <a:defRPr/>
            </a:pPr>
            <a:endParaRPr lang="en-US" sz="1200" dirty="0">
              <a:solidFill>
                <a:schemeClr val="tx1">
                  <a:lumMod val="95000"/>
                  <a:lumOff val="5000"/>
                </a:schemeClr>
              </a:solidFill>
              <a:latin typeface="Futura Medium" panose="00000400000000000000" pitchFamily="2" charset="0"/>
            </a:endParaRPr>
          </a:p>
          <a:p>
            <a:pPr>
              <a:defRPr/>
            </a:pPr>
            <a:endParaRPr lang="en-US" sz="1200" dirty="0">
              <a:solidFill>
                <a:schemeClr val="tx1">
                  <a:lumMod val="95000"/>
                  <a:lumOff val="5000"/>
                </a:schemeClr>
              </a:solidFill>
              <a:latin typeface="Futura Medium" panose="00000400000000000000" pitchFamily="2" charset="0"/>
            </a:endParaRPr>
          </a:p>
          <a:p>
            <a:pPr lvl="1">
              <a:defRPr/>
            </a:pPr>
            <a:endParaRPr lang="en-US" sz="1200" dirty="0">
              <a:solidFill>
                <a:schemeClr val="tx1">
                  <a:lumMod val="95000"/>
                  <a:lumOff val="5000"/>
                </a:scheme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0" y="4238626"/>
            <a:ext cx="3437001" cy="2057400"/>
          </a:xfrm>
          <a:prstGeom prst="rect">
            <a:avLst/>
          </a:prstGeom>
          <a:solidFill>
            <a:schemeClr val="bg1"/>
          </a:solidFill>
          <a:ln>
            <a:solidFill>
              <a:schemeClr val="tx1">
                <a:lumMod val="75000"/>
              </a:schemeClr>
            </a:solidFill>
          </a:ln>
        </p:spPr>
        <p:txBody>
          <a:bodyPr/>
          <a:lstStyle/>
          <a:p>
            <a:pPr marL="171450" indent="-171450">
              <a:spcAft>
                <a:spcPts val="500"/>
              </a:spcAft>
              <a:buClr>
                <a:srgbClr val="DD1D21"/>
              </a:buClr>
              <a:buFont typeface="Wingdings" panose="05000000000000000000" pitchFamily="2" charset="2"/>
              <a:buChar char="v"/>
              <a:defRPr/>
            </a:pPr>
            <a:r>
              <a:rPr lang="en-GB" sz="1200" b="1" u="sng" dirty="0">
                <a:solidFill>
                  <a:schemeClr val="tx1">
                    <a:lumMod val="95000"/>
                    <a:lumOff val="5000"/>
                  </a:schemeClr>
                </a:solidFill>
                <a:latin typeface="Futura Medium" panose="00000400000000000000" pitchFamily="2" charset="0"/>
              </a:rPr>
              <a:t>Input </a:t>
            </a:r>
            <a:r>
              <a:rPr lang="en-GB" sz="1000" dirty="0">
                <a:solidFill>
                  <a:srgbClr val="404040"/>
                </a:solidFill>
                <a:latin typeface="ShellBook"/>
              </a:rPr>
              <a:t>High-level Timeline:</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L0-L1-  Achieved</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L2: Estimate of value and idea analyzed, Impact and risk idenfied.</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L3: Implementation plan in place ( Dispenser installed-Functional support for completion and commission –Achieved.</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 L4:Full implementation- To complete and commission the dispenser machine.</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L5: Complete all activities involve  in the dispenser commissioning and revise values derived on the project,</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 Initiative End.</a:t>
            </a:r>
          </a:p>
          <a:p>
            <a:pPr algn="just" defTabSz="914400">
              <a:spcBef>
                <a:spcPts val="200"/>
              </a:spcBef>
              <a:spcAft>
                <a:spcPts val="200"/>
              </a:spcAft>
              <a:buClr>
                <a:srgbClr val="9BBB59">
                  <a:lumMod val="50000"/>
                </a:srgbClr>
              </a:buClr>
              <a:buSzPct val="125000"/>
              <a:defRPr/>
            </a:pPr>
            <a:endParaRPr lang="en-US" sz="1800" dirty="0">
              <a:solidFill>
                <a:schemeClr val="tx1">
                  <a:lumMod val="95000"/>
                  <a:lumOff val="5000"/>
                </a:scheme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7010400" y="2735446"/>
            <a:ext cx="4909009" cy="1503180"/>
          </a:xfrm>
          <a:prstGeom prst="rect">
            <a:avLst/>
          </a:prstGeom>
          <a:solidFill>
            <a:schemeClr val="bg1"/>
          </a:solidFill>
          <a:ln>
            <a:solidFill>
              <a:schemeClr val="tx1">
                <a:lumMod val="75000"/>
              </a:schemeClr>
            </a:solidFill>
          </a:ln>
        </p:spPr>
        <p:txBody>
          <a:bodyPr/>
          <a:lstStyle/>
          <a:p>
            <a:pPr>
              <a:buClr>
                <a:srgbClr val="DD1D21"/>
              </a:buClr>
              <a:defRPr/>
            </a:pPr>
            <a:endParaRPr lang="en-US" sz="1000" dirty="0">
              <a:solidFill>
                <a:srgbClr val="404040"/>
              </a:solidFill>
              <a:latin typeface="ShellBook"/>
            </a:endParaRPr>
          </a:p>
          <a:p>
            <a:pPr marL="171450" indent="-171450">
              <a:buClr>
                <a:srgbClr val="DD1D21"/>
              </a:buClr>
              <a:buFont typeface="Wingdings" panose="05000000000000000000" pitchFamily="2" charset="2"/>
              <a:buChar char="v"/>
              <a:defRPr/>
            </a:pPr>
            <a:r>
              <a:rPr lang="en-GB" sz="1000" dirty="0">
                <a:solidFill>
                  <a:srgbClr val="404040"/>
                </a:solidFill>
                <a:latin typeface="ShellBook"/>
              </a:rPr>
              <a:t>Full functional support (Real Estate/</a:t>
            </a:r>
            <a:r>
              <a:rPr lang="en-US" sz="1000" dirty="0">
                <a:solidFill>
                  <a:srgbClr val="404040"/>
                </a:solidFill>
                <a:latin typeface="ShellBook"/>
              </a:rPr>
              <a:t>Asset management).</a:t>
            </a:r>
          </a:p>
          <a:p>
            <a:pPr marL="171450" indent="-171450">
              <a:buClr>
                <a:srgbClr val="DD1D21"/>
              </a:buClr>
              <a:buFont typeface="Wingdings" panose="05000000000000000000" pitchFamily="2" charset="2"/>
              <a:buChar char="v"/>
              <a:defRPr/>
            </a:pPr>
            <a:r>
              <a:rPr lang="en-GB" sz="1000" dirty="0">
                <a:solidFill>
                  <a:srgbClr val="404040"/>
                </a:solidFill>
                <a:latin typeface="ShellBook"/>
              </a:rPr>
              <a:t>On time &amp; flawless delivery by project custodian/vendor.</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Quality check and certification of water from the WTP  to be safe for human consumption  by OH department.</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Availability of water treatment plant consumables (anti-scale, filters, lime) etc.</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Provision of water Jugs in the mess on restoration of the dispenser.</a:t>
            </a:r>
          </a:p>
          <a:p>
            <a:pPr marL="171450" indent="-171450">
              <a:buClr>
                <a:srgbClr val="DD1D21"/>
              </a:buClr>
              <a:buFont typeface="Wingdings" panose="05000000000000000000" pitchFamily="2" charset="2"/>
              <a:buChar char="v"/>
              <a:defRPr/>
            </a:pPr>
            <a:r>
              <a:rPr lang="en-US" sz="1000" dirty="0">
                <a:solidFill>
                  <a:srgbClr val="404040"/>
                </a:solidFill>
                <a:latin typeface="ShellBook"/>
              </a:rPr>
              <a:t>Routine inspection and maintenance of the dispenser post commissioning</a:t>
            </a:r>
            <a:r>
              <a:rPr lang="en-US" sz="1200" dirty="0">
                <a:solidFill>
                  <a:srgbClr val="404040"/>
                </a:solidFill>
                <a:latin typeface="ShellBook"/>
              </a:rPr>
              <a:t>.</a:t>
            </a: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buFont typeface="Wingdings" pitchFamily="2" charset="2"/>
              <a:buChar char="§"/>
              <a:defRPr/>
            </a:pPr>
            <a:endParaRPr lang="en-GB" sz="1000" dirty="0">
              <a:solidFill>
                <a:schemeClr val="tx1">
                  <a:lumMod val="95000"/>
                  <a:lumOff val="5000"/>
                </a:schemeClr>
              </a:solidFill>
              <a:latin typeface="Futura Medium" panose="00000400000000000000" pitchFamily="2" charset="0"/>
            </a:endParaRPr>
          </a:p>
          <a:p>
            <a:pPr marL="171450" indent="-171450" defTabSz="914400">
              <a:defRPr/>
            </a:pPr>
            <a:endParaRPr lang="en-GB" sz="1000" dirty="0">
              <a:solidFill>
                <a:schemeClr val="tx1">
                  <a:lumMod val="95000"/>
                  <a:lumOff val="5000"/>
                </a:schemeClr>
              </a:solidFill>
              <a:latin typeface="Futura Medium" panose="00000400000000000000" pitchFamily="2" charset="0"/>
            </a:endParaRPr>
          </a:p>
          <a:p>
            <a:pPr defTabSz="914400">
              <a:defRPr/>
            </a:pPr>
            <a:endParaRPr lang="en-US" sz="1000" dirty="0">
              <a:solidFill>
                <a:schemeClr val="tx1">
                  <a:lumMod val="95000"/>
                  <a:lumOff val="5000"/>
                </a:scheme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chemeClr val="tx1">
                  <a:lumMod val="95000"/>
                  <a:lumOff val="5000"/>
                </a:scheme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0" y="2414203"/>
            <a:ext cx="3428913" cy="161326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chemeClr val="tx1">
                    <a:lumMod val="95000"/>
                    <a:lumOff val="5000"/>
                  </a:schemeClr>
                </a:solidFill>
                <a:latin typeface="Futura Medium" panose="00000400000000000000" pitchFamily="2" charset="0"/>
              </a:rPr>
              <a:t>Potential Benefits &amp; Measurement:</a:t>
            </a:r>
          </a:p>
          <a:p>
            <a:pPr algn="just" defTabSz="914400">
              <a:spcAft>
                <a:spcPts val="500"/>
              </a:spcAft>
              <a:defRPr/>
            </a:pPr>
            <a:endParaRPr lang="en-US" sz="1200" b="1" u="sng" dirty="0">
              <a:solidFill>
                <a:schemeClr val="tx1">
                  <a:lumMod val="95000"/>
                  <a:lumOff val="5000"/>
                </a:schemeClr>
              </a:solidFill>
              <a:latin typeface="Futura Medium" panose="00000400000000000000" pitchFamily="2" charset="0"/>
            </a:endParaRPr>
          </a:p>
          <a:p>
            <a:pPr marL="171450" marR="0" lvl="0" indent="-17145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404040"/>
                </a:solidFill>
                <a:latin typeface="ShellBook"/>
              </a:rPr>
              <a:t>Environmental Concerns -  Reduction of plastic waste generated.</a:t>
            </a:r>
          </a:p>
          <a:p>
            <a:pPr marL="171450" marR="0" lvl="0" indent="-171450" fontAlgn="auto">
              <a:lnSpc>
                <a:spcPct val="100000"/>
              </a:lnSpc>
              <a:spcBef>
                <a:spcPts val="0"/>
              </a:spcBef>
              <a:spcAft>
                <a:spcPts val="0"/>
              </a:spcAft>
              <a:buClr>
                <a:srgbClr val="DD1D21"/>
              </a:buClr>
              <a:buSzTx/>
              <a:buFont typeface="Wingdings" panose="05000000000000000000" pitchFamily="2" charset="2"/>
              <a:buChar char="v"/>
              <a:tabLst/>
              <a:defRPr/>
            </a:pPr>
            <a:endParaRPr lang="en-US" sz="1000" dirty="0">
              <a:solidFill>
                <a:srgbClr val="404040"/>
              </a:solidFill>
              <a:latin typeface="ShellBook"/>
            </a:endParaRPr>
          </a:p>
          <a:p>
            <a:pPr marL="171450" indent="-171450">
              <a:buClr>
                <a:srgbClr val="DD1D21"/>
              </a:buClr>
              <a:buFont typeface="Wingdings" panose="05000000000000000000" pitchFamily="2" charset="2"/>
              <a:buChar char="v"/>
              <a:defRPr/>
            </a:pPr>
            <a:r>
              <a:rPr lang="en-US" sz="1000" dirty="0">
                <a:solidFill>
                  <a:srgbClr val="404040"/>
                </a:solidFill>
                <a:latin typeface="ShellBook"/>
              </a:rPr>
              <a:t> Reduction of the overall cost of providing drinking water (in plastic bottles) in the Mess</a:t>
            </a:r>
            <a:r>
              <a:rPr lang="en-US" sz="1200" dirty="0">
                <a:latin typeface="Futura Medium" panose="00000400000000000000" pitchFamily="2" charset="0"/>
              </a:rPr>
              <a:t>.- </a:t>
            </a:r>
            <a:r>
              <a:rPr lang="en-US" sz="1200" b="1" dirty="0">
                <a:latin typeface="Futura Medium" panose="00000400000000000000" pitchFamily="2" charset="0"/>
              </a:rPr>
              <a:t>(cost saving of </a:t>
            </a:r>
            <a:r>
              <a:rPr lang="en-US" sz="1200" b="1" dirty="0">
                <a:effectLst/>
                <a:latin typeface="Calibri" panose="020F0502020204030204" pitchFamily="34" charset="0"/>
                <a:ea typeface="Calibri" panose="020F0502020204030204" pitchFamily="34" charset="0"/>
                <a:cs typeface="Calibri" panose="020F0502020204030204" pitchFamily="34" charset="0"/>
              </a:rPr>
              <a:t>~ </a:t>
            </a:r>
            <a:r>
              <a:rPr lang="en-US" sz="1200" b="1" dirty="0">
                <a:latin typeface="Futura Medium" panose="00000400000000000000" pitchFamily="2" charset="0"/>
              </a:rPr>
              <a:t>1.2m (NGN)/Month).</a:t>
            </a: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7010400" y="4525294"/>
            <a:ext cx="4909010" cy="1770731"/>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200" dirty="0">
              <a:solidFill>
                <a:schemeClr val="tx1">
                  <a:lumMod val="95000"/>
                  <a:lumOff val="5000"/>
                </a:schemeClr>
              </a:solidFill>
              <a:latin typeface="Futura Medium" panose="00000400000000000000" pitchFamily="2" charset="0"/>
            </a:endParaRPr>
          </a:p>
          <a:p>
            <a:pPr marL="171450" lvl="1" indent="-171450">
              <a:spcBef>
                <a:spcPts val="300"/>
              </a:spcBef>
              <a:spcAft>
                <a:spcPct val="0"/>
              </a:spcAft>
              <a:buClr>
                <a:srgbClr val="DD1D21"/>
              </a:buClr>
              <a:buFont typeface="Wingdings" panose="05000000000000000000" pitchFamily="2" charset="2"/>
              <a:buChar char="v"/>
              <a:defRPr/>
            </a:pPr>
            <a:r>
              <a:rPr lang="en-US" altLang="en-US" sz="1000" dirty="0">
                <a:solidFill>
                  <a:srgbClr val="404040"/>
                </a:solidFill>
                <a:latin typeface="ShellBook"/>
              </a:rPr>
              <a:t>Project Sponsor: Real Estate</a:t>
            </a:r>
          </a:p>
          <a:p>
            <a:pPr marL="171450" lvl="1" indent="-171450">
              <a:spcBef>
                <a:spcPts val="300"/>
              </a:spcBef>
              <a:spcAft>
                <a:spcPct val="0"/>
              </a:spcAft>
              <a:buClr>
                <a:srgbClr val="DD1D21"/>
              </a:buClr>
              <a:buFont typeface="Wingdings" panose="05000000000000000000" pitchFamily="2" charset="2"/>
              <a:buChar char="v"/>
              <a:defRPr/>
            </a:pPr>
            <a:r>
              <a:rPr lang="en-US" altLang="en-US" sz="1000" dirty="0">
                <a:solidFill>
                  <a:srgbClr val="404040"/>
                </a:solidFill>
                <a:latin typeface="ShellBook"/>
              </a:rPr>
              <a:t>Implementation Lead - </a:t>
            </a:r>
            <a:r>
              <a:rPr lang="en-US" sz="1000" dirty="0">
                <a:solidFill>
                  <a:srgbClr val="404040"/>
                </a:solidFill>
                <a:latin typeface="ShellBook"/>
              </a:rPr>
              <a:t>Osephode Destiny/Oyedele, Oyebode/Uduaghan, John </a:t>
            </a:r>
          </a:p>
          <a:p>
            <a:pPr marL="171450" lvl="1" indent="-171450">
              <a:spcBef>
                <a:spcPts val="300"/>
              </a:spcBef>
              <a:spcAft>
                <a:spcPct val="0"/>
              </a:spcAft>
              <a:buClr>
                <a:srgbClr val="DD1D21"/>
              </a:buClr>
              <a:buFont typeface="Wingdings" panose="05000000000000000000" pitchFamily="2" charset="2"/>
              <a:buChar char="v"/>
              <a:defRPr/>
            </a:pPr>
            <a:r>
              <a:rPr lang="en-US" altLang="en-US" sz="1000" dirty="0">
                <a:solidFill>
                  <a:srgbClr val="404040"/>
                </a:solidFill>
                <a:latin typeface="ShellBook"/>
              </a:rPr>
              <a:t>Project Team: </a:t>
            </a:r>
            <a:r>
              <a:rPr lang="en-US" sz="1000" dirty="0">
                <a:solidFill>
                  <a:srgbClr val="404040"/>
                </a:solidFill>
                <a:latin typeface="ShellBook"/>
              </a:rPr>
              <a:t>Alabi, Adesola A, Njoku Hyginus ,</a:t>
            </a:r>
            <a:r>
              <a:rPr lang="en-US" sz="1000" dirty="0" err="1">
                <a:solidFill>
                  <a:srgbClr val="404040"/>
                </a:solidFill>
                <a:latin typeface="ShellBook"/>
              </a:rPr>
              <a:t>Takpo</a:t>
            </a:r>
            <a:r>
              <a:rPr lang="en-US" sz="1000" dirty="0">
                <a:solidFill>
                  <a:srgbClr val="404040"/>
                </a:solidFill>
                <a:latin typeface="ShellBook"/>
              </a:rPr>
              <a:t> Akpobome ,Sylvester Ikube</a:t>
            </a:r>
          </a:p>
        </p:txBody>
      </p:sp>
      <p:sp>
        <p:nvSpPr>
          <p:cNvPr id="12" name="Title 1">
            <a:extLst>
              <a:ext uri="{FF2B5EF4-FFF2-40B4-BE49-F238E27FC236}">
                <a16:creationId xmlns:a16="http://schemas.microsoft.com/office/drawing/2014/main" id="{F319B245-4EF0-4A6C-AF77-7521B32A2784}"/>
              </a:ext>
            </a:extLst>
          </p:cNvPr>
          <p:cNvSpPr txBox="1">
            <a:spLocks/>
          </p:cNvSpPr>
          <p:nvPr/>
        </p:nvSpPr>
        <p:spPr bwMode="auto">
          <a:xfrm>
            <a:off x="272987" y="2414203"/>
            <a:ext cx="3428913" cy="497716"/>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endParaRPr lang="en-US" sz="1100" b="1" dirty="0">
              <a:solidFill>
                <a:srgbClr val="FFFFFF"/>
              </a:solidFill>
              <a:effectLst>
                <a:outerShdw blurRad="38100" dist="38100" dir="2700000" algn="tl">
                  <a:srgbClr val="000000">
                    <a:alpha val="43137"/>
                  </a:srgbClr>
                </a:outerShdw>
              </a:effectLst>
              <a:latin typeface="Futura Bold"/>
            </a:endParaRPr>
          </a:p>
          <a:p>
            <a:r>
              <a:rPr lang="en-US" sz="1100" b="1" dirty="0">
                <a:solidFill>
                  <a:srgbClr val="FFFFFF"/>
                </a:solidFill>
                <a:effectLst>
                  <a:outerShdw blurRad="38100" dist="38100" dir="2700000" algn="tl">
                    <a:srgbClr val="000000">
                      <a:alpha val="43137"/>
                    </a:srgbClr>
                  </a:outerShdw>
                </a:effectLst>
                <a:latin typeface="Futura Bold"/>
              </a:rPr>
              <a:t>Potential Benefits &amp; </a:t>
            </a:r>
            <a:r>
              <a:rPr lang="en-US" sz="1200" b="1" dirty="0">
                <a:solidFill>
                  <a:srgbClr val="FFFFFF"/>
                </a:solidFill>
                <a:effectLst>
                  <a:outerShdw blurRad="38100" dist="38100" dir="2700000" algn="tl">
                    <a:srgbClr val="000000">
                      <a:alpha val="43137"/>
                    </a:srgbClr>
                  </a:outerShdw>
                </a:effectLst>
                <a:latin typeface="Futura Bold"/>
              </a:rPr>
              <a:t>Measurement</a:t>
            </a:r>
            <a:r>
              <a:rPr lang="en-US" sz="1100" b="1" dirty="0">
                <a:solidFill>
                  <a:srgbClr val="FFFFFF"/>
                </a:solidFill>
                <a:effectLst>
                  <a:outerShdw blurRad="38100" dist="38100" dir="2700000" algn="tl">
                    <a:srgbClr val="000000">
                      <a:alpha val="43137"/>
                    </a:srgbClr>
                  </a:outerShdw>
                </a:effectLst>
                <a:latin typeface="Futura Bold"/>
              </a:rPr>
              <a:t>:</a:t>
            </a:r>
          </a:p>
          <a:p>
            <a:r>
              <a:rPr lang="en-US" sz="1100" b="1" dirty="0">
                <a:solidFill>
                  <a:srgbClr val="FFFFFF"/>
                </a:solidFill>
                <a:effectLst>
                  <a:outerShdw blurRad="38100" dist="38100" dir="2700000" algn="tl">
                    <a:srgbClr val="000000">
                      <a:alpha val="43137"/>
                    </a:srgbClr>
                  </a:outerShdw>
                </a:effectLst>
                <a:latin typeface="Futura Bold"/>
              </a:rPr>
              <a:t> </a:t>
            </a:r>
          </a:p>
        </p:txBody>
      </p:sp>
      <p:sp>
        <p:nvSpPr>
          <p:cNvPr id="13" name="Title 1">
            <a:extLst>
              <a:ext uri="{FF2B5EF4-FFF2-40B4-BE49-F238E27FC236}">
                <a16:creationId xmlns:a16="http://schemas.microsoft.com/office/drawing/2014/main" id="{1D226A90-BDAD-4A5E-B120-60AA21FBABC6}"/>
              </a:ext>
            </a:extLst>
          </p:cNvPr>
          <p:cNvSpPr txBox="1">
            <a:spLocks/>
          </p:cNvSpPr>
          <p:nvPr/>
        </p:nvSpPr>
        <p:spPr bwMode="auto">
          <a:xfrm>
            <a:off x="3814758" y="2448779"/>
            <a:ext cx="2904541" cy="463140"/>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 Project Milestones /Actions:</a:t>
            </a:r>
          </a:p>
        </p:txBody>
      </p:sp>
      <p:sp>
        <p:nvSpPr>
          <p:cNvPr id="14" name="Title 1">
            <a:extLst>
              <a:ext uri="{FF2B5EF4-FFF2-40B4-BE49-F238E27FC236}">
                <a16:creationId xmlns:a16="http://schemas.microsoft.com/office/drawing/2014/main" id="{A44BF32F-3418-4F8E-8B92-B34EB4846533}"/>
              </a:ext>
            </a:extLst>
          </p:cNvPr>
          <p:cNvSpPr txBox="1">
            <a:spLocks/>
          </p:cNvSpPr>
          <p:nvPr/>
        </p:nvSpPr>
        <p:spPr bwMode="auto">
          <a:xfrm>
            <a:off x="7000709" y="2448778"/>
            <a:ext cx="4944445" cy="463139"/>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 Critical Success Factors:</a:t>
            </a:r>
          </a:p>
        </p:txBody>
      </p:sp>
      <p:sp>
        <p:nvSpPr>
          <p:cNvPr id="15" name="Title 1">
            <a:extLst>
              <a:ext uri="{FF2B5EF4-FFF2-40B4-BE49-F238E27FC236}">
                <a16:creationId xmlns:a16="http://schemas.microsoft.com/office/drawing/2014/main" id="{27F0D1BA-C032-4279-9B95-917DE1E2D2DC}"/>
              </a:ext>
            </a:extLst>
          </p:cNvPr>
          <p:cNvSpPr txBox="1">
            <a:spLocks/>
          </p:cNvSpPr>
          <p:nvPr/>
        </p:nvSpPr>
        <p:spPr bwMode="auto">
          <a:xfrm>
            <a:off x="7000709" y="4387064"/>
            <a:ext cx="4957026" cy="339047"/>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 Project Team/Sponsor:</a:t>
            </a:r>
          </a:p>
        </p:txBody>
      </p:sp>
      <p:sp>
        <p:nvSpPr>
          <p:cNvPr id="16" name="Title 1">
            <a:extLst>
              <a:ext uri="{FF2B5EF4-FFF2-40B4-BE49-F238E27FC236}">
                <a16:creationId xmlns:a16="http://schemas.microsoft.com/office/drawing/2014/main" id="{5BF7BF20-095A-4581-A2B5-EB41AE97097E}"/>
              </a:ext>
            </a:extLst>
          </p:cNvPr>
          <p:cNvSpPr txBox="1">
            <a:spLocks/>
          </p:cNvSpPr>
          <p:nvPr/>
        </p:nvSpPr>
        <p:spPr bwMode="auto">
          <a:xfrm>
            <a:off x="260010" y="272124"/>
            <a:ext cx="11671975" cy="435524"/>
          </a:xfrm>
          <a:prstGeom prst="rect">
            <a:avLst/>
          </a:prstGeom>
          <a:solidFill>
            <a:srgbClr val="FF0000"/>
          </a:solidFill>
          <a:ln w="19050" algn="ctr">
            <a:solidFill>
              <a:srgbClr val="FFC000"/>
            </a:solidFill>
            <a:miter lim="800000"/>
            <a:headEnd/>
            <a:tailEnd/>
          </a:ln>
        </p:spPr>
        <p:txBody>
          <a:bodyPr vert="horz" wrap="square" lIns="0" tIns="0" rIns="0" bIns="0" numCol="1" anchor="t"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2000" b="1" dirty="0">
                <a:solidFill>
                  <a:schemeClr val="bg1"/>
                </a:solidFill>
                <a:effectLst>
                  <a:outerShdw blurRad="38100" dist="38100" dir="2700000" algn="tl">
                    <a:srgbClr val="000000">
                      <a:alpha val="43137"/>
                    </a:srgbClr>
                  </a:outerShdw>
                </a:effectLst>
                <a:latin typeface="Futura Bold" panose="00000900000000000000" pitchFamily="2" charset="0"/>
              </a:rPr>
              <a:t>                                 </a:t>
            </a:r>
            <a:r>
              <a:rPr lang="en-US" sz="1600" cap="all" spc="300" dirty="0">
                <a:solidFill>
                  <a:schemeClr val="bg1"/>
                </a:solidFill>
                <a:latin typeface="ShellBold"/>
                <a:ea typeface="+mn-ea"/>
                <a:cs typeface="+mn-cs"/>
              </a:rPr>
              <a:t>RE-activating</a:t>
            </a:r>
            <a:r>
              <a:rPr lang="en-US" sz="1400" cap="all" spc="300" dirty="0">
                <a:solidFill>
                  <a:schemeClr val="bg1"/>
                </a:solidFill>
                <a:latin typeface="ShellBold"/>
                <a:ea typeface="+mn-ea"/>
                <a:cs typeface="+mn-cs"/>
              </a:rPr>
              <a:t> Tunu mess Water Dispenser</a:t>
            </a: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a:p>
            <a:endParaRPr lang="en-US" sz="2000" b="1" dirty="0">
              <a:solidFill>
                <a:schemeClr val="bg1"/>
              </a:solidFill>
              <a:effectLst>
                <a:outerShdw blurRad="38100" dist="38100" dir="2700000" algn="tl">
                  <a:srgbClr val="000000">
                    <a:alpha val="43137"/>
                  </a:srgbClr>
                </a:outerShdw>
              </a:effectLst>
              <a:latin typeface="Futura Bold" panose="00000900000000000000" pitchFamily="2" charset="0"/>
            </a:endParaRPr>
          </a:p>
        </p:txBody>
      </p:sp>
      <p:sp>
        <p:nvSpPr>
          <p:cNvPr id="17" name="Title 1">
            <a:extLst>
              <a:ext uri="{FF2B5EF4-FFF2-40B4-BE49-F238E27FC236}">
                <a16:creationId xmlns:a16="http://schemas.microsoft.com/office/drawing/2014/main" id="{380D6133-B080-4153-A4D7-A99F23C97C82}"/>
              </a:ext>
            </a:extLst>
          </p:cNvPr>
          <p:cNvSpPr txBox="1">
            <a:spLocks/>
          </p:cNvSpPr>
          <p:nvPr/>
        </p:nvSpPr>
        <p:spPr bwMode="auto">
          <a:xfrm>
            <a:off x="305731" y="443135"/>
            <a:ext cx="2149232" cy="248032"/>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Business Case/Objectives</a:t>
            </a:r>
          </a:p>
        </p:txBody>
      </p:sp>
      <p:sp>
        <p:nvSpPr>
          <p:cNvPr id="18" name="Title 1">
            <a:extLst>
              <a:ext uri="{FF2B5EF4-FFF2-40B4-BE49-F238E27FC236}">
                <a16:creationId xmlns:a16="http://schemas.microsoft.com/office/drawing/2014/main" id="{53220C33-661C-49F6-BC7E-D69E2CC0DC97}"/>
              </a:ext>
            </a:extLst>
          </p:cNvPr>
          <p:cNvSpPr txBox="1">
            <a:spLocks/>
          </p:cNvSpPr>
          <p:nvPr/>
        </p:nvSpPr>
        <p:spPr bwMode="auto">
          <a:xfrm>
            <a:off x="234265" y="4161034"/>
            <a:ext cx="3462746" cy="327051"/>
          </a:xfrm>
          <a:prstGeom prst="rect">
            <a:avLst/>
          </a:prstGeom>
          <a:solidFill>
            <a:srgbClr val="FF0000"/>
          </a:solidFill>
          <a:ln w="19050" algn="ctr">
            <a:solidFill>
              <a:srgbClr val="FFC000"/>
            </a:solidFill>
            <a:miter lim="800000"/>
            <a:headEnd/>
            <a:tailEnd/>
          </a:ln>
        </p:spPr>
        <p:txBody>
          <a:bodyPr vert="horz" wrap="square" lIns="0" tIns="0" rIns="0" bIns="0" numCol="1" anchor="ctr" anchorCtr="0" compatLnSpc="1">
            <a:prstTxWarp prst="textNoShape">
              <a:avLst/>
            </a:prstTxWarp>
          </a:bodyPr>
          <a:lstStyle>
            <a:lvl1pPr algn="l" defTabSz="914400" rtl="0" eaLnBrk="1" latinLnBrk="0" hangingPunct="1">
              <a:spcBef>
                <a:spcPct val="0"/>
              </a:spcBef>
              <a:buNone/>
              <a:defRPr lang="en-GB" sz="2400" b="0" kern="1200" cap="none" baseline="0" noProof="0" dirty="0" smtClean="0">
                <a:solidFill>
                  <a:schemeClr val="tx1"/>
                </a:solidFill>
                <a:latin typeface="+mj-lt"/>
                <a:ea typeface="+mj-ea"/>
                <a:cs typeface="+mj-cs"/>
              </a:defRPr>
            </a:lvl1pPr>
          </a:lstStyle>
          <a:p>
            <a:r>
              <a:rPr lang="en-US" sz="1200" b="1" dirty="0">
                <a:solidFill>
                  <a:srgbClr val="FFFFFF"/>
                </a:solidFill>
                <a:effectLst>
                  <a:outerShdw blurRad="38100" dist="38100" dir="2700000" algn="tl">
                    <a:srgbClr val="000000">
                      <a:alpha val="43137"/>
                    </a:srgbClr>
                  </a:outerShdw>
                </a:effectLst>
                <a:latin typeface="Futura Bold"/>
              </a:rPr>
              <a:t> High-Level Timeline</a:t>
            </a:r>
            <a:r>
              <a:rPr lang="en-US" sz="1400" b="1" dirty="0">
                <a:solidFill>
                  <a:srgbClr val="FFFFFF"/>
                </a:solidFill>
                <a:effectLst>
                  <a:outerShdw blurRad="38100" dist="38100" dir="2700000" algn="tl">
                    <a:srgbClr val="000000">
                      <a:alpha val="43137"/>
                    </a:srgbClr>
                  </a:outerShdw>
                </a:effectLst>
                <a:latin typeface="Futura Bold"/>
              </a:rPr>
              <a:t>:</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16140</TotalTime>
  <Words>459</Words>
  <Application>Microsoft Office PowerPoint</Application>
  <PresentationFormat>Widescreen</PresentationFormat>
  <Paragraphs>54</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vt:lpstr>
      <vt:lpstr>Calibri Light</vt:lpstr>
      <vt:lpstr>Futura Bold</vt:lpstr>
      <vt:lpstr>Futura Medium</vt:lpstr>
      <vt:lpstr>ShellBold</vt:lpstr>
      <vt:lpstr>ShellBook</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Njoku, Hyginus E SPDC-UPC/G/UWU</cp:lastModifiedBy>
  <cp:revision>116</cp:revision>
  <dcterms:created xsi:type="dcterms:W3CDTF">2019-04-26T15:39:43Z</dcterms:created>
  <dcterms:modified xsi:type="dcterms:W3CDTF">2023-03-24T14:20:59Z</dcterms:modified>
</cp:coreProperties>
</file>