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6"/>
  </p:handoutMasterIdLst>
  <p:sldIdLst>
    <p:sldId id="256" r:id="rId2"/>
    <p:sldId id="381" r:id="rId3"/>
    <p:sldId id="354" r:id="rId4"/>
  </p:sldIdLst>
  <p:sldSz cx="12192000" cy="6858000"/>
  <p:notesSz cx="6797675" cy="9926638"/>
  <p:embeddedFontLst>
    <p:embeddedFont>
      <p:font typeface="Calibri" panose="020F0502020204030204" pitchFamily="34" charset="0"/>
      <p:regular r:id="rId7"/>
      <p:bold r:id="rId8"/>
      <p:italic r:id="rId9"/>
      <p:boldItalic r:id="rId10"/>
    </p:embeddedFont>
    <p:embeddedFont>
      <p:font typeface="Candara" panose="020E0502030303020204" pitchFamily="34" charset="0"/>
      <p:regular r:id="rId11"/>
      <p:bold r:id="rId12"/>
      <p:italic r:id="rId13"/>
      <p:boldItalic r:id="rId14"/>
    </p:embeddedFont>
    <p:embeddedFont>
      <p:font typeface="ShellBold" panose="00000800000000000000" pitchFamily="50" charset="0"/>
      <p:regular r:id="rId15"/>
      <p:bold r:id="rId16"/>
    </p:embeddedFont>
    <p:embeddedFont>
      <p:font typeface="ShellMedium" panose="00000600000000000000" pitchFamily="50" charset="0"/>
      <p:regular r:id="rId17"/>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3657" autoAdjust="0"/>
  </p:normalViewPr>
  <p:slideViewPr>
    <p:cSldViewPr snapToGrid="0" snapToObjects="1" showGuides="1">
      <p:cViewPr>
        <p:scale>
          <a:sx n="96" d="100"/>
          <a:sy n="96" d="100"/>
        </p:scale>
        <p:origin x="48" y="-10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30/06/2023</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30/06/2023</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E6B925C0-6D24-93E6-9BD7-9C91F6F7B3F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54D0B37-239A-28D5-560B-21CF99F6464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AA66BD-C0DC-7FDF-3B36-32594A4C25E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 name="TextBox 2" descr="CONFIDENTIAL_TAG_0xFFEE">
            <a:extLst>
              <a:ext uri="{FF2B5EF4-FFF2-40B4-BE49-F238E27FC236}">
                <a16:creationId xmlns:a16="http://schemas.microsoft.com/office/drawing/2014/main" id="{A88C8660-8912-5560-51F6-1BD06560919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 name="TextBox 1" descr="CONFIDENTIAL_TAG_0xFFEE">
            <a:extLst>
              <a:ext uri="{FF2B5EF4-FFF2-40B4-BE49-F238E27FC236}">
                <a16:creationId xmlns:a16="http://schemas.microsoft.com/office/drawing/2014/main" id="{65A9E794-8DA0-84C7-9D19-D91E5F7E91E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B362E8DE-1DF5-6D24-E655-F02D325FA2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94FE700D-C9D7-5027-31A6-115C2A8A925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665E77-4045-0A5B-EBFB-ECBE91B709C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2B32DF24-4FF1-AA48-2872-D718FD053EB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723E64F9-1110-78DA-FBDD-ABEAADED8B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5655952-3BC6-A9F2-7AF8-0C0353DA3D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0F964C74-58EA-D697-60C0-AF8CB43813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587827C-2FA0-F836-CB81-D23E924225F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DA19ABA-777A-B242-93C2-62B7C3761D4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592751E-CDAB-BC62-C696-41BD7ED4059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Tunu NODE DIY ACTIVITIES FOR Q2 2023 (June 2023)</a:t>
            </a:r>
          </a:p>
        </p:txBody>
      </p:sp>
      <p:sp>
        <p:nvSpPr>
          <p:cNvPr id="23" name="Subtitle 22"/>
          <p:cNvSpPr>
            <a:spLocks noGrp="1"/>
          </p:cNvSpPr>
          <p:nvPr>
            <p:ph type="subTitle" idx="1"/>
          </p:nvPr>
        </p:nvSpPr>
        <p:spPr/>
        <p:txBody>
          <a:bodyPr/>
          <a:lstStyle/>
          <a:p>
            <a:r>
              <a:rPr lang="en-GB" dirty="0"/>
              <a:t>  </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June 2023</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F6818F-0125-43C8-96A2-F27F9354911F}"/>
              </a:ext>
            </a:extLst>
          </p:cNvPr>
          <p:cNvSpPr>
            <a:spLocks noGrp="1"/>
          </p:cNvSpPr>
          <p:nvPr>
            <p:ph type="title"/>
          </p:nvPr>
        </p:nvSpPr>
        <p:spPr>
          <a:xfrm>
            <a:off x="1173101" y="57182"/>
            <a:ext cx="10328858" cy="559722"/>
          </a:xfrm>
        </p:spPr>
        <p:txBody>
          <a:bodyPr/>
          <a:lstStyle/>
          <a:p>
            <a:r>
              <a:rPr lang="en-GB" sz="1800" dirty="0"/>
              <a:t> </a:t>
            </a:r>
            <a:r>
              <a:rPr lang="en-GB" sz="1400" dirty="0"/>
              <a:t>DIY  in troubleshooting, installation and commissioning of inlet guide actuator on Tunu Associated Gas compressor 1</a:t>
            </a:r>
            <a:r>
              <a:rPr lang="en-US" sz="1400" dirty="0">
                <a:effectLst/>
                <a:latin typeface="Calibri" panose="020F0502020204030204" pitchFamily="34" charset="0"/>
                <a:ea typeface="Times New Roman" panose="02020603050405020304" pitchFamily="18" charset="0"/>
              </a:rPr>
              <a:t> </a:t>
            </a:r>
            <a:r>
              <a:rPr lang="en-US" sz="1400" dirty="0"/>
              <a:t>(AGC1).</a:t>
            </a:r>
            <a:endParaRPr lang="en-GB" sz="1400" dirty="0"/>
          </a:p>
        </p:txBody>
      </p:sp>
      <p:sp>
        <p:nvSpPr>
          <p:cNvPr id="9" name="Text Placeholder 8">
            <a:extLst>
              <a:ext uri="{FF2B5EF4-FFF2-40B4-BE49-F238E27FC236}">
                <a16:creationId xmlns:a16="http://schemas.microsoft.com/office/drawing/2014/main" id="{84CB2CD1-E451-4E45-290F-057993E820C7}"/>
              </a:ext>
            </a:extLst>
          </p:cNvPr>
          <p:cNvSpPr>
            <a:spLocks noGrp="1"/>
          </p:cNvSpPr>
          <p:nvPr>
            <p:ph type="body" sz="quarter" idx="11"/>
          </p:nvPr>
        </p:nvSpPr>
        <p:spPr>
          <a:xfrm>
            <a:off x="861390" y="689113"/>
            <a:ext cx="9357639" cy="5466521"/>
          </a:xfrm>
        </p:spPr>
        <p:txBody>
          <a:bodyPr/>
          <a:lstStyle/>
          <a:p>
            <a:r>
              <a:rPr lang="en-US" sz="1200" b="1" u="sng" dirty="0">
                <a:effectLst/>
                <a:latin typeface="Calibri" panose="020F0502020204030204" pitchFamily="34" charset="0"/>
                <a:ea typeface="Calibri" panose="020F0502020204030204" pitchFamily="34" charset="0"/>
              </a:rPr>
              <a:t>PROBLEM STATEMENT : </a:t>
            </a:r>
          </a:p>
          <a:p>
            <a:r>
              <a:rPr lang="en-GB" sz="1400" dirty="0">
                <a:latin typeface="Candara" panose="020E0502030303020204" pitchFamily="34" charset="0"/>
                <a:cs typeface="Calibri" panose="020F0502020204030204" pitchFamily="34" charset="0"/>
              </a:rPr>
              <a:t>At about 0250hrs on 28th June 2023, Tunu  CPF associated gas compressor 1 (AGC1) tripped on inlet guide vane actuator fault alarm.</a:t>
            </a:r>
            <a:endParaRPr lang="en-US" sz="1400" dirty="0">
              <a:latin typeface="Candara" panose="020E0502030303020204" pitchFamily="34" charset="0"/>
              <a:cs typeface="Calibri" panose="020F0502020204030204" pitchFamily="34" charset="0"/>
            </a:endParaRPr>
          </a:p>
          <a:p>
            <a:r>
              <a:rPr lang="en-US" sz="1200" b="1" u="sng" dirty="0">
                <a:latin typeface="Calibri" panose="020F0502020204030204" pitchFamily="34" charset="0"/>
              </a:rPr>
              <a:t>ACTIVITIES:</a:t>
            </a:r>
          </a:p>
          <a:p>
            <a:r>
              <a:rPr lang="en-US" sz="1400" dirty="0">
                <a:latin typeface="Candara" panose="020E0502030303020204" pitchFamily="34" charset="0"/>
                <a:cs typeface="Calibri" panose="020F0502020204030204" pitchFamily="34" charset="0"/>
              </a:rPr>
              <a:t>The Maintenance team collaborated and carried out troubleshooting to unravel the cause of  inlet guide vane actuator fault alarm. The team  identified loss of 24Vdc to the actuator (open circuit). The team successfully resolved the issue and restored 24Vdc to the </a:t>
            </a:r>
            <a:r>
              <a:rPr lang="en-GB" sz="1400" dirty="0">
                <a:latin typeface="Candara" panose="020E0502030303020204" pitchFamily="34" charset="0"/>
                <a:cs typeface="Calibri" panose="020F0502020204030204" pitchFamily="34" charset="0"/>
              </a:rPr>
              <a:t>inlet guide vane actuator, but the IGV actuator failed to respond to signal post restoration of  the 24vdc.</a:t>
            </a:r>
          </a:p>
          <a:p>
            <a:endParaRPr lang="en-GB" sz="1400" dirty="0">
              <a:latin typeface="Candara" panose="020E0502030303020204" pitchFamily="34" charset="0"/>
              <a:cs typeface="Calibri" panose="020F0502020204030204" pitchFamily="34" charset="0"/>
            </a:endParaRPr>
          </a:p>
          <a:p>
            <a:r>
              <a:rPr lang="en-GB" sz="1400" dirty="0">
                <a:latin typeface="Candara" panose="020E0502030303020204" pitchFamily="34" charset="0"/>
                <a:cs typeface="Calibri" panose="020F0502020204030204" pitchFamily="34" charset="0"/>
              </a:rPr>
              <a:t>Further troubleshooting revealed failed IGV actuator (got stuck).</a:t>
            </a:r>
          </a:p>
          <a:p>
            <a:r>
              <a:rPr lang="en-US" sz="1400" dirty="0">
                <a:latin typeface="Candara" panose="020E0502030303020204" pitchFamily="34" charset="0"/>
                <a:cs typeface="Calibri" panose="020F0502020204030204" pitchFamily="34" charset="0"/>
              </a:rPr>
              <a:t>The team showed determination, resilience and demonstration of competence in the  removal of the defective IGV actuator and successfully and safely installed and commissioned the replacement inlet guide vane actuator, eliminating the need to bring in a Solar FSR which would have cost us circa $3,000 per day. This achievement  ultimately averted continuous  gas flaring beyond our flare target or the need to cut back our oil production to stay within the flare target.</a:t>
            </a:r>
          </a:p>
          <a:p>
            <a:endParaRPr lang="en-US" sz="1200" b="1" dirty="0">
              <a:highlight>
                <a:srgbClr val="FFFF00"/>
              </a:highlight>
              <a:latin typeface="Calibri" panose="020F0502020204030204" pitchFamily="34" charset="0"/>
            </a:endParaRPr>
          </a:p>
          <a:p>
            <a:r>
              <a:rPr lang="en-US" sz="1200" b="1" u="sng" dirty="0">
                <a:latin typeface="Calibri" panose="020F0502020204030204" pitchFamily="34" charset="0"/>
              </a:rPr>
              <a:t>COST SAVINGS:</a:t>
            </a:r>
          </a:p>
          <a:p>
            <a:pPr marL="171450" indent="-171450">
              <a:buFont typeface="Wingdings" panose="05000000000000000000" pitchFamily="2" charset="2"/>
              <a:buChar char="q"/>
            </a:pPr>
            <a:r>
              <a:rPr lang="en-US" sz="1400" dirty="0">
                <a:latin typeface="Candara" panose="020E0502030303020204" pitchFamily="34" charset="0"/>
                <a:cs typeface="Calibri" panose="020F0502020204030204" pitchFamily="34" charset="0"/>
              </a:rPr>
              <a:t>Cost  saving  on Vendor (Solar FSR) to site</a:t>
            </a:r>
            <a:r>
              <a:rPr lang="en-US" sz="1200" dirty="0">
                <a:latin typeface="Candara" panose="020E0502030303020204" pitchFamily="34" charset="0"/>
                <a:cs typeface="Calibri" panose="020F0502020204030204" pitchFamily="34" charset="0"/>
              </a:rPr>
              <a:t> </a:t>
            </a:r>
            <a:r>
              <a:rPr lang="en-US" b="1" dirty="0">
                <a:highlight>
                  <a:srgbClr val="FFFF00"/>
                </a:highlight>
                <a:latin typeface="Candara" panose="020E0502030303020204" pitchFamily="34" charset="0"/>
                <a:cs typeface="Calibri" panose="020F0502020204030204" pitchFamily="34" charset="0"/>
              </a:rPr>
              <a:t>@ $3,000 per day</a:t>
            </a:r>
          </a:p>
          <a:p>
            <a:pPr marL="171450" indent="-171450">
              <a:buFont typeface="Wingdings" panose="05000000000000000000" pitchFamily="2" charset="2"/>
              <a:buChar char="q"/>
            </a:pPr>
            <a:r>
              <a:rPr lang="en-US" b="1" dirty="0">
                <a:latin typeface="Candara" panose="020E0502030303020204" pitchFamily="34" charset="0"/>
                <a:cs typeface="Calibri" panose="020F0502020204030204" pitchFamily="34" charset="0"/>
              </a:rPr>
              <a:t> </a:t>
            </a:r>
            <a:r>
              <a:rPr lang="en-US" sz="1400" dirty="0">
                <a:latin typeface="Candara" panose="020E0502030303020204" pitchFamily="34" charset="0"/>
                <a:cs typeface="Calibri" panose="020F0502020204030204" pitchFamily="34" charset="0"/>
              </a:rPr>
              <a:t>Averted continuous flaring beyond our flare target and the need to cut back our oil production to stay within the flare target prior to vendor mobilization and resolution.</a:t>
            </a:r>
          </a:p>
          <a:p>
            <a:endParaRPr lang="en-US" sz="16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p:txBody>
      </p:sp>
      <p:sp>
        <p:nvSpPr>
          <p:cNvPr id="5" name="Date Placeholder 4"/>
          <p:cNvSpPr>
            <a:spLocks noGrp="1"/>
          </p:cNvSpPr>
          <p:nvPr>
            <p:ph type="dt" sz="half" idx="2"/>
          </p:nvPr>
        </p:nvSpPr>
        <p:spPr/>
        <p:txBody>
          <a:bodyPr/>
          <a:lstStyle/>
          <a:p>
            <a:pPr>
              <a:defRPr/>
            </a:pPr>
            <a:r>
              <a:rPr lang="en-GB" noProof="1"/>
              <a:t>June 2023</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17" name="TextBox 16">
            <a:extLst>
              <a:ext uri="{FF2B5EF4-FFF2-40B4-BE49-F238E27FC236}">
                <a16:creationId xmlns:a16="http://schemas.microsoft.com/office/drawing/2014/main" id="{71470933-4A84-78E2-35C9-ADF5EB3C0230}"/>
              </a:ext>
            </a:extLst>
          </p:cNvPr>
          <p:cNvSpPr txBox="1"/>
          <p:nvPr/>
        </p:nvSpPr>
        <p:spPr bwMode="auto">
          <a:xfrm>
            <a:off x="7283668" y="5458555"/>
            <a:ext cx="200078" cy="201401"/>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endParaRPr lang="en-GB" sz="1050" dirty="0"/>
          </a:p>
        </p:txBody>
      </p:sp>
    </p:spTree>
    <p:extLst>
      <p:ext uri="{BB962C8B-B14F-4D97-AF65-F5344CB8AC3E}">
        <p14:creationId xmlns:p14="http://schemas.microsoft.com/office/powerpoint/2010/main" val="38415360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7218</TotalTime>
  <Words>275</Words>
  <Application>Microsoft Office PowerPoint</Application>
  <PresentationFormat>Widescreen</PresentationFormat>
  <Paragraphs>25</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Candara</vt:lpstr>
      <vt:lpstr>Arial</vt:lpstr>
      <vt:lpstr>ShellBold</vt:lpstr>
      <vt:lpstr>Calibri</vt:lpstr>
      <vt:lpstr>ShellMedium</vt:lpstr>
      <vt:lpstr>Wingdings</vt:lpstr>
      <vt:lpstr>Shell layouts with footer</vt:lpstr>
      <vt:lpstr>Tunu NODE DIY ACTIVITIES FOR Q2 2023 (June 2023)</vt:lpstr>
      <vt:lpstr> DIY  in troubleshooting, installation and commissioning of inlet guide actuator on Tunu Associated Gas compressor 1 (AGC1).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 DIY ACTIVITIES FOR Q1 2023</dc:title>
  <dc:creator>Hyginus Njoku</dc:creator>
  <cp:lastModifiedBy>Njoku, Hyginus E SPDC-UPC/G/UWU</cp:lastModifiedBy>
  <cp:revision>32</cp:revision>
  <dcterms:created xsi:type="dcterms:W3CDTF">2023-04-14T11:24:50Z</dcterms:created>
  <dcterms:modified xsi:type="dcterms:W3CDTF">2023-06-30T23:16:59Z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