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ShellBold" panose="00000800000000000000" pitchFamily="50" charset="0"/>
      <p:regular r:id="rId7"/>
      <p:bold r:id="rId8"/>
    </p:embeddedFont>
    <p:embeddedFont>
      <p:font typeface="ShellMedium" panose="00000600000000000000" pitchFamily="50" charset="0"/>
      <p:regular r:id="rId9"/>
    </p:embeddedFont>
    <p:embeddedFont>
      <p:font typeface="Tahoma" panose="020B0604030504040204" pitchFamily="34" charset="0"/>
      <p:regular r:id="rId10"/>
      <p:bold r:id="rId11"/>
    </p:embeddedFont>
    <p:embeddedFont>
      <p:font typeface="Verdana" panose="020B0604030504040204" pitchFamily="34" charset="0"/>
      <p:regular r:id="rId12"/>
      <p:bold r:id="rId13"/>
      <p:italic r:id="rId14"/>
      <p:boldItalic r:id="rId1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100" d="100"/>
          <a:sy n="100" d="100"/>
        </p:scale>
        <p:origin x="48" y="-8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08/03/2024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08/03/2024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Tunu Node COST SAVING  FOR Q1 2024 (25</a:t>
            </a:r>
            <a:r>
              <a:rPr lang="en-GB" baseline="30000" dirty="0"/>
              <a:t>th </a:t>
            </a:r>
            <a:r>
              <a:rPr lang="en-GB" dirty="0"/>
              <a:t>Feb, to  4</a:t>
            </a:r>
            <a:r>
              <a:rPr lang="en-GB" baseline="30000" dirty="0"/>
              <a:t>th</a:t>
            </a:r>
            <a:r>
              <a:rPr lang="en-GB" dirty="0"/>
              <a:t> March,2024)</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October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551793" y="57182"/>
            <a:ext cx="11264462" cy="518259"/>
          </a:xfrm>
        </p:spPr>
        <p:txBody>
          <a:bodyPr/>
          <a:lstStyle/>
          <a:p>
            <a:r>
              <a:rPr lang="en-GB" sz="1800" dirty="0"/>
              <a:t> </a:t>
            </a:r>
            <a:r>
              <a:rPr lang="en-US" sz="1400" dirty="0"/>
              <a:t>Cost saving on </a:t>
            </a:r>
            <a:r>
              <a:rPr lang="en-GB" sz="1400" dirty="0"/>
              <a:t>AGO consumption/reduction in carbon emission </a:t>
            </a:r>
            <a:r>
              <a:rPr lang="en-US" sz="1400" dirty="0"/>
              <a:t>from the use Line packed/stored gas for fuel gas  supply to GTG/during </a:t>
            </a:r>
            <a:r>
              <a:rPr lang="en-US" sz="1400" dirty="0" err="1"/>
              <a:t>Tunu</a:t>
            </a:r>
            <a:r>
              <a:rPr lang="en-US" sz="1400" dirty="0"/>
              <a:t> Flowstation/CPF  outage due to </a:t>
            </a:r>
            <a:r>
              <a:rPr lang="en-US" sz="1400" dirty="0" err="1"/>
              <a:t>Tunu</a:t>
            </a:r>
            <a:r>
              <a:rPr lang="en-US" sz="1400" dirty="0"/>
              <a:t> F/S delivery line leak (sabotage) and repair</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237067" y="689114"/>
            <a:ext cx="11717866" cy="5474620"/>
          </a:xfrm>
        </p:spPr>
        <p:txBody>
          <a:bodyPr/>
          <a:lstStyle/>
          <a:p>
            <a:r>
              <a:rPr lang="en-US" sz="1400" b="1" u="sng" dirty="0">
                <a:latin typeface="Calibri" panose="020F0502020204030204" pitchFamily="34" charset="0"/>
              </a:rPr>
              <a:t>ACTIVITIES:</a:t>
            </a:r>
          </a:p>
          <a:p>
            <a:endParaRPr lang="en-US" sz="1400" b="1" u="sng" dirty="0">
              <a:latin typeface="Calibri" panose="020F0502020204030204" pitchFamily="34" charset="0"/>
            </a:endParaRPr>
          </a:p>
          <a:p>
            <a:pPr marL="171450" marR="0" lvl="0" indent="-171450">
              <a:buFont typeface="Wingdings" panose="05000000000000000000" pitchFamily="2" charset="2"/>
              <a:buChar char="q"/>
            </a:pPr>
            <a:r>
              <a:rPr lang="en-US" sz="1200" b="0" i="0" dirty="0">
                <a:solidFill>
                  <a:srgbClr val="000000"/>
                </a:solidFill>
                <a:effectLst/>
                <a:latin typeface="Verdana" panose="020B0604030504040204" pitchFamily="34" charset="0"/>
              </a:rPr>
              <a:t>@ </a:t>
            </a:r>
            <a:r>
              <a:rPr lang="en-US" sz="1200" b="1" dirty="0">
                <a:latin typeface="Calibri" panose="020F0502020204030204" pitchFamily="34" charset="0"/>
                <a:ea typeface="Tahoma" panose="020B0604030504040204" pitchFamily="34" charset="0"/>
                <a:cs typeface="Calibri" panose="020F0502020204030204" pitchFamily="34" charset="0"/>
              </a:rPr>
              <a:t>1538hrs on 25.02.2024 </a:t>
            </a:r>
            <a:r>
              <a:rPr lang="en-US" sz="1200" b="1" dirty="0" err="1">
                <a:latin typeface="Calibri" panose="020F0502020204030204" pitchFamily="34" charset="0"/>
                <a:ea typeface="Tahoma" panose="020B0604030504040204" pitchFamily="34" charset="0"/>
                <a:cs typeface="Calibri" panose="020F0502020204030204" pitchFamily="34" charset="0"/>
              </a:rPr>
              <a:t>Tunu</a:t>
            </a:r>
            <a:r>
              <a:rPr lang="en-US" sz="1200" b="1" dirty="0">
                <a:latin typeface="Calibri" panose="020F0502020204030204" pitchFamily="34" charset="0"/>
                <a:ea typeface="Tahoma" panose="020B0604030504040204" pitchFamily="34" charset="0"/>
                <a:cs typeface="Calibri" panose="020F0502020204030204" pitchFamily="34" charset="0"/>
              </a:rPr>
              <a:t> Flowstation and CPF was shutdown due to confirmed oil leak on the </a:t>
            </a:r>
            <a:r>
              <a:rPr lang="en-US" sz="1200" b="1" dirty="0" err="1">
                <a:latin typeface="Calibri" panose="020F0502020204030204" pitchFamily="34" charset="0"/>
                <a:ea typeface="Tahoma" panose="020B0604030504040204" pitchFamily="34" charset="0"/>
                <a:cs typeface="Calibri" panose="020F0502020204030204" pitchFamily="34" charset="0"/>
              </a:rPr>
              <a:t>Tunu</a:t>
            </a:r>
            <a:r>
              <a:rPr lang="en-US" sz="1200" b="1" dirty="0">
                <a:latin typeface="Calibri" panose="020F0502020204030204" pitchFamily="34" charset="0"/>
                <a:ea typeface="Tahoma" panose="020B0604030504040204" pitchFamily="34" charset="0"/>
                <a:cs typeface="Calibri" panose="020F0502020204030204" pitchFamily="34" charset="0"/>
              </a:rPr>
              <a:t>  oil delivery line. This led to closed in of the flowing oil and gas wells. Export of oil and gas were also suspended. JIV and repair work activities lasted for 9days between 25th February to 4th march, 2024. During this period of Flowstation/CPF outages, gas line pack (stored gas) were utilized to sustain GTG for power generation against the use of Diesel engine-powered generator. There by saving cost of AGO and reduction in GHG emission.</a:t>
            </a:r>
          </a:p>
          <a:p>
            <a:pPr marR="0" lvl="0"/>
            <a:endParaRPr lang="en-US" sz="1200" b="1" dirty="0">
              <a:latin typeface="Calibri" panose="020F0502020204030204" pitchFamily="34" charset="0"/>
              <a:ea typeface="Tahoma" panose="020B0604030504040204" pitchFamily="34" charset="0"/>
              <a:cs typeface="Calibri" panose="020F0502020204030204" pitchFamily="34" charset="0"/>
            </a:endParaRP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Prior to flow station/CPF shutdown. Line packing of the Tunu CPF gas export line was carried out to provide fuel gas  to run our gas turbine generator (GTGs ) at Tunu CPF  during the period of facility outage. </a:t>
            </a: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This initiative eliminated the use diesel generators for power generation in the  facility and avoided the cost of using  AGO for 9days and reduced carbon emission .</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  NOTE: The PO for  cost of  1litre of AGO from vendor to site as at </a:t>
            </a:r>
            <a:r>
              <a:rPr lang="en-US" sz="1200" b="1" dirty="0" err="1">
                <a:latin typeface="Calibri" panose="020F0502020204030204" pitchFamily="34" charset="0"/>
                <a:ea typeface="Tahoma" panose="020B0604030504040204" pitchFamily="34" charset="0"/>
                <a:cs typeface="Calibri" panose="020F0502020204030204" pitchFamily="34" charset="0"/>
              </a:rPr>
              <a:t>february</a:t>
            </a:r>
            <a:r>
              <a:rPr lang="en-US" sz="1200" b="1" dirty="0">
                <a:latin typeface="Calibri" panose="020F0502020204030204" pitchFamily="34" charset="0"/>
                <a:ea typeface="Tahoma" panose="020B0604030504040204" pitchFamily="34" charset="0"/>
                <a:cs typeface="Calibri" panose="020F0502020204030204" pitchFamily="34" charset="0"/>
              </a:rPr>
              <a:t>, 2024  was NGN2,100/</a:t>
            </a:r>
            <a:r>
              <a:rPr lang="en-US" sz="1200" b="1" dirty="0" err="1">
                <a:latin typeface="Calibri" panose="020F0502020204030204" pitchFamily="34" charset="0"/>
                <a:ea typeface="Tahoma" panose="020B0604030504040204" pitchFamily="34" charset="0"/>
                <a:cs typeface="Calibri" panose="020F0502020204030204" pitchFamily="34" charset="0"/>
              </a:rPr>
              <a:t>Litre</a:t>
            </a:r>
            <a:r>
              <a:rPr lang="en-US" sz="1200" b="1" dirty="0">
                <a:latin typeface="Calibri" panose="020F0502020204030204" pitchFamily="34" charset="0"/>
                <a:ea typeface="Tahoma" panose="020B0604030504040204" pitchFamily="34" charset="0"/>
                <a:cs typeface="Calibri" panose="020F0502020204030204" pitchFamily="34" charset="0"/>
              </a:rPr>
              <a:t> </a:t>
            </a:r>
          </a:p>
          <a:p>
            <a:pPr marL="171450" indent="-171450">
              <a:buFont typeface="Wingdings" panose="05000000000000000000" pitchFamily="2" charset="2"/>
              <a:buChar char="q"/>
            </a:pPr>
            <a:endParaRPr lang="en-US" sz="1200" b="1" dirty="0">
              <a:latin typeface="Calibri" panose="020F0502020204030204" pitchFamily="34" charset="0"/>
              <a:ea typeface="Tahoma" panose="020B0604030504040204" pitchFamily="34" charset="0"/>
              <a:cs typeface="Calibri" panose="020F0502020204030204" pitchFamily="34" charset="0"/>
            </a:endParaRPr>
          </a:p>
          <a:p>
            <a:pPr marR="0" lvl="0">
              <a:spcBef>
                <a:spcPts val="0"/>
              </a:spcBef>
              <a:spcAft>
                <a:spcPts val="0"/>
              </a:spcAft>
            </a:pPr>
            <a:r>
              <a:rPr lang="en-US" sz="1400" b="1" u="sng" dirty="0">
                <a:latin typeface="Calibri" panose="020F0502020204030204" pitchFamily="34" charset="0"/>
                <a:ea typeface="Tahoma" panose="020B0604030504040204" pitchFamily="34" charset="0"/>
                <a:cs typeface="Calibri" panose="020F0502020204030204" pitchFamily="34" charset="0"/>
              </a:rPr>
              <a:t>COST SAVINGS:</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daily AGO consumption for Diesel generator for Tunu CPF/FLB for 9days=  ( OTC Generator consumption rate per day-  4,600Litres)-  4600L/D x 9days  = 41,400Litres  (41,400Litres x NGN2,100) =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NGN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86,940,000</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 and reduction in GHG emission by  </a:t>
            </a:r>
            <a:r>
              <a:rPr lang="en-US" sz="1600" b="1" dirty="0">
                <a:highlight>
                  <a:srgbClr val="00FFFF"/>
                </a:highlight>
                <a:latin typeface="Calibri" panose="020F0502020204030204" pitchFamily="34" charset="0"/>
                <a:ea typeface="Tahoma" panose="020B0604030504040204" pitchFamily="34" charset="0"/>
                <a:cs typeface="Calibri" panose="020F0502020204030204" pitchFamily="34" charset="0"/>
              </a:rPr>
              <a:t>111.78tCO2e.</a:t>
            </a:r>
          </a:p>
          <a:p>
            <a:pPr marL="171450" indent="-171450">
              <a:buFont typeface="Wingdings" panose="05000000000000000000" pitchFamily="2" charset="2"/>
              <a:buChar char="q"/>
            </a:pPr>
            <a:r>
              <a:rPr lang="en-US" b="1" dirty="0">
                <a:highlight>
                  <a:srgbClr val="FFFF00"/>
                </a:highlight>
                <a:latin typeface="Calibri" panose="020F0502020204030204" pitchFamily="34" charset="0"/>
                <a:ea typeface="Tahoma" panose="020B0604030504040204" pitchFamily="34" charset="0"/>
                <a:cs typeface="Calibri" panose="020F0502020204030204" pitchFamily="34" charset="0"/>
              </a:rPr>
              <a:t>Total Cost Saved: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NGN 86,940,000  </a:t>
            </a:r>
            <a:r>
              <a:rPr lang="en-US" sz="1200" b="1" kern="100" dirty="0">
                <a:effectLst/>
                <a:latin typeface="Calibri" panose="020F0502020204030204" pitchFamily="34" charset="0"/>
                <a:ea typeface="Tahoma" panose="020B0604030504040204" pitchFamily="34" charset="0"/>
                <a:cs typeface="Calibri" panose="020F0502020204030204" pitchFamily="34" charset="0"/>
              </a:rPr>
              <a:t>~ USD :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NGN 86,940,000 </a:t>
            </a:r>
            <a:r>
              <a:rPr lang="en-US" sz="1200" b="1" dirty="0">
                <a:latin typeface="Calibri" panose="020F0502020204030204" pitchFamily="34" charset="0"/>
                <a:ea typeface="Tahoma" panose="020B0604030504040204" pitchFamily="34" charset="0"/>
                <a:cs typeface="Calibri" panose="020F0502020204030204" pitchFamily="34" charset="0"/>
              </a:rPr>
              <a:t>/1500 </a:t>
            </a:r>
            <a:r>
              <a:rPr lang="en-US" sz="1200" b="1">
                <a:latin typeface="Calibri" panose="020F0502020204030204" pitchFamily="34" charset="0"/>
                <a:ea typeface="Tahoma" panose="020B0604030504040204" pitchFamily="34" charset="0"/>
                <a:cs typeface="Calibri" panose="020F0502020204030204" pitchFamily="34" charset="0"/>
              </a:rPr>
              <a:t>= </a:t>
            </a:r>
            <a:r>
              <a:rPr lang="en-US" sz="1600" b="1">
                <a:highlight>
                  <a:srgbClr val="00FF00"/>
                </a:highlight>
                <a:latin typeface="Calibri" panose="020F0502020204030204" pitchFamily="34" charset="0"/>
                <a:ea typeface="Tahoma" panose="020B0604030504040204" pitchFamily="34" charset="0"/>
                <a:cs typeface="Calibri" panose="020F0502020204030204" pitchFamily="34" charset="0"/>
              </a:rPr>
              <a:t>57,960USD</a:t>
            </a:r>
            <a:endParaRPr lang="en-US" b="1" kern="100" dirty="0">
              <a:effectLst/>
              <a:highlight>
                <a:srgbClr val="00FF00"/>
              </a:highlight>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October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10602</TotalTime>
  <Words>347</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Tahoma</vt:lpstr>
      <vt:lpstr>Arial</vt:lpstr>
      <vt:lpstr>Wingdings</vt:lpstr>
      <vt:lpstr>ShellMedium</vt:lpstr>
      <vt:lpstr>Calibri</vt:lpstr>
      <vt:lpstr>ShellBold</vt:lpstr>
      <vt:lpstr>Roman</vt:lpstr>
      <vt:lpstr>Verdana</vt:lpstr>
      <vt:lpstr>Shell layouts with footer</vt:lpstr>
      <vt:lpstr>Tunu Node COST SAVING  FOR Q1 2024 (25th Feb, to  4th March,2024)</vt:lpstr>
      <vt:lpstr> Cost saving on AGO consumption/reduction in carbon emission from the use Line packed/stored gas for fuel gas  supply to GTG/during Tunu Flowstation/CPF  outage due to Tunu F/S delivery line leak (sabotage) and repair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46</cp:revision>
  <dcterms:created xsi:type="dcterms:W3CDTF">2023-04-14T11:24:50Z</dcterms:created>
  <dcterms:modified xsi:type="dcterms:W3CDTF">2024-03-08T21:35:14Z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