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
  </p:notesMasterIdLst>
  <p:handoutMasterIdLst>
    <p:handoutMasterId r:id="rId6"/>
  </p:handoutMasterIdLst>
  <p:sldIdLst>
    <p:sldId id="256" r:id="rId2"/>
    <p:sldId id="381" r:id="rId3"/>
    <p:sldId id="354" r:id="rId4"/>
  </p:sldIdLst>
  <p:sldSz cx="12192000" cy="6858000"/>
  <p:notesSz cx="6797675" cy="9926638"/>
  <p:embeddedFontLst>
    <p:embeddedFont>
      <p:font typeface="ShellBold" panose="00000800000000000000" pitchFamily="50" charset="0"/>
      <p:regular r:id="rId7"/>
      <p:bold r:id="rId8"/>
    </p:embeddedFont>
    <p:embeddedFont>
      <p:font typeface="ShellMedium" panose="00000600000000000000" pitchFamily="50" charset="0"/>
      <p:regular r:id="rId9"/>
    </p:embeddedFont>
    <p:embeddedFont>
      <p:font typeface="Tahoma" panose="020B0604030504040204" pitchFamily="34" charset="0"/>
      <p:regular r:id="rId10"/>
      <p:bold r:id="rId11"/>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5" autoAdjust="0"/>
    <p:restoredTop sz="93792" autoAdjust="0"/>
  </p:normalViewPr>
  <p:slideViewPr>
    <p:cSldViewPr snapToGrid="0" snapToObjects="1" showGuides="1">
      <p:cViewPr>
        <p:scale>
          <a:sx n="100" d="100"/>
          <a:sy n="100" d="100"/>
        </p:scale>
        <p:origin x="48" y="-80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1" d="100"/>
          <a:sy n="61" d="100"/>
        </p:scale>
        <p:origin x="2712"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font" Target="fonts/font5.fntdata"/><Relationship Id="rId5" Type="http://schemas.openxmlformats.org/officeDocument/2006/relationships/notesMaster" Target="notesMasters/notesMaster1.xml"/><Relationship Id="rId15" Type="http://schemas.openxmlformats.org/officeDocument/2006/relationships/tableStyles" Target="tableStyle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ShellMedium" panose="00000600000000000000" pitchFamily="50"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ShellMedium" panose="00000600000000000000" pitchFamily="50" charset="0"/>
              </a:rPr>
              <a:pPr/>
              <a:t>01/04/2024</a:t>
            </a:fld>
            <a:endParaRPr lang="en-GB" dirty="0">
              <a:latin typeface="ShellMedium" panose="00000600000000000000" pitchFamily="50"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ShellMedium" panose="00000600000000000000" pitchFamily="50"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latin typeface="ShellMedium" panose="00000600000000000000" pitchFamily="50" charset="0"/>
            </a:endParaRPr>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latin typeface="ShellMedium" panose="00000600000000000000" pitchFamily="50" charset="0"/>
              </a:rPr>
              <a:pPr/>
              <a:t>01/04/2024</a:t>
            </a:fld>
            <a:endParaRPr lang="en-GB" dirty="0">
              <a:latin typeface="ShellMedium" panose="00000600000000000000" pitchFamily="50" charset="0"/>
            </a:endParaRP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latin typeface="ShellMedium" panose="00000600000000000000" pitchFamily="50" charset="0"/>
            </a:endParaRP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latin typeface="ShellMedium" panose="00000600000000000000" pitchFamily="50" charset="0"/>
            </a:endParaRPr>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ShellMedium" panose="00000600000000000000" pitchFamily="50" charset="0"/>
        <a:ea typeface="+mn-ea"/>
        <a:cs typeface="+mn-cs"/>
      </a:defRPr>
    </a:lvl1pPr>
    <a:lvl2pPr marL="609585" algn="l" defTabSz="1219170" rtl="0" eaLnBrk="1" latinLnBrk="0" hangingPunct="1">
      <a:defRPr sz="1600" kern="1200">
        <a:solidFill>
          <a:schemeClr val="tx1"/>
        </a:solidFill>
        <a:latin typeface="ShellMedium" panose="00000600000000000000" pitchFamily="50" charset="0"/>
        <a:ea typeface="+mn-ea"/>
        <a:cs typeface="+mn-cs"/>
      </a:defRPr>
    </a:lvl2pPr>
    <a:lvl3pPr marL="1219170" algn="l" defTabSz="1219170" rtl="0" eaLnBrk="1" latinLnBrk="0" hangingPunct="1">
      <a:defRPr sz="1600" kern="1200">
        <a:solidFill>
          <a:schemeClr val="tx1"/>
        </a:solidFill>
        <a:latin typeface="ShellMedium" panose="00000600000000000000" pitchFamily="50" charset="0"/>
        <a:ea typeface="+mn-ea"/>
        <a:cs typeface="+mn-cs"/>
      </a:defRPr>
    </a:lvl3pPr>
    <a:lvl4pPr marL="1828754" algn="l" defTabSz="1219170" rtl="0" eaLnBrk="1" latinLnBrk="0" hangingPunct="1">
      <a:defRPr sz="1600" kern="1200">
        <a:solidFill>
          <a:schemeClr val="tx1"/>
        </a:solidFill>
        <a:latin typeface="ShellMedium" panose="00000600000000000000" pitchFamily="50" charset="0"/>
        <a:ea typeface="+mn-ea"/>
        <a:cs typeface="+mn-cs"/>
      </a:defRPr>
    </a:lvl4pPr>
    <a:lvl5pPr marL="2438339" algn="l" defTabSz="1219170" rtl="0" eaLnBrk="1" latinLnBrk="0" hangingPunct="1">
      <a:defRPr sz="1600" kern="1200">
        <a:solidFill>
          <a:schemeClr val="tx1"/>
        </a:solidFill>
        <a:latin typeface="ShellMedium" panose="00000600000000000000" pitchFamily="50"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a:t>
            </a:fld>
            <a:endParaRPr lang="en-GB" dirty="0">
              <a:latin typeface="ShellMedium" panose="00000600000000000000" pitchFamily="50"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dirty="0">
                <a:latin typeface="Calibri" panose="020F0502020204030204" pitchFamily="34" charset="0"/>
                <a:ea typeface="Calibri" panose="020F0502020204030204" pitchFamily="34" charset="0"/>
              </a:rPr>
              <a:t>AGO emission factor = 0.00274411</a:t>
            </a:r>
          </a:p>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2</a:t>
            </a:fld>
            <a:endParaRPr lang="en-GB" dirty="0">
              <a:latin typeface="ShellMedium" panose="00000600000000000000" pitchFamily="50" charset="0"/>
            </a:endParaRPr>
          </a:p>
        </p:txBody>
      </p:sp>
    </p:spTree>
    <p:extLst>
      <p:ext uri="{BB962C8B-B14F-4D97-AF65-F5344CB8AC3E}">
        <p14:creationId xmlns:p14="http://schemas.microsoft.com/office/powerpoint/2010/main" val="387023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3</a:t>
            </a:fld>
            <a:endParaRPr lang="en-GB" dirty="0">
              <a:latin typeface="ShellMedium" panose="00000600000000000000" pitchFamily="50" charset="0"/>
            </a:endParaRPr>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E6B925C0-6D24-93E6-9BD7-9C91F6F7B3F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ShellBold" panose="00000800000000000000" pitchFamily="50" charset="0"/>
              </a:defRPr>
            </a:lvl1pPr>
          </a:lstStyle>
          <a:p>
            <a:pPr lvl="0"/>
            <a:r>
              <a:rPr lang="en-GB"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B54D0B37-239A-28D5-560B-21CF99F6464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4AAA66BD-C0DC-7FDF-3B36-32594A4C25E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3" name="TextBox 2" descr="CONFIDENTIAL_TAG_0xFFEE">
            <a:extLst>
              <a:ext uri="{FF2B5EF4-FFF2-40B4-BE49-F238E27FC236}">
                <a16:creationId xmlns:a16="http://schemas.microsoft.com/office/drawing/2014/main" id="{A88C8660-8912-5560-51F6-1BD06560919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ShellBold" panose="00000800000000000000" pitchFamily="50" charset="0"/>
                <a:ea typeface="+mj-ea"/>
                <a:cs typeface="+mj-cs"/>
              </a:defRPr>
            </a:lvl1pPr>
          </a:lstStyle>
          <a:p>
            <a:pPr lvl="0" algn="l" defTabSz="1219170" rtl="0" eaLnBrk="1" latinLnBrk="0" hangingPunct="1">
              <a:lnSpc>
                <a:spcPct val="95000"/>
              </a:lnSpc>
              <a:spcBef>
                <a:spcPct val="0"/>
              </a:spcBef>
              <a:buNone/>
            </a:pPr>
            <a:r>
              <a:rPr lang="en-GB"/>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2" name="TextBox 1" descr="CONFIDENTIAL_TAG_0xFFEE">
            <a:extLst>
              <a:ext uri="{FF2B5EF4-FFF2-40B4-BE49-F238E27FC236}">
                <a16:creationId xmlns:a16="http://schemas.microsoft.com/office/drawing/2014/main" id="{65A9E794-8DA0-84C7-9D19-D91E5F7E91E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descr="&lt;ignore&gt;"/>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ShellBold" panose="00000800000000000000" pitchFamily="50" charset="0"/>
                <a:ea typeface="+mn-ea"/>
                <a:cs typeface="+mn-cs"/>
              </a:defRPr>
            </a:lvl1pPr>
          </a:lstStyle>
          <a:p>
            <a:pPr lvl="0"/>
            <a:r>
              <a:rPr lang="en-GB"/>
              <a:t>Click to edit Master text styles</a:t>
            </a:r>
            <a:endParaRPr lang="en-GB" dirty="0"/>
          </a:p>
        </p:txBody>
      </p:sp>
      <p:sp>
        <p:nvSpPr>
          <p:cNvPr id="2" name="TextBox 1" descr="CONFIDENTIAL_TAG_0xFFEE">
            <a:extLst>
              <a:ext uri="{FF2B5EF4-FFF2-40B4-BE49-F238E27FC236}">
                <a16:creationId xmlns:a16="http://schemas.microsoft.com/office/drawing/2014/main" id="{B362E8DE-1DF5-6D24-E655-F02D325FA27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 name="TextBox 1" descr="CONFIDENTIAL_TAG_0xFFEE">
            <a:extLst>
              <a:ext uri="{FF2B5EF4-FFF2-40B4-BE49-F238E27FC236}">
                <a16:creationId xmlns:a16="http://schemas.microsoft.com/office/drawing/2014/main" id="{94FE700D-C9D7-5027-31A6-115C2A8A925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4A665E77-4045-0A5B-EBFB-ECBE91B709C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4" name="TextBox 3" descr="CONFIDENTIAL_TAG_0xFFEE">
            <a:extLst>
              <a:ext uri="{FF2B5EF4-FFF2-40B4-BE49-F238E27FC236}">
                <a16:creationId xmlns:a16="http://schemas.microsoft.com/office/drawing/2014/main" id="{2B32DF24-4FF1-AA48-2872-D718FD053EBA}"/>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hf hdr="0"/>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descr="&lt;ignore&gt;"/>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4" name="TextBox 3" descr="CONFIDENTIAL_TAG_0xFFEE">
            <a:extLst>
              <a:ext uri="{FF2B5EF4-FFF2-40B4-BE49-F238E27FC236}">
                <a16:creationId xmlns:a16="http://schemas.microsoft.com/office/drawing/2014/main" id="{723E64F9-1110-78DA-FBDD-ABEAADED8B7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55655952-3BC6-A9F2-7AF8-0C0353DA3D5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descr="&lt;ignore&gt;"/>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0F964C74-58EA-D697-60C0-AF8CB438136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ShellBold" panose="00000800000000000000" pitchFamily="50" charset="0"/>
                <a:ea typeface="+mj-ea"/>
                <a:cs typeface="+mj-cs"/>
              </a:defRPr>
            </a:lvl1pPr>
          </a:lstStyle>
          <a:p>
            <a:pPr lvl="0"/>
            <a:r>
              <a:rPr lang="en-GB"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1587827C-2FA0-F836-CB81-D23E924225F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8DA19ABA-777A-B242-93C2-62B7C3761D4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atin typeface="ShellBold" panose="00000800000000000000" pitchFamily="50" charset="0"/>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F592751E-CDAB-BC62-C696-41BD7ED4059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GB" dirty="0"/>
              <a:t>Tunu Node Cost Avoidance on GTG N+1 restoration  For Q1 2024 (March 20</a:t>
            </a:r>
            <a:r>
              <a:rPr lang="en-GB" baseline="30000" dirty="0"/>
              <a:t>th</a:t>
            </a:r>
            <a:r>
              <a:rPr lang="en-GB" dirty="0"/>
              <a:t> ,2024)</a:t>
            </a:r>
          </a:p>
        </p:txBody>
      </p:sp>
      <p:sp>
        <p:nvSpPr>
          <p:cNvPr id="23" name="Subtitle 22"/>
          <p:cNvSpPr>
            <a:spLocks noGrp="1"/>
          </p:cNvSpPr>
          <p:nvPr>
            <p:ph type="subTitle" idx="1"/>
          </p:nvPr>
        </p:nvSpPr>
        <p:spPr/>
        <p:txBody>
          <a:bodyPr/>
          <a:lstStyle/>
          <a:p>
            <a:r>
              <a:rPr lang="en-GB" dirty="0"/>
              <a:t>  </a:t>
            </a:r>
          </a:p>
        </p:txBody>
      </p:sp>
      <p:sp>
        <p:nvSpPr>
          <p:cNvPr id="4" name="Slide Number Placeholder 3"/>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5" name="Date Placeholder 4"/>
          <p:cNvSpPr>
            <a:spLocks noGrp="1"/>
          </p:cNvSpPr>
          <p:nvPr>
            <p:ph type="dt" sz="half" idx="2"/>
          </p:nvPr>
        </p:nvSpPr>
        <p:spPr/>
        <p:txBody>
          <a:bodyPr/>
          <a:lstStyle/>
          <a:p>
            <a:r>
              <a:rPr lang="en-GB" noProof="1"/>
              <a:t>March, 2024</a:t>
            </a:r>
          </a:p>
        </p:txBody>
      </p:sp>
      <p:sp>
        <p:nvSpPr>
          <p:cNvPr id="2" name="Footer Placeholder 1"/>
          <p:cNvSpPr>
            <a:spLocks noGrp="1"/>
          </p:cNvSpPr>
          <p:nvPr>
            <p:ph type="ftr" sz="quarter" idx="3"/>
          </p:nvPr>
        </p:nvSpPr>
        <p:spPr/>
        <p:txBody>
          <a:bodyPr/>
          <a:lstStyle/>
          <a:p>
            <a:r>
              <a:rPr lang="en-GB" noProof="1"/>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F6818F-0125-43C8-96A2-F27F9354911F}"/>
              </a:ext>
            </a:extLst>
          </p:cNvPr>
          <p:cNvSpPr>
            <a:spLocks noGrp="1"/>
          </p:cNvSpPr>
          <p:nvPr>
            <p:ph type="title"/>
          </p:nvPr>
        </p:nvSpPr>
        <p:spPr>
          <a:xfrm>
            <a:off x="307719" y="597202"/>
            <a:ext cx="11264462" cy="911064"/>
          </a:xfrm>
        </p:spPr>
        <p:txBody>
          <a:bodyPr/>
          <a:lstStyle/>
          <a:p>
            <a:r>
              <a:rPr lang="en-GB" sz="1800" dirty="0"/>
              <a:t> </a:t>
            </a:r>
            <a:r>
              <a:rPr lang="en-US" sz="1400" dirty="0"/>
              <a:t>Cost saving  </a:t>
            </a:r>
            <a:r>
              <a:rPr lang="en-US" sz="1200" b="1" dirty="0"/>
              <a:t>of </a:t>
            </a:r>
            <a:r>
              <a:rPr lang="en-US" sz="1200" b="1" dirty="0">
                <a:solidFill>
                  <a:srgbClr val="000000"/>
                </a:solidFill>
                <a:effectLst/>
                <a:latin typeface="Calibri" panose="020F0502020204030204" pitchFamily="34" charset="0"/>
                <a:ea typeface="Calibri" panose="020F0502020204030204" pitchFamily="34" charset="0"/>
              </a:rPr>
              <a:t>&gt;$50k on </a:t>
            </a:r>
            <a:r>
              <a:rPr lang="en-US" sz="1200" b="1" dirty="0">
                <a:effectLst/>
                <a:latin typeface="Calibri" panose="020F0502020204030204" pitchFamily="34" charset="0"/>
                <a:ea typeface="Calibri" panose="020F0502020204030204" pitchFamily="34" charset="0"/>
              </a:rPr>
              <a:t>Decision Making; Leader as Learner- mindset, Deliver Results; Commercial Value and safety </a:t>
            </a:r>
            <a:r>
              <a:rPr lang="en-US" sz="1200" b="1" dirty="0">
                <a:solidFill>
                  <a:srgbClr val="000000"/>
                </a:solidFill>
                <a:effectLst/>
                <a:latin typeface="Calibri" panose="020F0502020204030204" pitchFamily="34" charset="0"/>
                <a:ea typeface="Calibri" panose="020F0502020204030204" pitchFamily="34" charset="0"/>
              </a:rPr>
              <a:t>carried out a joint effort of troubleshooting and restoring GTG3 using spares from the faulty GTG2 and within 2 days, N+1 was restored saving &gt;$50k that would have been used to bring in Solar FSR .</a:t>
            </a:r>
            <a:endParaRPr lang="en-GB" sz="1200" b="1" dirty="0"/>
          </a:p>
        </p:txBody>
      </p:sp>
      <p:sp>
        <p:nvSpPr>
          <p:cNvPr id="9" name="Text Placeholder 8">
            <a:extLst>
              <a:ext uri="{FF2B5EF4-FFF2-40B4-BE49-F238E27FC236}">
                <a16:creationId xmlns:a16="http://schemas.microsoft.com/office/drawing/2014/main" id="{84CB2CD1-E451-4E45-290F-057993E820C7}"/>
              </a:ext>
            </a:extLst>
          </p:cNvPr>
          <p:cNvSpPr>
            <a:spLocks noGrp="1"/>
          </p:cNvSpPr>
          <p:nvPr>
            <p:ph type="body" sz="quarter" idx="11"/>
          </p:nvPr>
        </p:nvSpPr>
        <p:spPr>
          <a:xfrm>
            <a:off x="329543" y="1508266"/>
            <a:ext cx="11717866" cy="3476484"/>
          </a:xfrm>
        </p:spPr>
        <p:txBody>
          <a:bodyPr/>
          <a:lstStyle/>
          <a:p>
            <a:r>
              <a:rPr lang="en-US" sz="1400" b="1" u="sng" dirty="0">
                <a:latin typeface="Calibri" panose="020F0502020204030204" pitchFamily="34" charset="0"/>
              </a:rPr>
              <a:t>ACTIVITIES:</a:t>
            </a:r>
          </a:p>
          <a:p>
            <a:pPr marL="171450" marR="0" lvl="0" indent="-171450">
              <a:buFont typeface="Wingdings" panose="05000000000000000000" pitchFamily="2" charset="2"/>
              <a:buChar char="q"/>
            </a:pPr>
            <a:r>
              <a:rPr lang="en-US" sz="1200" dirty="0">
                <a:solidFill>
                  <a:srgbClr val="000000"/>
                </a:solidFill>
                <a:effectLst/>
                <a:latin typeface="Calibri" panose="020F0502020204030204" pitchFamily="34" charset="0"/>
                <a:ea typeface="Calibri" panose="020F0502020204030204" pitchFamily="34" charset="0"/>
              </a:rPr>
              <a:t>This is to specially recognize the Electrical, Mechanical and PACO Maintenance team at </a:t>
            </a:r>
            <a:r>
              <a:rPr lang="en-US" sz="1200" dirty="0" err="1">
                <a:solidFill>
                  <a:srgbClr val="000000"/>
                </a:solidFill>
                <a:effectLst/>
                <a:latin typeface="Calibri" panose="020F0502020204030204" pitchFamily="34" charset="0"/>
                <a:ea typeface="Calibri" panose="020F0502020204030204" pitchFamily="34" charset="0"/>
              </a:rPr>
              <a:t>Tunu</a:t>
            </a:r>
            <a:r>
              <a:rPr lang="en-US" sz="1200" dirty="0">
                <a:solidFill>
                  <a:srgbClr val="000000"/>
                </a:solidFill>
                <a:effectLst/>
                <a:latin typeface="Calibri" panose="020F0502020204030204" pitchFamily="34" charset="0"/>
                <a:ea typeface="Calibri" panose="020F0502020204030204" pitchFamily="34" charset="0"/>
              </a:rPr>
              <a:t>  for the successful troubleshooting and startup of GTG3 to restore n+1 at </a:t>
            </a:r>
            <a:r>
              <a:rPr lang="en-US" sz="1200" dirty="0" err="1">
                <a:solidFill>
                  <a:srgbClr val="000000"/>
                </a:solidFill>
                <a:effectLst/>
                <a:latin typeface="Calibri" panose="020F0502020204030204" pitchFamily="34" charset="0"/>
                <a:ea typeface="Calibri" panose="020F0502020204030204" pitchFamily="34" charset="0"/>
              </a:rPr>
              <a:t>Tunu</a:t>
            </a:r>
            <a:r>
              <a:rPr lang="en-US" sz="1200" dirty="0">
                <a:solidFill>
                  <a:srgbClr val="000000"/>
                </a:solidFill>
                <a:effectLst/>
                <a:latin typeface="Calibri" panose="020F0502020204030204" pitchFamily="34" charset="0"/>
                <a:ea typeface="Calibri" panose="020F0502020204030204" pitchFamily="34" charset="0"/>
              </a:rPr>
              <a:t> CPF. Prior to this time, GTG1 and 2 were available while GTG3 was not. However, GTG2 tripped and failed to start despite all the troubleshooting by the site maintenance team. This led to only GTG1 being available and the facility faced the big risk of unscheduled deferment, flaring, increased operating cost due to AGO needed to run Emergency Diesel Generator and discomfort to personnel due to loss of electricity supply, should GTG1 fail for any reason. The maintenance team carried out detailed daily FLM checks on GTG1 to ensure continuous availability, while awaiting a Solar FSR/OEM specialist to be quickly mobilized to restore GTG2 which was going to cost the business &gt;$50k. In the spirit of agile decision making, delivering results, optimizing cost and ensuring Goal Zero, the maintenance team carried out a joint effort of troubleshooting and restoring GTG3 using spares from the faulty GTG2 and within 2 days, n+1 was restored saving the &gt;$50k that would have been used to bring in Solar FSR. This was not possible without due research, risk assessment, detailed work scoping, timely work execution, team collaboration and the courage to try. WELDONE TO ALL.</a:t>
            </a:r>
            <a:br>
              <a:rPr lang="en-US" sz="1800" dirty="0">
                <a:solidFill>
                  <a:srgbClr val="000000"/>
                </a:solidFill>
                <a:effectLst/>
                <a:latin typeface="Calibri" panose="020F0502020204030204" pitchFamily="34" charset="0"/>
                <a:ea typeface="Calibri" panose="020F0502020204030204" pitchFamily="34" charset="0"/>
              </a:rPr>
            </a:br>
            <a:r>
              <a:rPr lang="en-US" sz="1400" b="1" u="sng" dirty="0">
                <a:latin typeface="Calibri" panose="020F0502020204030204" pitchFamily="34" charset="0"/>
                <a:ea typeface="Tahoma" panose="020B0604030504040204" pitchFamily="34" charset="0"/>
                <a:cs typeface="Calibri" panose="020F0502020204030204" pitchFamily="34" charset="0"/>
              </a:rPr>
              <a:t>COST SAVINGS FROM </a:t>
            </a:r>
            <a:r>
              <a:rPr lang="en-US" sz="1400" b="1" u="sng" dirty="0" err="1">
                <a:latin typeface="Calibri" panose="020F0502020204030204" pitchFamily="34" charset="0"/>
                <a:ea typeface="Tahoma" panose="020B0604030504040204" pitchFamily="34" charset="0"/>
                <a:cs typeface="Calibri" panose="020F0502020204030204" pitchFamily="34" charset="0"/>
              </a:rPr>
              <a:t>FROM</a:t>
            </a:r>
            <a:r>
              <a:rPr lang="en-US" sz="1400" b="1" u="sng" dirty="0">
                <a:latin typeface="Calibri" panose="020F0502020204030204" pitchFamily="34" charset="0"/>
                <a:ea typeface="Tahoma" panose="020B0604030504040204" pitchFamily="34" charset="0"/>
                <a:cs typeface="Calibri" panose="020F0502020204030204" pitchFamily="34" charset="0"/>
              </a:rPr>
              <a:t> INTENDED SOLAR FSR SUPPORT TO QUICKLY RESTORE N+1 GTG:</a:t>
            </a:r>
          </a:p>
          <a:p>
            <a:pPr marL="171450" marR="0" lvl="0" indent="-171450">
              <a:buFont typeface="Wingdings" panose="05000000000000000000" pitchFamily="2" charset="2"/>
              <a:buChar char="q"/>
            </a:pPr>
            <a:endParaRPr lang="en-US" sz="1400" b="1" u="sng" dirty="0">
              <a:latin typeface="Calibri" panose="020F0502020204030204" pitchFamily="34" charset="0"/>
              <a:ea typeface="Tahoma" panose="020B0604030504040204" pitchFamily="34" charset="0"/>
              <a:cs typeface="Calibri" panose="020F0502020204030204" pitchFamily="34" charset="0"/>
            </a:endParaRPr>
          </a:p>
          <a:p>
            <a:pPr marL="171450" indent="-171450">
              <a:buFont typeface="Wingdings" panose="05000000000000000000" pitchFamily="2" charset="2"/>
              <a:buChar char="q"/>
            </a:pPr>
            <a:r>
              <a:rPr lang="en-US" b="1" dirty="0">
                <a:highlight>
                  <a:srgbClr val="FFFF00"/>
                </a:highlight>
                <a:latin typeface="Calibri" panose="020F0502020204030204" pitchFamily="34" charset="0"/>
                <a:ea typeface="Tahoma" panose="020B0604030504040204" pitchFamily="34" charset="0"/>
                <a:cs typeface="Calibri" panose="020F0502020204030204" pitchFamily="34" charset="0"/>
              </a:rPr>
              <a:t>Cost Saved: </a:t>
            </a:r>
            <a:r>
              <a:rPr lang="en-US" sz="1600" b="1" dirty="0">
                <a:solidFill>
                  <a:srgbClr val="000000"/>
                </a:solidFill>
                <a:effectLst/>
                <a:highlight>
                  <a:srgbClr val="FFFF00"/>
                </a:highlight>
                <a:latin typeface="Calibri" panose="020F0502020204030204" pitchFamily="34" charset="0"/>
                <a:ea typeface="Calibri" panose="020F0502020204030204" pitchFamily="34" charset="0"/>
              </a:rPr>
              <a:t>&gt;$</a:t>
            </a:r>
            <a:r>
              <a:rPr lang="en-US" sz="1600" b="1" dirty="0">
                <a:highlight>
                  <a:srgbClr val="FFFF00"/>
                </a:highlight>
                <a:latin typeface="Calibri" panose="020F0502020204030204" pitchFamily="34" charset="0"/>
                <a:ea typeface="Tahoma" panose="020B0604030504040204" pitchFamily="34" charset="0"/>
                <a:cs typeface="Calibri" panose="020F0502020204030204" pitchFamily="34" charset="0"/>
              </a:rPr>
              <a:t>50K USD</a:t>
            </a:r>
            <a:endParaRPr lang="en-US" b="1" kern="100" dirty="0">
              <a:effectLst/>
              <a:highlight>
                <a:srgbClr val="FFFF00"/>
              </a:highlight>
              <a:latin typeface="Calibri" panose="020F0502020204030204" pitchFamily="34" charset="0"/>
              <a:ea typeface="Tahoma" panose="020B0604030504040204" pitchFamily="34" charset="0"/>
              <a:cs typeface="Calibri" panose="020F0502020204030204" pitchFamily="34" charset="0"/>
            </a:endParaRPr>
          </a:p>
          <a:p>
            <a:pPr marL="171450" indent="-171450">
              <a:buFont typeface="Wingdings" panose="05000000000000000000" pitchFamily="2" charset="2"/>
              <a:buChar char="q"/>
            </a:pPr>
            <a:endParaRPr lang="en-US" sz="1200" b="1" dirty="0">
              <a:highlight>
                <a:srgbClr val="00FF00"/>
              </a:highlight>
              <a:latin typeface="Roman"/>
              <a:ea typeface="Tahoma" panose="020B0604030504040204" pitchFamily="34" charset="0"/>
              <a:cs typeface="Tahoma" panose="020B0604030504040204" pitchFamily="34" charset="0"/>
            </a:endParaRPr>
          </a:p>
          <a:p>
            <a:endParaRPr lang="en-US" sz="1200" dirty="0">
              <a:latin typeface="Roman"/>
              <a:ea typeface="Tahoma" panose="020B0604030504040204" pitchFamily="34" charset="0"/>
              <a:cs typeface="Tahoma" panose="020B0604030504040204" pitchFamily="34" charset="0"/>
            </a:endParaRPr>
          </a:p>
          <a:p>
            <a:endParaRPr lang="en-US" sz="1200"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Calibri" panose="020F0502020204030204" pitchFamily="34" charset="0"/>
              <a:ea typeface="Calibri" panose="020F0502020204030204" pitchFamily="34" charset="0"/>
            </a:endParaRPr>
          </a:p>
        </p:txBody>
      </p:sp>
      <p:sp>
        <p:nvSpPr>
          <p:cNvPr id="5" name="Date Placeholder 4"/>
          <p:cNvSpPr>
            <a:spLocks noGrp="1"/>
          </p:cNvSpPr>
          <p:nvPr>
            <p:ph type="dt" sz="half" idx="2"/>
          </p:nvPr>
        </p:nvSpPr>
        <p:spPr/>
        <p:txBody>
          <a:bodyPr/>
          <a:lstStyle/>
          <a:p>
            <a:pPr>
              <a:defRPr/>
            </a:pPr>
            <a:r>
              <a:rPr lang="en-GB" noProof="1"/>
              <a:t>March 2024</a:t>
            </a:r>
          </a:p>
        </p:txBody>
      </p:sp>
      <p:sp>
        <p:nvSpPr>
          <p:cNvPr id="6" name="Slide Number Placeholder 5"/>
          <p:cNvSpPr>
            <a:spLocks noGrp="1"/>
          </p:cNvSpPr>
          <p:nvPr>
            <p:ph type="sldNum" sz="quarter" idx="4"/>
          </p:nvPr>
        </p:nvSpPr>
        <p:spPr/>
        <p:txBody>
          <a:bodyPr/>
          <a:lstStyle/>
          <a:p>
            <a:fld id="{D32BAE6A-B452-4007-8177-56DD051636F9}" type="slidenum">
              <a:rPr lang="en-GB" noProof="1" smtClean="0"/>
              <a:pPr/>
              <a:t>2</a:t>
            </a:fld>
            <a:endParaRPr lang="en-GB" noProof="1"/>
          </a:p>
        </p:txBody>
      </p:sp>
      <p:sp>
        <p:nvSpPr>
          <p:cNvPr id="17" name="TextBox 16">
            <a:extLst>
              <a:ext uri="{FF2B5EF4-FFF2-40B4-BE49-F238E27FC236}">
                <a16:creationId xmlns:a16="http://schemas.microsoft.com/office/drawing/2014/main" id="{71470933-4A84-78E2-35C9-ADF5EB3C0230}"/>
              </a:ext>
            </a:extLst>
          </p:cNvPr>
          <p:cNvSpPr txBox="1"/>
          <p:nvPr/>
        </p:nvSpPr>
        <p:spPr bwMode="auto">
          <a:xfrm>
            <a:off x="7283668" y="5458555"/>
            <a:ext cx="200078" cy="201401"/>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endParaRPr lang="en-GB" sz="1050" dirty="0"/>
          </a:p>
        </p:txBody>
      </p:sp>
    </p:spTree>
    <p:extLst>
      <p:ext uri="{BB962C8B-B14F-4D97-AF65-F5344CB8AC3E}">
        <p14:creationId xmlns:p14="http://schemas.microsoft.com/office/powerpoint/2010/main" val="38415360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B20C2A06-95ED-4DA1-BD89-698BD9DEA119}" vid="{4B1A5DAB-726D-47E8-8AED-8FB09D74DAFB}"/>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Onscreen;2057;Pos1;Date1;Widescreen Shell template - 16x9</Template>
  <TotalTime>10645</TotalTime>
  <Words>372</Words>
  <Application>Microsoft Office PowerPoint</Application>
  <PresentationFormat>Widescreen</PresentationFormat>
  <Paragraphs>18</Paragraphs>
  <Slides>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ShellMedium</vt:lpstr>
      <vt:lpstr>Arial</vt:lpstr>
      <vt:lpstr>ShellBold</vt:lpstr>
      <vt:lpstr>Roman</vt:lpstr>
      <vt:lpstr>Wingdings</vt:lpstr>
      <vt:lpstr>Tahoma</vt:lpstr>
      <vt:lpstr>Calibri</vt:lpstr>
      <vt:lpstr>Shell layouts with footer</vt:lpstr>
      <vt:lpstr>Tunu Node Cost Avoidance on GTG N+1 restoration  For Q1 2024 (March 20th ,2024)</vt:lpstr>
      <vt:lpstr> Cost saving  of &gt;$50k on Decision Making; Leader as Learner- mindset, Deliver Results; Commercial Value and safety carried out a joint effort of troubleshooting and restoring GTG3 using spares from the faulty GTG2 and within 2 days, N+1 was restored saving &gt;$50k that would have been used to bring in Solar FSR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FOT DIY ACTIVITIES FOR Q1 2023</dc:title>
  <dc:creator>Hyginus Njoku</dc:creator>
  <cp:lastModifiedBy>Njoku, Hyginus E SPDC-IUC/G/UWU</cp:lastModifiedBy>
  <cp:revision>50</cp:revision>
  <dcterms:created xsi:type="dcterms:W3CDTF">2023-04-14T11:24:50Z</dcterms:created>
  <dcterms:modified xsi:type="dcterms:W3CDTF">2024-04-01T09:11:02Z</dcterms:modified>
  <cp:category>Shell_IC: UNRESTRICTED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