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8A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81" autoAdjust="0"/>
    <p:restoredTop sz="94660"/>
  </p:normalViewPr>
  <p:slideViewPr>
    <p:cSldViewPr snapToGrid="0">
      <p:cViewPr varScale="1">
        <p:scale>
          <a:sx n="64" d="100"/>
          <a:sy n="64" d="100"/>
        </p:scale>
        <p:origin x="468"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D1E4D-C49C-4022-8D49-AB9188FF3EF8}" type="datetimeFigureOut">
              <a:rPr lang="en-US" smtClean="0"/>
              <a:t>5/11/2023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7370D-38D8-4C31-B843-2A23FE75D71D}" type="slidenum">
              <a:rPr lang="en-US" smtClean="0"/>
              <a:t>‹#›</a:t>
            </a:fld>
            <a:endParaRPr lang="en-US"/>
          </a:p>
        </p:txBody>
      </p:sp>
    </p:spTree>
    <p:extLst>
      <p:ext uri="{BB962C8B-B14F-4D97-AF65-F5344CB8AC3E}">
        <p14:creationId xmlns:p14="http://schemas.microsoft.com/office/powerpoint/2010/main" val="587421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65DEF-053E-4DD0-900A-25B14F84E5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A9A162-337C-416B-9ED9-B1915A876A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C714ED-89B8-4404-88DF-FAFBFA639D81}"/>
              </a:ext>
            </a:extLst>
          </p:cNvPr>
          <p:cNvSpPr>
            <a:spLocks noGrp="1"/>
          </p:cNvSpPr>
          <p:nvPr>
            <p:ph type="dt" sz="half" idx="10"/>
          </p:nvPr>
        </p:nvSpPr>
        <p:spPr/>
        <p:txBody>
          <a:bodyPr/>
          <a:lstStyle/>
          <a:p>
            <a:fld id="{C90BF361-FB3D-4804-9F74-992DEFA47750}" type="datetimeFigureOut">
              <a:rPr lang="en-US" smtClean="0"/>
              <a:t>5/11/2023</a:t>
            </a:fld>
            <a:endParaRPr lang="en-US"/>
          </a:p>
        </p:txBody>
      </p:sp>
      <p:sp>
        <p:nvSpPr>
          <p:cNvPr id="5" name="Footer Placeholder 4">
            <a:extLst>
              <a:ext uri="{FF2B5EF4-FFF2-40B4-BE49-F238E27FC236}">
                <a16:creationId xmlns:a16="http://schemas.microsoft.com/office/drawing/2014/main" id="{1DAD25EA-7CB6-4D23-9E4B-4F135FBB17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3EEF90-D09E-4A7B-BDF6-A8F2AFA21299}"/>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414111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F0089-EB4E-407B-967D-A67F03DE70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88A080-5918-43C8-BE49-31E164976C9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28C161-2930-4AAE-B738-CFDAC7C997A6}"/>
              </a:ext>
            </a:extLst>
          </p:cNvPr>
          <p:cNvSpPr>
            <a:spLocks noGrp="1"/>
          </p:cNvSpPr>
          <p:nvPr>
            <p:ph type="dt" sz="half" idx="10"/>
          </p:nvPr>
        </p:nvSpPr>
        <p:spPr/>
        <p:txBody>
          <a:bodyPr/>
          <a:lstStyle/>
          <a:p>
            <a:fld id="{C90BF361-FB3D-4804-9F74-992DEFA47750}" type="datetimeFigureOut">
              <a:rPr lang="en-US" smtClean="0"/>
              <a:t>5/11/2023</a:t>
            </a:fld>
            <a:endParaRPr lang="en-US"/>
          </a:p>
        </p:txBody>
      </p:sp>
      <p:sp>
        <p:nvSpPr>
          <p:cNvPr id="5" name="Footer Placeholder 4">
            <a:extLst>
              <a:ext uri="{FF2B5EF4-FFF2-40B4-BE49-F238E27FC236}">
                <a16:creationId xmlns:a16="http://schemas.microsoft.com/office/drawing/2014/main" id="{8035609B-DD5A-4012-A938-FD443B11AE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C93627-64A1-4137-B9BC-D4E3C88E79A3}"/>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645578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8AFA3E-4F27-42C9-9DA4-A40BE25655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12488B-F80E-4D0B-B36B-C6CC2EA10BF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BF5AC5-BCBC-4B97-9B86-95F2DCCFF7D1}"/>
              </a:ext>
            </a:extLst>
          </p:cNvPr>
          <p:cNvSpPr>
            <a:spLocks noGrp="1"/>
          </p:cNvSpPr>
          <p:nvPr>
            <p:ph type="dt" sz="half" idx="10"/>
          </p:nvPr>
        </p:nvSpPr>
        <p:spPr/>
        <p:txBody>
          <a:bodyPr/>
          <a:lstStyle/>
          <a:p>
            <a:fld id="{C90BF361-FB3D-4804-9F74-992DEFA47750}" type="datetimeFigureOut">
              <a:rPr lang="en-US" smtClean="0"/>
              <a:t>5/11/2023</a:t>
            </a:fld>
            <a:endParaRPr lang="en-US"/>
          </a:p>
        </p:txBody>
      </p:sp>
      <p:sp>
        <p:nvSpPr>
          <p:cNvPr id="5" name="Footer Placeholder 4">
            <a:extLst>
              <a:ext uri="{FF2B5EF4-FFF2-40B4-BE49-F238E27FC236}">
                <a16:creationId xmlns:a16="http://schemas.microsoft.com/office/drawing/2014/main" id="{4CFF9093-AAA4-4612-AC26-9091724593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EE6266-3F97-414E-9EDB-20AA2ECF225A}"/>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500653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7599-2177-4B53-8E0D-B7EBE229D4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49BB0B-99E3-411A-97AD-9F724D0903A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6D033A-AE4A-446A-89A3-04A7D5EDD343}"/>
              </a:ext>
            </a:extLst>
          </p:cNvPr>
          <p:cNvSpPr>
            <a:spLocks noGrp="1"/>
          </p:cNvSpPr>
          <p:nvPr>
            <p:ph type="dt" sz="half" idx="10"/>
          </p:nvPr>
        </p:nvSpPr>
        <p:spPr/>
        <p:txBody>
          <a:bodyPr/>
          <a:lstStyle/>
          <a:p>
            <a:fld id="{C90BF361-FB3D-4804-9F74-992DEFA47750}" type="datetimeFigureOut">
              <a:rPr lang="en-US" smtClean="0"/>
              <a:t>5/11/2023</a:t>
            </a:fld>
            <a:endParaRPr lang="en-US"/>
          </a:p>
        </p:txBody>
      </p:sp>
      <p:sp>
        <p:nvSpPr>
          <p:cNvPr id="5" name="Footer Placeholder 4">
            <a:extLst>
              <a:ext uri="{FF2B5EF4-FFF2-40B4-BE49-F238E27FC236}">
                <a16:creationId xmlns:a16="http://schemas.microsoft.com/office/drawing/2014/main" id="{C52733EA-5A7F-4445-8533-068E37FFF3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425E72-900E-4BC3-8996-8FCBB2F2A291}"/>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248501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B68E5-ED80-430C-B2F3-459C93423F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7DCDE3-F7F1-4721-95B4-77C87314E9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534FBEB-BF2B-431A-ACDD-E002479D2DC3}"/>
              </a:ext>
            </a:extLst>
          </p:cNvPr>
          <p:cNvSpPr>
            <a:spLocks noGrp="1"/>
          </p:cNvSpPr>
          <p:nvPr>
            <p:ph type="dt" sz="half" idx="10"/>
          </p:nvPr>
        </p:nvSpPr>
        <p:spPr/>
        <p:txBody>
          <a:bodyPr/>
          <a:lstStyle/>
          <a:p>
            <a:fld id="{C90BF361-FB3D-4804-9F74-992DEFA47750}" type="datetimeFigureOut">
              <a:rPr lang="en-US" smtClean="0"/>
              <a:t>5/11/2023</a:t>
            </a:fld>
            <a:endParaRPr lang="en-US"/>
          </a:p>
        </p:txBody>
      </p:sp>
      <p:sp>
        <p:nvSpPr>
          <p:cNvPr id="5" name="Footer Placeholder 4">
            <a:extLst>
              <a:ext uri="{FF2B5EF4-FFF2-40B4-BE49-F238E27FC236}">
                <a16:creationId xmlns:a16="http://schemas.microsoft.com/office/drawing/2014/main" id="{37E32B22-1C29-4E33-9765-E15D80A64A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11EDEE-D2A0-4CF0-BC4E-37CE950C54FA}"/>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1843623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36900-270B-41E9-8A96-6ED2C985DB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42CB9D-08BD-4C65-BAF4-809445FAF64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485840-268A-4C0A-B61D-63F9AC57078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47DE1D-F720-4FF4-9BA0-D2C6D2BC2116}"/>
              </a:ext>
            </a:extLst>
          </p:cNvPr>
          <p:cNvSpPr>
            <a:spLocks noGrp="1"/>
          </p:cNvSpPr>
          <p:nvPr>
            <p:ph type="dt" sz="half" idx="10"/>
          </p:nvPr>
        </p:nvSpPr>
        <p:spPr/>
        <p:txBody>
          <a:bodyPr/>
          <a:lstStyle/>
          <a:p>
            <a:fld id="{C90BF361-FB3D-4804-9F74-992DEFA47750}" type="datetimeFigureOut">
              <a:rPr lang="en-US" smtClean="0"/>
              <a:t>5/11/2023</a:t>
            </a:fld>
            <a:endParaRPr lang="en-US"/>
          </a:p>
        </p:txBody>
      </p:sp>
      <p:sp>
        <p:nvSpPr>
          <p:cNvPr id="6" name="Footer Placeholder 5">
            <a:extLst>
              <a:ext uri="{FF2B5EF4-FFF2-40B4-BE49-F238E27FC236}">
                <a16:creationId xmlns:a16="http://schemas.microsoft.com/office/drawing/2014/main" id="{D02569F1-6A14-488B-8BEF-2C8E16FC30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090B87-E7AD-4B02-BFE5-5D2D2A94A518}"/>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611736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E9C7B-44A5-408F-9784-444AF1FAA5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B42624-A605-47E6-ACA2-96822FFE1D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CC6B9D7-92AF-4777-8D51-0ACC7E9C4D2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24554D-64F7-4348-9975-AAE193E23C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E10426B-2CCE-444D-A6BD-A9362EEB5BB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24B73B-BF07-4406-B860-9637F363B659}"/>
              </a:ext>
            </a:extLst>
          </p:cNvPr>
          <p:cNvSpPr>
            <a:spLocks noGrp="1"/>
          </p:cNvSpPr>
          <p:nvPr>
            <p:ph type="dt" sz="half" idx="10"/>
          </p:nvPr>
        </p:nvSpPr>
        <p:spPr/>
        <p:txBody>
          <a:bodyPr/>
          <a:lstStyle/>
          <a:p>
            <a:fld id="{C90BF361-FB3D-4804-9F74-992DEFA47750}" type="datetimeFigureOut">
              <a:rPr lang="en-US" smtClean="0"/>
              <a:t>5/11/2023</a:t>
            </a:fld>
            <a:endParaRPr lang="en-US"/>
          </a:p>
        </p:txBody>
      </p:sp>
      <p:sp>
        <p:nvSpPr>
          <p:cNvPr id="8" name="Footer Placeholder 7">
            <a:extLst>
              <a:ext uri="{FF2B5EF4-FFF2-40B4-BE49-F238E27FC236}">
                <a16:creationId xmlns:a16="http://schemas.microsoft.com/office/drawing/2014/main" id="{79999E85-4B78-49A5-B676-58F387C08A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DC5383-5786-411D-8478-88DD62551293}"/>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184963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CBB53-B3C5-4DCB-B764-27CBA4846C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0E6E5E-B941-4762-B1C7-57AD75B6725A}"/>
              </a:ext>
            </a:extLst>
          </p:cNvPr>
          <p:cNvSpPr>
            <a:spLocks noGrp="1"/>
          </p:cNvSpPr>
          <p:nvPr>
            <p:ph type="dt" sz="half" idx="10"/>
          </p:nvPr>
        </p:nvSpPr>
        <p:spPr/>
        <p:txBody>
          <a:bodyPr/>
          <a:lstStyle/>
          <a:p>
            <a:fld id="{C90BF361-FB3D-4804-9F74-992DEFA47750}" type="datetimeFigureOut">
              <a:rPr lang="en-US" smtClean="0"/>
              <a:t>5/11/2023</a:t>
            </a:fld>
            <a:endParaRPr lang="en-US"/>
          </a:p>
        </p:txBody>
      </p:sp>
      <p:sp>
        <p:nvSpPr>
          <p:cNvPr id="4" name="Footer Placeholder 3">
            <a:extLst>
              <a:ext uri="{FF2B5EF4-FFF2-40B4-BE49-F238E27FC236}">
                <a16:creationId xmlns:a16="http://schemas.microsoft.com/office/drawing/2014/main" id="{68C76BEF-FB42-4A08-896A-0E82A1E7F7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62A07C-8944-4CCC-9692-C1BDD40E6DA7}"/>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2008808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9D1D86-E68D-4C63-8950-40E5658F9FEF}"/>
              </a:ext>
            </a:extLst>
          </p:cNvPr>
          <p:cNvSpPr>
            <a:spLocks noGrp="1"/>
          </p:cNvSpPr>
          <p:nvPr>
            <p:ph type="dt" sz="half" idx="10"/>
          </p:nvPr>
        </p:nvSpPr>
        <p:spPr/>
        <p:txBody>
          <a:bodyPr/>
          <a:lstStyle/>
          <a:p>
            <a:fld id="{C90BF361-FB3D-4804-9F74-992DEFA47750}" type="datetimeFigureOut">
              <a:rPr lang="en-US" smtClean="0"/>
              <a:t>5/11/2023</a:t>
            </a:fld>
            <a:endParaRPr lang="en-US"/>
          </a:p>
        </p:txBody>
      </p:sp>
      <p:sp>
        <p:nvSpPr>
          <p:cNvPr id="3" name="Footer Placeholder 2">
            <a:extLst>
              <a:ext uri="{FF2B5EF4-FFF2-40B4-BE49-F238E27FC236}">
                <a16:creationId xmlns:a16="http://schemas.microsoft.com/office/drawing/2014/main" id="{F5A392FA-ED2B-42FC-969F-085A494F2F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414145-6350-4B7D-957F-6FAB4F1A46E2}"/>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102200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CB58A-21EA-48AC-8093-C293360FBC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A5C69F-4974-468E-894C-E99CFEEB12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DB5999-1DEF-401B-8F6F-B2C5C9FCF7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C20140-D1A6-4125-AE3B-6FE02F6D74D8}"/>
              </a:ext>
            </a:extLst>
          </p:cNvPr>
          <p:cNvSpPr>
            <a:spLocks noGrp="1"/>
          </p:cNvSpPr>
          <p:nvPr>
            <p:ph type="dt" sz="half" idx="10"/>
          </p:nvPr>
        </p:nvSpPr>
        <p:spPr/>
        <p:txBody>
          <a:bodyPr/>
          <a:lstStyle/>
          <a:p>
            <a:fld id="{C90BF361-FB3D-4804-9F74-992DEFA47750}" type="datetimeFigureOut">
              <a:rPr lang="en-US" smtClean="0"/>
              <a:t>5/11/2023</a:t>
            </a:fld>
            <a:endParaRPr lang="en-US"/>
          </a:p>
        </p:txBody>
      </p:sp>
      <p:sp>
        <p:nvSpPr>
          <p:cNvPr id="6" name="Footer Placeholder 5">
            <a:extLst>
              <a:ext uri="{FF2B5EF4-FFF2-40B4-BE49-F238E27FC236}">
                <a16:creationId xmlns:a16="http://schemas.microsoft.com/office/drawing/2014/main" id="{EDE51B4F-9DFB-49A7-8545-16A969A186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C655D2-9863-4D63-88CD-6AFBCCFCA1E4}"/>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2169806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F1595-97E1-43C0-A79C-60D55E2144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CB6234-65CC-45E2-A476-6FBBCC9DC0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8DC085-952D-463F-9787-42F725B1E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755122-E45B-4888-9198-6A6AD872F7AC}"/>
              </a:ext>
            </a:extLst>
          </p:cNvPr>
          <p:cNvSpPr>
            <a:spLocks noGrp="1"/>
          </p:cNvSpPr>
          <p:nvPr>
            <p:ph type="dt" sz="half" idx="10"/>
          </p:nvPr>
        </p:nvSpPr>
        <p:spPr/>
        <p:txBody>
          <a:bodyPr/>
          <a:lstStyle/>
          <a:p>
            <a:fld id="{C90BF361-FB3D-4804-9F74-992DEFA47750}" type="datetimeFigureOut">
              <a:rPr lang="en-US" smtClean="0"/>
              <a:t>5/11/2023</a:t>
            </a:fld>
            <a:endParaRPr lang="en-US"/>
          </a:p>
        </p:txBody>
      </p:sp>
      <p:sp>
        <p:nvSpPr>
          <p:cNvPr id="6" name="Footer Placeholder 5">
            <a:extLst>
              <a:ext uri="{FF2B5EF4-FFF2-40B4-BE49-F238E27FC236}">
                <a16:creationId xmlns:a16="http://schemas.microsoft.com/office/drawing/2014/main" id="{C684460A-00D5-4DB1-B9AD-7C1C7728AE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EAC8F-EF73-4BF2-B09A-C97361734A75}"/>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453401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5D73E5-7A98-41F5-A910-79FA34A980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F3419A-B918-4191-A835-09DC34EF6A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FA1F37-30BE-4236-8A61-5B4DF5C09B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0BF361-FB3D-4804-9F74-992DEFA47750}" type="datetimeFigureOut">
              <a:rPr lang="en-US" smtClean="0"/>
              <a:t>5/11/2023</a:t>
            </a:fld>
            <a:endParaRPr lang="en-US"/>
          </a:p>
        </p:txBody>
      </p:sp>
      <p:sp>
        <p:nvSpPr>
          <p:cNvPr id="5" name="Footer Placeholder 4">
            <a:extLst>
              <a:ext uri="{FF2B5EF4-FFF2-40B4-BE49-F238E27FC236}">
                <a16:creationId xmlns:a16="http://schemas.microsoft.com/office/drawing/2014/main" id="{FDC1F07B-6EC4-4B53-9FC7-B7C921561C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1C031E-DC7A-462D-B525-AC9BB71B27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9E6440-E1FA-477D-93C6-E90549C81DB1}" type="slidenum">
              <a:rPr lang="en-US" smtClean="0"/>
              <a:t>‹#›</a:t>
            </a:fld>
            <a:endParaRPr lang="en-US"/>
          </a:p>
        </p:txBody>
      </p:sp>
    </p:spTree>
    <p:extLst>
      <p:ext uri="{BB962C8B-B14F-4D97-AF65-F5344CB8AC3E}">
        <p14:creationId xmlns:p14="http://schemas.microsoft.com/office/powerpoint/2010/main" val="1585975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0B0B873A-6E72-4C67-9D5E-05ADD7E9CB6A}"/>
              </a:ext>
            </a:extLst>
          </p:cNvPr>
          <p:cNvSpPr txBox="1">
            <a:spLocks/>
          </p:cNvSpPr>
          <p:nvPr/>
        </p:nvSpPr>
        <p:spPr>
          <a:xfrm>
            <a:off x="260012" y="331653"/>
            <a:ext cx="11671976" cy="2533639"/>
          </a:xfrm>
          <a:prstGeom prst="rect">
            <a:avLst/>
          </a:prstGeom>
          <a:noFill/>
          <a:ln>
            <a:solidFill>
              <a:schemeClr val="tx1">
                <a:lumMod val="75000"/>
              </a:schemeClr>
            </a:solidFill>
          </a:ln>
        </p:spPr>
        <p:txBody>
          <a:bodyPr/>
          <a:lstStyle/>
          <a:p>
            <a:pPr algn="just" defTabSz="914400">
              <a:spcAft>
                <a:spcPts val="500"/>
              </a:spcAft>
              <a:defRPr/>
            </a:pPr>
            <a:r>
              <a:rPr lang="en-GB" sz="1200" b="1" u="sng" dirty="0">
                <a:solidFill>
                  <a:schemeClr val="tx1">
                    <a:lumMod val="95000"/>
                    <a:lumOff val="5000"/>
                  </a:schemeClr>
                </a:solidFill>
                <a:latin typeface="Futura Medium" panose="00000400000000000000" pitchFamily="2" charset="0"/>
              </a:rPr>
              <a:t>Business Case/objectives</a:t>
            </a:r>
            <a:r>
              <a:rPr lang="en-GB" sz="1200" b="1" dirty="0">
                <a:solidFill>
                  <a:schemeClr val="tx1">
                    <a:lumMod val="95000"/>
                    <a:lumOff val="5000"/>
                  </a:schemeClr>
                </a:solidFill>
                <a:latin typeface="Futura Medium" pitchFamily="2" charset="0"/>
                <a:cs typeface="Arial" charset="0"/>
              </a:rPr>
              <a:t>:</a:t>
            </a:r>
          </a:p>
          <a:p>
            <a:pPr marL="0" marR="0">
              <a:spcBef>
                <a:spcPts val="0"/>
              </a:spcBef>
              <a:spcAft>
                <a:spcPts val="0"/>
              </a:spcAft>
            </a:pPr>
            <a:r>
              <a:rPr lang="en-US" sz="1300" dirty="0">
                <a:solidFill>
                  <a:schemeClr val="tx1">
                    <a:lumMod val="95000"/>
                    <a:lumOff val="5000"/>
                  </a:schemeClr>
                </a:solidFill>
                <a:latin typeface="Futura Medium" pitchFamily="2" charset="0"/>
                <a:cs typeface="Arial" charset="0"/>
              </a:rPr>
              <a:t>This cost saving initiative and optimization involves the stoppage of payment for the PMS combo (Tugboat, Ramp barge and fuel truck) and transfer cost to OABP for their activities requiring PMS use. The PMS was used for military escort boat/vessel for operational movements and other activities have now been taken over by the Security team to provide PMS for escort activities and movements which has in turn resulted in the opportunistic savings for </a:t>
            </a:r>
            <a:r>
              <a:rPr lang="en-US" sz="1300" dirty="0" err="1">
                <a:solidFill>
                  <a:schemeClr val="tx1">
                    <a:lumMod val="95000"/>
                    <a:lumOff val="5000"/>
                  </a:schemeClr>
                </a:solidFill>
                <a:latin typeface="Futura Medium" pitchFamily="2" charset="0"/>
                <a:cs typeface="Arial" charset="0"/>
              </a:rPr>
              <a:t>Tunu</a:t>
            </a:r>
            <a:r>
              <a:rPr lang="en-US" sz="1300" dirty="0">
                <a:solidFill>
                  <a:schemeClr val="tx1">
                    <a:lumMod val="95000"/>
                    <a:lumOff val="5000"/>
                  </a:schemeClr>
                </a:solidFill>
                <a:latin typeface="Futura Medium" pitchFamily="2" charset="0"/>
                <a:cs typeface="Arial" charset="0"/>
              </a:rPr>
              <a:t> team budget which going forward OABP will bear the cost of the PMS combo (Tugboat, ramp barge and fuel truck) for their activities. The potential gains of circa USD 85.17K/ NGN 16.24Mln from Feb 2023 to April 2023 will be charged back from OABP account and further savings for the rest of the year, May to Dec 2023(8 months) a total sum of circa USD 229.65K / NGN 43.78 to fund other projects</a:t>
            </a:r>
          </a:p>
          <a:p>
            <a:pPr marL="0" marR="0">
              <a:spcBef>
                <a:spcPts val="0"/>
              </a:spcBef>
              <a:spcAft>
                <a:spcPts val="0"/>
              </a:spcAft>
            </a:pPr>
            <a:endParaRPr lang="en-GB" altLang="en-US" sz="1200" b="1" u="sng" dirty="0">
              <a:solidFill>
                <a:schemeClr val="tx1">
                  <a:lumMod val="95000"/>
                  <a:lumOff val="5000"/>
                </a:schemeClr>
              </a:solidFill>
              <a:latin typeface="Futura Medium" panose="00000400000000000000" pitchFamily="2" charset="0"/>
            </a:endParaRPr>
          </a:p>
          <a:p>
            <a:pPr algn="just">
              <a:spcAft>
                <a:spcPts val="500"/>
              </a:spcAft>
              <a:defRPr/>
            </a:pPr>
            <a:r>
              <a:rPr lang="en-GB" altLang="en-US" sz="1200" b="1" u="sng" dirty="0">
                <a:solidFill>
                  <a:schemeClr val="tx1">
                    <a:lumMod val="95000"/>
                    <a:lumOff val="5000"/>
                  </a:schemeClr>
                </a:solidFill>
                <a:latin typeface="Futura Medium" panose="00000400000000000000" pitchFamily="2" charset="0"/>
              </a:rPr>
              <a:t>Objective:</a:t>
            </a:r>
          </a:p>
          <a:p>
            <a:pPr algn="just">
              <a:spcAft>
                <a:spcPts val="500"/>
              </a:spcAft>
              <a:defRPr/>
            </a:pPr>
            <a:r>
              <a:rPr lang="en-US" sz="1200" dirty="0">
                <a:solidFill>
                  <a:schemeClr val="tx1">
                    <a:lumMod val="95000"/>
                    <a:lumOff val="5000"/>
                  </a:schemeClr>
                </a:solidFill>
                <a:latin typeface="Futura Medium" pitchFamily="2" charset="0"/>
                <a:cs typeface="Arial" charset="0"/>
              </a:rPr>
              <a:t>To improve savings in </a:t>
            </a:r>
            <a:r>
              <a:rPr lang="en-US" sz="1200" dirty="0" err="1">
                <a:solidFill>
                  <a:schemeClr val="tx1">
                    <a:lumMod val="95000"/>
                    <a:lumOff val="5000"/>
                  </a:schemeClr>
                </a:solidFill>
                <a:latin typeface="Futura Medium" pitchFamily="2" charset="0"/>
                <a:cs typeface="Arial" charset="0"/>
              </a:rPr>
              <a:t>Tunu</a:t>
            </a:r>
            <a:r>
              <a:rPr lang="en-US" sz="1200" dirty="0">
                <a:solidFill>
                  <a:schemeClr val="tx1">
                    <a:lumMod val="95000"/>
                    <a:lumOff val="5000"/>
                  </a:schemeClr>
                </a:solidFill>
                <a:latin typeface="Futura Medium" pitchFamily="2" charset="0"/>
                <a:cs typeface="Arial" charset="0"/>
              </a:rPr>
              <a:t> team and budget optimization.</a:t>
            </a:r>
            <a:endParaRPr lang="en-GB" sz="1200" dirty="0">
              <a:solidFill>
                <a:schemeClr val="tx1">
                  <a:lumMod val="95000"/>
                  <a:lumOff val="5000"/>
                </a:schemeClr>
              </a:solidFill>
              <a:latin typeface="Futura Medium" pitchFamily="2" charset="0"/>
              <a:cs typeface="Arial" charset="0"/>
            </a:endParaRPr>
          </a:p>
        </p:txBody>
      </p:sp>
      <p:sp>
        <p:nvSpPr>
          <p:cNvPr id="6" name="Text Placeholder 2">
            <a:extLst>
              <a:ext uri="{FF2B5EF4-FFF2-40B4-BE49-F238E27FC236}">
                <a16:creationId xmlns:a16="http://schemas.microsoft.com/office/drawing/2014/main" id="{87049F59-5BDA-4CAD-A18C-6449AA4CBEDE}"/>
              </a:ext>
            </a:extLst>
          </p:cNvPr>
          <p:cNvSpPr txBox="1">
            <a:spLocks/>
          </p:cNvSpPr>
          <p:nvPr/>
        </p:nvSpPr>
        <p:spPr>
          <a:xfrm>
            <a:off x="3435336" y="2582605"/>
            <a:ext cx="4559826" cy="4074362"/>
          </a:xfrm>
          <a:prstGeom prst="rect">
            <a:avLst/>
          </a:prstGeom>
          <a:ln>
            <a:solidFill>
              <a:schemeClr val="tx1">
                <a:lumMod val="75000"/>
              </a:schemeClr>
            </a:solidFill>
          </a:ln>
        </p:spPr>
        <p:txBody>
          <a:bodyPr/>
          <a:lstStyle/>
          <a:p>
            <a:pPr algn="just" defTabSz="914400">
              <a:spcAft>
                <a:spcPts val="500"/>
              </a:spcAft>
              <a:defRPr/>
            </a:pPr>
            <a:r>
              <a:rPr lang="en-US" sz="1200" b="1" u="sng" dirty="0">
                <a:solidFill>
                  <a:schemeClr val="tx1">
                    <a:lumMod val="95000"/>
                    <a:lumOff val="5000"/>
                  </a:schemeClr>
                </a:solidFill>
                <a:latin typeface="Futura Medium" panose="00000400000000000000" pitchFamily="2" charset="0"/>
              </a:rPr>
              <a:t>Project Scope/Actions (With start and end dates and action par</a:t>
            </a:r>
            <a:endParaRPr lang="en-US" sz="1200" dirty="0">
              <a:solidFill>
                <a:schemeClr val="tx1">
                  <a:lumMod val="95000"/>
                  <a:lumOff val="5000"/>
                </a:schemeClr>
              </a:solidFill>
              <a:latin typeface="Futura Medium" panose="00000400000000000000" pitchFamily="2" charset="0"/>
            </a:endParaRPr>
          </a:p>
          <a:p>
            <a:pPr>
              <a:defRPr/>
            </a:pPr>
            <a:endParaRPr lang="en-US" sz="1300" dirty="0">
              <a:solidFill>
                <a:schemeClr val="tx1">
                  <a:lumMod val="95000"/>
                  <a:lumOff val="5000"/>
                </a:schemeClr>
              </a:solidFill>
              <a:latin typeface="Futura Medium" panose="00000400000000000000" pitchFamily="2" charset="0"/>
            </a:endParaRPr>
          </a:p>
          <a:p>
            <a:pPr marL="285750" indent="-285750">
              <a:buFont typeface="Wingdings" panose="05000000000000000000" pitchFamily="2" charset="2"/>
              <a:buChar char="§"/>
              <a:defRPr/>
            </a:pPr>
            <a:r>
              <a:rPr lang="en-US" sz="1300" dirty="0">
                <a:solidFill>
                  <a:schemeClr val="tx1">
                    <a:lumMod val="95000"/>
                    <a:lumOff val="5000"/>
                  </a:schemeClr>
                </a:solidFill>
                <a:latin typeface="Futura Medium" panose="00000400000000000000" pitchFamily="2" charset="0"/>
              </a:rPr>
              <a:t>Charged back fund available – Feb - April 2023</a:t>
            </a:r>
          </a:p>
          <a:p>
            <a:pPr>
              <a:defRPr/>
            </a:pPr>
            <a:endParaRPr lang="en-US" sz="1300" dirty="0">
              <a:solidFill>
                <a:schemeClr val="tx1">
                  <a:lumMod val="95000"/>
                  <a:lumOff val="5000"/>
                </a:schemeClr>
              </a:solidFill>
              <a:latin typeface="Futura Medium" panose="00000400000000000000" pitchFamily="2" charset="0"/>
            </a:endParaRPr>
          </a:p>
          <a:p>
            <a:pPr>
              <a:defRPr/>
            </a:pPr>
            <a:endParaRPr lang="en-US" sz="1300" dirty="0">
              <a:solidFill>
                <a:schemeClr val="tx1">
                  <a:lumMod val="95000"/>
                  <a:lumOff val="5000"/>
                </a:schemeClr>
              </a:solidFill>
              <a:latin typeface="Futura Medium" panose="00000400000000000000" pitchFamily="2" charset="0"/>
            </a:endParaRPr>
          </a:p>
          <a:p>
            <a:pPr marL="285750" indent="-285750">
              <a:buFont typeface="Wingdings" panose="05000000000000000000" pitchFamily="2" charset="2"/>
              <a:buChar char="§"/>
              <a:defRPr/>
            </a:pPr>
            <a:r>
              <a:rPr lang="en-US" sz="1300" dirty="0">
                <a:solidFill>
                  <a:schemeClr val="tx1">
                    <a:lumMod val="95000"/>
                    <a:lumOff val="5000"/>
                  </a:schemeClr>
                </a:solidFill>
                <a:latin typeface="Futura Medium" panose="00000400000000000000" pitchFamily="2" charset="0"/>
              </a:rPr>
              <a:t>Remaining budget available – May 2023</a:t>
            </a:r>
          </a:p>
          <a:p>
            <a:pPr>
              <a:defRPr/>
            </a:pPr>
            <a:endParaRPr lang="en-US" sz="1300" dirty="0">
              <a:solidFill>
                <a:schemeClr val="tx1">
                  <a:lumMod val="95000"/>
                  <a:lumOff val="5000"/>
                </a:schemeClr>
              </a:solidFill>
              <a:latin typeface="Futura Medium" panose="00000400000000000000" pitchFamily="2" charset="0"/>
            </a:endParaRPr>
          </a:p>
          <a:p>
            <a:pPr>
              <a:defRPr/>
            </a:pPr>
            <a:endParaRPr lang="en-US" sz="1200" dirty="0">
              <a:solidFill>
                <a:schemeClr val="tx1">
                  <a:lumMod val="95000"/>
                  <a:lumOff val="5000"/>
                </a:schemeClr>
              </a:solidFill>
              <a:latin typeface="Futura Medium" panose="00000400000000000000" pitchFamily="2" charset="0"/>
            </a:endParaRPr>
          </a:p>
          <a:p>
            <a:pPr marL="285750" indent="-285750">
              <a:buFont typeface="Wingdings" panose="05000000000000000000" pitchFamily="2" charset="2"/>
              <a:buChar char="§"/>
              <a:defRPr/>
            </a:pPr>
            <a:endParaRPr lang="en-US" sz="1200" dirty="0">
              <a:solidFill>
                <a:schemeClr val="tx1">
                  <a:lumMod val="95000"/>
                  <a:lumOff val="5000"/>
                </a:schemeClr>
              </a:solidFill>
              <a:latin typeface="Futura Medium" panose="00000400000000000000" pitchFamily="2" charset="0"/>
            </a:endParaRPr>
          </a:p>
          <a:p>
            <a:pPr lvl="1">
              <a:defRPr/>
            </a:pPr>
            <a:endParaRPr lang="en-US" sz="1200" dirty="0">
              <a:solidFill>
                <a:schemeClr val="tx1">
                  <a:lumMod val="95000"/>
                  <a:lumOff val="5000"/>
                </a:schemeClr>
              </a:solidFill>
              <a:latin typeface="Futura Medium" panose="00000400000000000000" pitchFamily="2" charset="0"/>
            </a:endParaRPr>
          </a:p>
        </p:txBody>
      </p:sp>
      <p:sp>
        <p:nvSpPr>
          <p:cNvPr id="8" name="Text Placeholder 2">
            <a:extLst>
              <a:ext uri="{FF2B5EF4-FFF2-40B4-BE49-F238E27FC236}">
                <a16:creationId xmlns:a16="http://schemas.microsoft.com/office/drawing/2014/main" id="{5B9C7933-742B-4444-8A40-6DA8AF252373}"/>
              </a:ext>
            </a:extLst>
          </p:cNvPr>
          <p:cNvSpPr txBox="1">
            <a:spLocks/>
          </p:cNvSpPr>
          <p:nvPr/>
        </p:nvSpPr>
        <p:spPr>
          <a:xfrm>
            <a:off x="260011" y="4904148"/>
            <a:ext cx="3149937" cy="1752819"/>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GB" sz="1200" b="1" u="sng" dirty="0">
                <a:solidFill>
                  <a:schemeClr val="tx1">
                    <a:lumMod val="95000"/>
                    <a:lumOff val="5000"/>
                  </a:schemeClr>
                </a:solidFill>
                <a:latin typeface="Futura Medium" panose="00000400000000000000" pitchFamily="2" charset="0"/>
              </a:rPr>
              <a:t>Input High-level Timeline:</a:t>
            </a:r>
            <a:endParaRPr lang="en-GB" sz="1200" dirty="0">
              <a:solidFill>
                <a:schemeClr val="tx1">
                  <a:lumMod val="95000"/>
                  <a:lumOff val="5000"/>
                </a:schemeClr>
              </a:solidFill>
              <a:latin typeface="Futura Medium" panose="00000400000000000000" pitchFamily="2" charset="0"/>
            </a:endParaRPr>
          </a:p>
          <a:p>
            <a:pPr marL="171450" indent="-171450">
              <a:buFont typeface="Wingdings" pitchFamily="2" charset="2"/>
              <a:buChar char="§"/>
              <a:defRPr/>
            </a:pPr>
            <a:r>
              <a:rPr lang="en-US" sz="1200" dirty="0">
                <a:solidFill>
                  <a:schemeClr val="tx1">
                    <a:lumMod val="95000"/>
                    <a:lumOff val="5000"/>
                  </a:schemeClr>
                </a:solidFill>
                <a:latin typeface="Futura Medium" panose="00000400000000000000" pitchFamily="2" charset="0"/>
              </a:rPr>
              <a:t>L0-L1</a:t>
            </a:r>
          </a:p>
          <a:p>
            <a:pPr marL="171450" indent="-171450">
              <a:buFont typeface="Wingdings" pitchFamily="2" charset="2"/>
              <a:buChar char="§"/>
              <a:defRPr/>
            </a:pPr>
            <a:r>
              <a:rPr lang="en-US" sz="1200" dirty="0">
                <a:solidFill>
                  <a:schemeClr val="tx1">
                    <a:lumMod val="95000"/>
                    <a:lumOff val="5000"/>
                  </a:schemeClr>
                </a:solidFill>
                <a:latin typeface="Futura Medium" panose="00000400000000000000" pitchFamily="2" charset="0"/>
              </a:rPr>
              <a:t>L2: Impacts fully identified and FCF calculated</a:t>
            </a:r>
          </a:p>
          <a:p>
            <a:pPr marL="171450" indent="-171450">
              <a:buFont typeface="Wingdings" pitchFamily="2" charset="2"/>
              <a:buChar char="§"/>
              <a:defRPr/>
            </a:pPr>
            <a:r>
              <a:rPr lang="en-US" sz="1200" dirty="0">
                <a:solidFill>
                  <a:schemeClr val="tx1">
                    <a:lumMod val="95000"/>
                    <a:lumOff val="5000"/>
                  </a:schemeClr>
                </a:solidFill>
                <a:latin typeface="Futura Medium" panose="00000400000000000000" pitchFamily="2" charset="0"/>
              </a:rPr>
              <a:t>L3: When to get approval for implementation</a:t>
            </a:r>
          </a:p>
          <a:p>
            <a:pPr marL="171450" indent="-171450">
              <a:buFont typeface="Wingdings" pitchFamily="2" charset="2"/>
              <a:buChar char="§"/>
              <a:defRPr/>
            </a:pPr>
            <a:r>
              <a:rPr lang="en-US" sz="1200" dirty="0">
                <a:solidFill>
                  <a:schemeClr val="tx1">
                    <a:lumMod val="95000"/>
                    <a:lumOff val="5000"/>
                  </a:schemeClr>
                </a:solidFill>
                <a:latin typeface="Futura Medium" panose="00000400000000000000" pitchFamily="2" charset="0"/>
              </a:rPr>
              <a:t>L4: When to complete all major actions implementation</a:t>
            </a:r>
          </a:p>
          <a:p>
            <a:pPr marL="171450" indent="-171450">
              <a:buFont typeface="Wingdings" pitchFamily="2" charset="2"/>
              <a:buChar char="§"/>
              <a:defRPr/>
            </a:pPr>
            <a:r>
              <a:rPr lang="en-US" sz="1200" dirty="0">
                <a:solidFill>
                  <a:schemeClr val="tx1">
                    <a:lumMod val="95000"/>
                    <a:lumOff val="5000"/>
                  </a:schemeClr>
                </a:solidFill>
                <a:latin typeface="Futura Medium" panose="00000400000000000000" pitchFamily="2" charset="0"/>
              </a:rPr>
              <a:t>L5: Initiative End</a:t>
            </a:r>
          </a:p>
          <a:p>
            <a:pPr algn="just" defTabSz="914400">
              <a:spcBef>
                <a:spcPts val="200"/>
              </a:spcBef>
              <a:spcAft>
                <a:spcPts val="200"/>
              </a:spcAft>
              <a:buClr>
                <a:srgbClr val="9BBB59">
                  <a:lumMod val="50000"/>
                </a:srgbClr>
              </a:buClr>
              <a:buSzPct val="125000"/>
              <a:defRPr/>
            </a:pPr>
            <a:endParaRPr lang="en-US" sz="1800" dirty="0">
              <a:solidFill>
                <a:schemeClr val="tx1">
                  <a:lumMod val="95000"/>
                  <a:lumOff val="5000"/>
                </a:schemeClr>
              </a:solidFill>
              <a:latin typeface="Futura Medium" panose="00000400000000000000" pitchFamily="2" charset="0"/>
            </a:endParaRPr>
          </a:p>
        </p:txBody>
      </p:sp>
      <p:sp>
        <p:nvSpPr>
          <p:cNvPr id="9" name="Text Placeholder 2">
            <a:extLst>
              <a:ext uri="{FF2B5EF4-FFF2-40B4-BE49-F238E27FC236}">
                <a16:creationId xmlns:a16="http://schemas.microsoft.com/office/drawing/2014/main" id="{66DF1EED-D4D5-4686-9010-70EB1486C545}"/>
              </a:ext>
            </a:extLst>
          </p:cNvPr>
          <p:cNvSpPr txBox="1">
            <a:spLocks/>
          </p:cNvSpPr>
          <p:nvPr/>
        </p:nvSpPr>
        <p:spPr>
          <a:xfrm>
            <a:off x="7995163" y="2823055"/>
            <a:ext cx="3848453" cy="1611457"/>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US" sz="1200" b="1" u="sng" dirty="0">
                <a:solidFill>
                  <a:schemeClr val="tx1">
                    <a:lumMod val="95000"/>
                    <a:lumOff val="5000"/>
                  </a:schemeClr>
                </a:solidFill>
                <a:latin typeface="Futura Medium" panose="00000400000000000000" pitchFamily="2" charset="0"/>
              </a:rPr>
              <a:t>Critical Success Factors</a:t>
            </a:r>
            <a:r>
              <a:rPr lang="en-GB" sz="1300" dirty="0">
                <a:solidFill>
                  <a:schemeClr val="tx1">
                    <a:lumMod val="95000"/>
                    <a:lumOff val="5000"/>
                  </a:schemeClr>
                </a:solidFill>
                <a:latin typeface="Futura Medium" panose="00000400000000000000" pitchFamily="2" charset="0"/>
              </a:rPr>
              <a:t>.</a:t>
            </a:r>
          </a:p>
          <a:p>
            <a:pPr marL="171450" indent="-171450" algn="just" defTabSz="914400">
              <a:spcAft>
                <a:spcPts val="500"/>
              </a:spcAft>
              <a:buFont typeface="Arial" panose="020B0604020202020204" pitchFamily="34" charset="0"/>
              <a:buChar char="•"/>
              <a:defRPr/>
            </a:pPr>
            <a:r>
              <a:rPr lang="en-GB" sz="1200" dirty="0">
                <a:solidFill>
                  <a:schemeClr val="tx1">
                    <a:lumMod val="95000"/>
                    <a:lumOff val="5000"/>
                  </a:schemeClr>
                </a:solidFill>
                <a:latin typeface="Futura Medium" pitchFamily="2" charset="0"/>
                <a:cs typeface="Arial" charset="0"/>
              </a:rPr>
              <a:t>Stoppage of payment for PMS and take over by Security team  to provide PMS</a:t>
            </a:r>
          </a:p>
          <a:p>
            <a:pPr marL="171450" indent="-171450" algn="just" defTabSz="914400">
              <a:spcAft>
                <a:spcPts val="500"/>
              </a:spcAft>
              <a:buFont typeface="Arial" panose="020B0604020202020204" pitchFamily="34" charset="0"/>
              <a:buChar char="•"/>
              <a:defRPr/>
            </a:pPr>
            <a:r>
              <a:rPr lang="en-GB" sz="1200" dirty="0">
                <a:solidFill>
                  <a:schemeClr val="tx1">
                    <a:lumMod val="95000"/>
                    <a:lumOff val="5000"/>
                  </a:schemeClr>
                </a:solidFill>
                <a:latin typeface="Futura Medium" pitchFamily="2" charset="0"/>
                <a:cs typeface="Arial" charset="0"/>
              </a:rPr>
              <a:t>OABP charge back payment for PMS</a:t>
            </a:r>
          </a:p>
          <a:p>
            <a:pPr marL="171450" indent="-171450" defTabSz="914400">
              <a:spcBef>
                <a:spcPts val="300"/>
              </a:spcBef>
              <a:buFont typeface="Wingdings" pitchFamily="2" charset="2"/>
              <a:buChar char="§"/>
              <a:defRPr/>
            </a:pPr>
            <a:endParaRPr lang="en-GB" sz="1000" dirty="0">
              <a:solidFill>
                <a:schemeClr val="tx1">
                  <a:lumMod val="95000"/>
                  <a:lumOff val="5000"/>
                </a:schemeClr>
              </a:solidFill>
              <a:latin typeface="Futura Medium" panose="00000400000000000000" pitchFamily="2" charset="0"/>
            </a:endParaRPr>
          </a:p>
          <a:p>
            <a:pPr marL="171450" indent="-171450" defTabSz="914400">
              <a:spcBef>
                <a:spcPts val="300"/>
              </a:spcBef>
              <a:buFont typeface="Wingdings" pitchFamily="2" charset="2"/>
              <a:buChar char="§"/>
              <a:defRPr/>
            </a:pPr>
            <a:endParaRPr lang="en-GB" sz="1000" dirty="0">
              <a:solidFill>
                <a:schemeClr val="tx1">
                  <a:lumMod val="95000"/>
                  <a:lumOff val="5000"/>
                </a:schemeClr>
              </a:solidFill>
              <a:latin typeface="Futura Medium" panose="00000400000000000000" pitchFamily="2" charset="0"/>
            </a:endParaRPr>
          </a:p>
          <a:p>
            <a:pPr marL="171450" indent="-171450" defTabSz="914400">
              <a:spcBef>
                <a:spcPts val="300"/>
              </a:spcBef>
              <a:buFont typeface="Wingdings" pitchFamily="2" charset="2"/>
              <a:buChar char="§"/>
              <a:defRPr/>
            </a:pPr>
            <a:endParaRPr lang="en-GB" sz="1000" dirty="0">
              <a:solidFill>
                <a:schemeClr val="tx1">
                  <a:lumMod val="95000"/>
                  <a:lumOff val="5000"/>
                </a:schemeClr>
              </a:solidFill>
              <a:latin typeface="Futura Medium" panose="00000400000000000000" pitchFamily="2" charset="0"/>
            </a:endParaRPr>
          </a:p>
          <a:p>
            <a:pPr marL="171450" indent="-171450" defTabSz="914400">
              <a:buFont typeface="Wingdings" pitchFamily="2" charset="2"/>
              <a:buChar char="§"/>
              <a:defRPr/>
            </a:pPr>
            <a:endParaRPr lang="en-GB" sz="1000" dirty="0">
              <a:solidFill>
                <a:schemeClr val="tx1">
                  <a:lumMod val="95000"/>
                  <a:lumOff val="5000"/>
                </a:schemeClr>
              </a:solidFill>
              <a:latin typeface="Futura Medium" panose="00000400000000000000" pitchFamily="2" charset="0"/>
            </a:endParaRPr>
          </a:p>
          <a:p>
            <a:pPr marL="171450" indent="-171450" defTabSz="914400">
              <a:defRPr/>
            </a:pPr>
            <a:endParaRPr lang="en-GB" sz="1000" dirty="0">
              <a:solidFill>
                <a:schemeClr val="tx1">
                  <a:lumMod val="95000"/>
                  <a:lumOff val="5000"/>
                </a:schemeClr>
              </a:solidFill>
              <a:latin typeface="Futura Medium" panose="00000400000000000000" pitchFamily="2" charset="0"/>
            </a:endParaRPr>
          </a:p>
          <a:p>
            <a:pPr defTabSz="914400">
              <a:defRPr/>
            </a:pPr>
            <a:endParaRPr lang="en-US" sz="1000" dirty="0">
              <a:solidFill>
                <a:schemeClr val="tx1">
                  <a:lumMod val="95000"/>
                  <a:lumOff val="5000"/>
                </a:schemeClr>
              </a:solidFill>
              <a:latin typeface="Futura Medium" panose="00000400000000000000" pitchFamily="2" charset="0"/>
            </a:endParaRPr>
          </a:p>
          <a:p>
            <a:pPr marL="171450" indent="-171450" algn="just" defTabSz="914400">
              <a:spcBef>
                <a:spcPts val="200"/>
              </a:spcBef>
              <a:spcAft>
                <a:spcPts val="200"/>
              </a:spcAft>
              <a:buClr>
                <a:srgbClr val="9BBB59">
                  <a:lumMod val="50000"/>
                </a:srgbClr>
              </a:buClr>
              <a:buSzPct val="125000"/>
              <a:buFont typeface="Wingdings" pitchFamily="2" charset="2"/>
              <a:buChar char="§"/>
              <a:defRPr/>
            </a:pPr>
            <a:endParaRPr lang="en-US" sz="1000" dirty="0">
              <a:solidFill>
                <a:schemeClr val="tx1">
                  <a:lumMod val="95000"/>
                  <a:lumOff val="5000"/>
                </a:schemeClr>
              </a:solidFill>
              <a:latin typeface="Futura Medium" panose="00000400000000000000" pitchFamily="2" charset="0"/>
            </a:endParaRPr>
          </a:p>
        </p:txBody>
      </p:sp>
      <p:sp>
        <p:nvSpPr>
          <p:cNvPr id="10" name="Text Placeholder 2">
            <a:extLst>
              <a:ext uri="{FF2B5EF4-FFF2-40B4-BE49-F238E27FC236}">
                <a16:creationId xmlns:a16="http://schemas.microsoft.com/office/drawing/2014/main" id="{EBB06FE1-8DA9-4828-9CE6-8E1A3D5948B6}"/>
              </a:ext>
            </a:extLst>
          </p:cNvPr>
          <p:cNvSpPr txBox="1">
            <a:spLocks/>
          </p:cNvSpPr>
          <p:nvPr/>
        </p:nvSpPr>
        <p:spPr>
          <a:xfrm>
            <a:off x="260012" y="2584853"/>
            <a:ext cx="3185911" cy="2091561"/>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US" sz="1200" b="1" u="sng" dirty="0">
                <a:solidFill>
                  <a:schemeClr val="tx1">
                    <a:lumMod val="95000"/>
                    <a:lumOff val="5000"/>
                  </a:schemeClr>
                </a:solidFill>
                <a:latin typeface="Futura Medium" panose="00000400000000000000" pitchFamily="2" charset="0"/>
              </a:rPr>
              <a:t>Potential Benefits &amp; Measurement:</a:t>
            </a:r>
          </a:p>
          <a:p>
            <a:pPr marL="171450" indent="-171450">
              <a:buFont typeface="Wingdings" pitchFamily="2" charset="2"/>
              <a:buChar char="§"/>
              <a:defRPr/>
            </a:pPr>
            <a:r>
              <a:rPr lang="en-US" sz="1200" dirty="0">
                <a:solidFill>
                  <a:schemeClr val="tx1">
                    <a:lumMod val="95000"/>
                    <a:lumOff val="5000"/>
                  </a:schemeClr>
                </a:solidFill>
                <a:latin typeface="Futura Medium" pitchFamily="2" charset="0"/>
                <a:cs typeface="Arial" charset="0"/>
              </a:rPr>
              <a:t>Potential gains of circa USD 85.18K/ NGN 16.24Mln from Feb 2023 to April 2023 will be charged back from OABP account.</a:t>
            </a:r>
          </a:p>
          <a:p>
            <a:pPr marL="171450" indent="-171450">
              <a:buFont typeface="Wingdings" pitchFamily="2" charset="2"/>
              <a:buChar char="§"/>
              <a:defRPr/>
            </a:pPr>
            <a:r>
              <a:rPr lang="en-US" sz="1200" dirty="0">
                <a:solidFill>
                  <a:schemeClr val="tx1">
                    <a:lumMod val="95000"/>
                    <a:lumOff val="5000"/>
                  </a:schemeClr>
                </a:solidFill>
                <a:latin typeface="Futura Medium" pitchFamily="2" charset="0"/>
                <a:cs typeface="Arial" charset="0"/>
              </a:rPr>
              <a:t>Further savings of circa USD 229.65K / NGN 43.78K for the rest of the year 2023(May to Dec 2023). </a:t>
            </a:r>
          </a:p>
          <a:p>
            <a:pPr marL="171450" indent="-171450">
              <a:buFont typeface="Wingdings" pitchFamily="2" charset="2"/>
              <a:buChar char="§"/>
              <a:defRPr/>
            </a:pPr>
            <a:r>
              <a:rPr lang="en-US" sz="1200" dirty="0">
                <a:solidFill>
                  <a:schemeClr val="tx1">
                    <a:lumMod val="95000"/>
                    <a:lumOff val="5000"/>
                  </a:schemeClr>
                </a:solidFill>
                <a:latin typeface="Futura Medium" pitchFamily="2" charset="0"/>
                <a:cs typeface="Arial" charset="0"/>
              </a:rPr>
              <a:t>Total CostSavings:</a:t>
            </a:r>
            <a:r>
              <a:rPr lang="en-US" sz="1200" dirty="0">
                <a:solidFill>
                  <a:srgbClr val="FF0000"/>
                </a:solidFill>
                <a:highlight>
                  <a:srgbClr val="FFFF00"/>
                </a:highlight>
                <a:latin typeface="Futura Medium" pitchFamily="2" charset="0"/>
                <a:cs typeface="Arial" charset="0"/>
              </a:rPr>
              <a:t>USD314.83K/60.02Mln </a:t>
            </a:r>
          </a:p>
        </p:txBody>
      </p:sp>
      <p:sp>
        <p:nvSpPr>
          <p:cNvPr id="7" name="Text Placeholder 2">
            <a:extLst>
              <a:ext uri="{FF2B5EF4-FFF2-40B4-BE49-F238E27FC236}">
                <a16:creationId xmlns:a16="http://schemas.microsoft.com/office/drawing/2014/main" id="{1352606B-49A4-4693-A620-7F9877DE408D}"/>
              </a:ext>
            </a:extLst>
          </p:cNvPr>
          <p:cNvSpPr txBox="1">
            <a:spLocks/>
          </p:cNvSpPr>
          <p:nvPr/>
        </p:nvSpPr>
        <p:spPr>
          <a:xfrm>
            <a:off x="7995164" y="4421405"/>
            <a:ext cx="3863252" cy="2235561"/>
          </a:xfrm>
          <a:prstGeom prst="rect">
            <a:avLst/>
          </a:prstGeom>
          <a:ln>
            <a:solidFill>
              <a:schemeClr val="tx1">
                <a:lumMod val="75000"/>
              </a:schemeClr>
            </a:solidFill>
          </a:ln>
        </p:spPr>
        <p:txBody>
          <a:bodyPr/>
          <a:lstStyle/>
          <a:p>
            <a:pPr marL="0" lvl="1" defTabSz="914400">
              <a:spcBef>
                <a:spcPts val="300"/>
              </a:spcBef>
              <a:spcAft>
                <a:spcPct val="0"/>
              </a:spcAft>
            </a:pPr>
            <a:endParaRPr lang="en-US" altLang="en-US" sz="1200" dirty="0">
              <a:solidFill>
                <a:schemeClr val="tx1">
                  <a:lumMod val="95000"/>
                  <a:lumOff val="5000"/>
                </a:schemeClr>
              </a:solidFill>
              <a:latin typeface="Futura Medium" panose="00000400000000000000" pitchFamily="2" charset="0"/>
            </a:endParaRPr>
          </a:p>
          <a:p>
            <a:pPr marL="0" lvl="1">
              <a:spcBef>
                <a:spcPts val="300"/>
              </a:spcBef>
              <a:spcAft>
                <a:spcPct val="0"/>
              </a:spcAft>
            </a:pPr>
            <a:r>
              <a:rPr lang="en-US" altLang="en-US" sz="1300" dirty="0">
                <a:solidFill>
                  <a:schemeClr val="tx1">
                    <a:lumMod val="95000"/>
                    <a:lumOff val="5000"/>
                  </a:schemeClr>
                </a:solidFill>
                <a:latin typeface="Futura Medium" panose="00000400000000000000" pitchFamily="2" charset="0"/>
              </a:rPr>
              <a:t>Project Sponsor: Maichibi </a:t>
            </a:r>
            <a:r>
              <a:rPr lang="en-US" altLang="en-US" sz="1300" dirty="0" err="1">
                <a:solidFill>
                  <a:schemeClr val="tx1">
                    <a:lumMod val="95000"/>
                    <a:lumOff val="5000"/>
                  </a:schemeClr>
                </a:solidFill>
                <a:latin typeface="Futura Medium" panose="00000400000000000000" pitchFamily="2" charset="0"/>
              </a:rPr>
              <a:t>meshach</a:t>
            </a:r>
            <a:endParaRPr lang="en-US" altLang="en-US" sz="1300" dirty="0">
              <a:solidFill>
                <a:schemeClr val="tx1">
                  <a:lumMod val="95000"/>
                  <a:lumOff val="5000"/>
                </a:schemeClr>
              </a:solidFill>
              <a:latin typeface="Futura Medium" panose="00000400000000000000" pitchFamily="2" charset="0"/>
            </a:endParaRPr>
          </a:p>
          <a:p>
            <a:pPr marL="0" lvl="1">
              <a:spcBef>
                <a:spcPts val="300"/>
              </a:spcBef>
              <a:spcAft>
                <a:spcPct val="0"/>
              </a:spcAft>
            </a:pPr>
            <a:endParaRPr lang="en-US" altLang="en-US" sz="1300" dirty="0">
              <a:solidFill>
                <a:schemeClr val="tx1">
                  <a:lumMod val="95000"/>
                  <a:lumOff val="5000"/>
                </a:schemeClr>
              </a:solidFill>
              <a:latin typeface="Futura Medium" panose="00000400000000000000" pitchFamily="2" charset="0"/>
            </a:endParaRPr>
          </a:p>
          <a:p>
            <a:pPr marL="0" lvl="1">
              <a:spcBef>
                <a:spcPts val="300"/>
              </a:spcBef>
              <a:spcAft>
                <a:spcPct val="0"/>
              </a:spcAft>
            </a:pPr>
            <a:r>
              <a:rPr lang="en-US" altLang="en-US" sz="1300" dirty="0">
                <a:solidFill>
                  <a:schemeClr val="tx1">
                    <a:lumMod val="95000"/>
                    <a:lumOff val="5000"/>
                  </a:schemeClr>
                </a:solidFill>
                <a:latin typeface="Futura Medium" panose="00000400000000000000" pitchFamily="2" charset="0"/>
              </a:rPr>
              <a:t>Implementation Lead :Busari Abiodun </a:t>
            </a:r>
            <a:endParaRPr lang="en-US" sz="1300" dirty="0">
              <a:solidFill>
                <a:schemeClr val="tx1">
                  <a:lumMod val="95000"/>
                  <a:lumOff val="5000"/>
                </a:schemeClr>
              </a:solidFill>
              <a:latin typeface="Futura Medium" panose="00000400000000000000" pitchFamily="2" charset="0"/>
            </a:endParaRPr>
          </a:p>
          <a:p>
            <a:pPr marL="0" lvl="1">
              <a:spcBef>
                <a:spcPts val="300"/>
              </a:spcBef>
              <a:spcAft>
                <a:spcPct val="0"/>
              </a:spcAft>
            </a:pPr>
            <a:r>
              <a:rPr lang="en-US" altLang="en-US" sz="1300" dirty="0">
                <a:solidFill>
                  <a:schemeClr val="tx1">
                    <a:lumMod val="95000"/>
                    <a:lumOff val="5000"/>
                  </a:schemeClr>
                </a:solidFill>
                <a:latin typeface="Futura Medium" panose="00000400000000000000" pitchFamily="2" charset="0"/>
              </a:rPr>
              <a:t>Project Team: </a:t>
            </a:r>
          </a:p>
          <a:p>
            <a:pPr marL="285750" indent="-285750">
              <a:buFont typeface="Arial" panose="020B0604020202020204" pitchFamily="34" charset="0"/>
              <a:buChar char="•"/>
              <a:defRPr/>
            </a:pPr>
            <a:r>
              <a:rPr lang="en-US" sz="1300" dirty="0">
                <a:solidFill>
                  <a:schemeClr val="tx1">
                    <a:lumMod val="95000"/>
                    <a:lumOff val="5000"/>
                  </a:schemeClr>
                </a:solidFill>
                <a:latin typeface="Futura Medium" panose="00000400000000000000" pitchFamily="2" charset="0"/>
              </a:rPr>
              <a:t>Oyedele Oyebode ,Igboerika Francis, Ozoemenam James, Amraibure Ochuko </a:t>
            </a:r>
          </a:p>
        </p:txBody>
      </p:sp>
      <p:sp>
        <p:nvSpPr>
          <p:cNvPr id="12" name="Title 1">
            <a:extLst>
              <a:ext uri="{FF2B5EF4-FFF2-40B4-BE49-F238E27FC236}">
                <a16:creationId xmlns:a16="http://schemas.microsoft.com/office/drawing/2014/main" id="{F319B245-4EF0-4A6C-AF77-7521B32A2784}"/>
              </a:ext>
            </a:extLst>
          </p:cNvPr>
          <p:cNvSpPr txBox="1">
            <a:spLocks/>
          </p:cNvSpPr>
          <p:nvPr/>
        </p:nvSpPr>
        <p:spPr bwMode="auto">
          <a:xfrm>
            <a:off x="322457" y="2602696"/>
            <a:ext cx="3092786" cy="242505"/>
          </a:xfrm>
          <a:prstGeom prst="rect">
            <a:avLst/>
          </a:prstGeom>
          <a:solidFill>
            <a:srgbClr val="FF0000"/>
          </a:solidFill>
          <a:ln w="19050" algn="ctr">
            <a:solidFill>
              <a:srgbClr val="FFC000"/>
            </a:solidFill>
            <a:miter lim="800000"/>
            <a:headEnd/>
            <a:tailEnd/>
          </a:ln>
        </p:spPr>
        <p:txBody>
          <a:bodyPr vert="horz" wrap="square" lIns="0" tIns="0" rIns="0" bIns="0" numCol="1" anchor="ctr"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endParaRPr lang="en-US" sz="1100" b="1" dirty="0">
              <a:solidFill>
                <a:srgbClr val="FFFFFF"/>
              </a:solidFill>
              <a:effectLst>
                <a:outerShdw blurRad="38100" dist="38100" dir="2700000" algn="tl">
                  <a:srgbClr val="000000">
                    <a:alpha val="43137"/>
                  </a:srgbClr>
                </a:outerShdw>
              </a:effectLst>
              <a:latin typeface="Futura Bold"/>
            </a:endParaRPr>
          </a:p>
          <a:p>
            <a:r>
              <a:rPr lang="en-US" sz="1100" b="1" dirty="0">
                <a:solidFill>
                  <a:srgbClr val="FFFFFF"/>
                </a:solidFill>
                <a:effectLst>
                  <a:outerShdw blurRad="38100" dist="38100" dir="2700000" algn="tl">
                    <a:srgbClr val="000000">
                      <a:alpha val="43137"/>
                    </a:srgbClr>
                  </a:outerShdw>
                </a:effectLst>
                <a:latin typeface="Futura Bold"/>
              </a:rPr>
              <a:t>Potential Benefits &amp; Measurement:</a:t>
            </a:r>
          </a:p>
          <a:p>
            <a:r>
              <a:rPr lang="en-US" sz="1100" b="1" dirty="0">
                <a:solidFill>
                  <a:srgbClr val="FFFFFF"/>
                </a:solidFill>
                <a:effectLst>
                  <a:outerShdw blurRad="38100" dist="38100" dir="2700000" algn="tl">
                    <a:srgbClr val="000000">
                      <a:alpha val="43137"/>
                    </a:srgbClr>
                  </a:outerShdw>
                </a:effectLst>
                <a:latin typeface="Futura Bold"/>
              </a:rPr>
              <a:t> </a:t>
            </a:r>
          </a:p>
        </p:txBody>
      </p:sp>
      <p:sp>
        <p:nvSpPr>
          <p:cNvPr id="13" name="Title 1">
            <a:extLst>
              <a:ext uri="{FF2B5EF4-FFF2-40B4-BE49-F238E27FC236}">
                <a16:creationId xmlns:a16="http://schemas.microsoft.com/office/drawing/2014/main" id="{1D226A90-BDAD-4A5E-B120-60AA21FBABC6}"/>
              </a:ext>
            </a:extLst>
          </p:cNvPr>
          <p:cNvSpPr txBox="1">
            <a:spLocks/>
          </p:cNvSpPr>
          <p:nvPr/>
        </p:nvSpPr>
        <p:spPr bwMode="auto">
          <a:xfrm>
            <a:off x="3445923" y="2602696"/>
            <a:ext cx="4487339" cy="234713"/>
          </a:xfrm>
          <a:prstGeom prst="rect">
            <a:avLst/>
          </a:prstGeom>
          <a:solidFill>
            <a:srgbClr val="FF0000"/>
          </a:solidFill>
          <a:ln w="19050" algn="ctr">
            <a:solidFill>
              <a:srgbClr val="FFC000"/>
            </a:solidFill>
            <a:miter lim="800000"/>
            <a:headEnd/>
            <a:tailEnd/>
          </a:ln>
        </p:spPr>
        <p:txBody>
          <a:bodyPr vert="horz" wrap="square" lIns="0" tIns="0" rIns="0" bIns="0" numCol="1" anchor="ctr"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r>
              <a:rPr lang="en-US" sz="1200" b="1" dirty="0">
                <a:solidFill>
                  <a:srgbClr val="FFFFFF"/>
                </a:solidFill>
                <a:effectLst>
                  <a:outerShdw blurRad="38100" dist="38100" dir="2700000" algn="tl">
                    <a:srgbClr val="000000">
                      <a:alpha val="43137"/>
                    </a:srgbClr>
                  </a:outerShdw>
                </a:effectLst>
                <a:latin typeface="Futura Bold"/>
              </a:rPr>
              <a:t>Project Milestones /Actions:</a:t>
            </a:r>
          </a:p>
        </p:txBody>
      </p:sp>
      <p:sp>
        <p:nvSpPr>
          <p:cNvPr id="14" name="Title 1">
            <a:extLst>
              <a:ext uri="{FF2B5EF4-FFF2-40B4-BE49-F238E27FC236}">
                <a16:creationId xmlns:a16="http://schemas.microsoft.com/office/drawing/2014/main" id="{A44BF32F-3418-4F8E-8B92-B34EB4846533}"/>
              </a:ext>
            </a:extLst>
          </p:cNvPr>
          <p:cNvSpPr txBox="1">
            <a:spLocks/>
          </p:cNvSpPr>
          <p:nvPr/>
        </p:nvSpPr>
        <p:spPr bwMode="auto">
          <a:xfrm>
            <a:off x="7959731" y="2599415"/>
            <a:ext cx="3842075" cy="234713"/>
          </a:xfrm>
          <a:prstGeom prst="rect">
            <a:avLst/>
          </a:prstGeom>
          <a:solidFill>
            <a:srgbClr val="FF0000"/>
          </a:solidFill>
          <a:ln w="19050" algn="ctr">
            <a:solidFill>
              <a:srgbClr val="FFC000"/>
            </a:solidFill>
            <a:miter lim="800000"/>
            <a:headEnd/>
            <a:tailEnd/>
          </a:ln>
        </p:spPr>
        <p:txBody>
          <a:bodyPr vert="horz" wrap="square" lIns="0" tIns="0" rIns="0" bIns="0" numCol="1" anchor="ctr"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r>
              <a:rPr lang="en-US" sz="1200" b="1" dirty="0">
                <a:solidFill>
                  <a:srgbClr val="FFFFFF"/>
                </a:solidFill>
                <a:effectLst>
                  <a:outerShdw blurRad="38100" dist="38100" dir="2700000" algn="tl">
                    <a:srgbClr val="000000">
                      <a:alpha val="43137"/>
                    </a:srgbClr>
                  </a:outerShdw>
                </a:effectLst>
                <a:latin typeface="Futura Bold"/>
              </a:rPr>
              <a:t>Critical Success Factors:</a:t>
            </a:r>
          </a:p>
        </p:txBody>
      </p:sp>
      <p:sp>
        <p:nvSpPr>
          <p:cNvPr id="15" name="Title 1">
            <a:extLst>
              <a:ext uri="{FF2B5EF4-FFF2-40B4-BE49-F238E27FC236}">
                <a16:creationId xmlns:a16="http://schemas.microsoft.com/office/drawing/2014/main" id="{27F0D1BA-C032-4279-9B95-917DE1E2D2DC}"/>
              </a:ext>
            </a:extLst>
          </p:cNvPr>
          <p:cNvSpPr txBox="1">
            <a:spLocks/>
          </p:cNvSpPr>
          <p:nvPr/>
        </p:nvSpPr>
        <p:spPr bwMode="auto">
          <a:xfrm>
            <a:off x="8220575" y="4457320"/>
            <a:ext cx="3663228" cy="219094"/>
          </a:xfrm>
          <a:prstGeom prst="rect">
            <a:avLst/>
          </a:prstGeom>
          <a:solidFill>
            <a:srgbClr val="FF0000"/>
          </a:solidFill>
          <a:ln w="19050" algn="ctr">
            <a:solidFill>
              <a:srgbClr val="FFC000"/>
            </a:solidFill>
            <a:miter lim="800000"/>
            <a:headEnd/>
            <a:tailEnd/>
          </a:ln>
        </p:spPr>
        <p:txBody>
          <a:bodyPr vert="horz" wrap="square" lIns="0" tIns="0" rIns="0" bIns="0" numCol="1" anchor="ctr"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r>
              <a:rPr lang="en-US" sz="1400" b="1" dirty="0">
                <a:solidFill>
                  <a:srgbClr val="FFFFFF"/>
                </a:solidFill>
                <a:effectLst>
                  <a:outerShdw blurRad="38100" dist="38100" dir="2700000" algn="tl">
                    <a:srgbClr val="000000">
                      <a:alpha val="43137"/>
                    </a:srgbClr>
                  </a:outerShdw>
                </a:effectLst>
                <a:latin typeface="Futura Bold"/>
              </a:rPr>
              <a:t>Project Team/Sponsor:</a:t>
            </a:r>
          </a:p>
        </p:txBody>
      </p:sp>
      <p:sp>
        <p:nvSpPr>
          <p:cNvPr id="16" name="Title 1">
            <a:extLst>
              <a:ext uri="{FF2B5EF4-FFF2-40B4-BE49-F238E27FC236}">
                <a16:creationId xmlns:a16="http://schemas.microsoft.com/office/drawing/2014/main" id="{5BF7BF20-095A-4581-A2B5-EB41AE97097E}"/>
              </a:ext>
            </a:extLst>
          </p:cNvPr>
          <p:cNvSpPr txBox="1">
            <a:spLocks/>
          </p:cNvSpPr>
          <p:nvPr/>
        </p:nvSpPr>
        <p:spPr bwMode="auto">
          <a:xfrm>
            <a:off x="260012" y="0"/>
            <a:ext cx="11650802" cy="331653"/>
          </a:xfrm>
          <a:prstGeom prst="rect">
            <a:avLst/>
          </a:prstGeom>
          <a:solidFill>
            <a:srgbClr val="FF0000"/>
          </a:solidFill>
          <a:ln w="19050" algn="ctr">
            <a:solidFill>
              <a:srgbClr val="FFC000"/>
            </a:solidFill>
            <a:miter lim="800000"/>
            <a:headEnd/>
            <a:tailEnd/>
          </a:ln>
        </p:spPr>
        <p:txBody>
          <a:bodyPr vert="horz" wrap="square" lIns="0" tIns="0" rIns="0" bIns="0" numCol="1" anchor="t"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r>
              <a:rPr lang="en-US" sz="2000" b="1" dirty="0">
                <a:solidFill>
                  <a:schemeClr val="bg1"/>
                </a:solidFill>
                <a:effectLst>
                  <a:outerShdw blurRad="38100" dist="38100" dir="2700000" algn="tl">
                    <a:srgbClr val="000000">
                      <a:alpha val="43137"/>
                    </a:srgbClr>
                  </a:outerShdw>
                </a:effectLst>
                <a:latin typeface="Futura Bold" panose="00000900000000000000" pitchFamily="2" charset="0"/>
              </a:rPr>
              <a:t> Tunu Node budget optimization and savings Jan - Dec 2023</a:t>
            </a:r>
          </a:p>
          <a:p>
            <a:endParaRPr lang="en-US" sz="2000" b="1" dirty="0">
              <a:solidFill>
                <a:schemeClr val="bg1"/>
              </a:solidFill>
              <a:effectLst>
                <a:outerShdw blurRad="38100" dist="38100" dir="2700000" algn="tl">
                  <a:srgbClr val="000000">
                    <a:alpha val="43137"/>
                  </a:srgbClr>
                </a:outerShdw>
              </a:effectLst>
              <a:latin typeface="Futura Bold" panose="00000900000000000000" pitchFamily="2" charset="0"/>
            </a:endParaRPr>
          </a:p>
        </p:txBody>
      </p:sp>
      <p:sp>
        <p:nvSpPr>
          <p:cNvPr id="17" name="Title 1">
            <a:extLst>
              <a:ext uri="{FF2B5EF4-FFF2-40B4-BE49-F238E27FC236}">
                <a16:creationId xmlns:a16="http://schemas.microsoft.com/office/drawing/2014/main" id="{380D6133-B080-4153-A4D7-A99F23C97C82}"/>
              </a:ext>
            </a:extLst>
          </p:cNvPr>
          <p:cNvSpPr txBox="1">
            <a:spLocks/>
          </p:cNvSpPr>
          <p:nvPr/>
        </p:nvSpPr>
        <p:spPr bwMode="auto">
          <a:xfrm>
            <a:off x="260013" y="356267"/>
            <a:ext cx="2149232" cy="248032"/>
          </a:xfrm>
          <a:prstGeom prst="rect">
            <a:avLst/>
          </a:prstGeom>
          <a:solidFill>
            <a:srgbClr val="FF0000"/>
          </a:solidFill>
          <a:ln w="19050" algn="ctr">
            <a:solidFill>
              <a:srgbClr val="FFC000"/>
            </a:solidFill>
            <a:miter lim="800000"/>
            <a:headEnd/>
            <a:tailEnd/>
          </a:ln>
        </p:spPr>
        <p:txBody>
          <a:bodyPr vert="horz" wrap="square" lIns="0" tIns="0" rIns="0" bIns="0" numCol="1" anchor="ctr"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r>
              <a:rPr lang="en-US" sz="1200" b="1" dirty="0">
                <a:solidFill>
                  <a:srgbClr val="FFFFFF"/>
                </a:solidFill>
                <a:effectLst>
                  <a:outerShdw blurRad="38100" dist="38100" dir="2700000" algn="tl">
                    <a:srgbClr val="000000">
                      <a:alpha val="43137"/>
                    </a:srgbClr>
                  </a:outerShdw>
                </a:effectLst>
                <a:latin typeface="Futura Bold"/>
              </a:rPr>
              <a:t>Business Case/Objectives</a:t>
            </a:r>
          </a:p>
        </p:txBody>
      </p:sp>
      <p:sp>
        <p:nvSpPr>
          <p:cNvPr id="18" name="Title 1">
            <a:extLst>
              <a:ext uri="{FF2B5EF4-FFF2-40B4-BE49-F238E27FC236}">
                <a16:creationId xmlns:a16="http://schemas.microsoft.com/office/drawing/2014/main" id="{53220C33-661C-49F6-BC7E-D69E2CC0DC97}"/>
              </a:ext>
            </a:extLst>
          </p:cNvPr>
          <p:cNvSpPr txBox="1">
            <a:spLocks/>
          </p:cNvSpPr>
          <p:nvPr/>
        </p:nvSpPr>
        <p:spPr bwMode="auto">
          <a:xfrm>
            <a:off x="317162" y="4694257"/>
            <a:ext cx="3092787" cy="209892"/>
          </a:xfrm>
          <a:prstGeom prst="rect">
            <a:avLst/>
          </a:prstGeom>
          <a:solidFill>
            <a:srgbClr val="FF0000"/>
          </a:solidFill>
          <a:ln w="19050" algn="ctr">
            <a:solidFill>
              <a:srgbClr val="FFC000"/>
            </a:solidFill>
            <a:miter lim="800000"/>
            <a:headEnd/>
            <a:tailEnd/>
          </a:ln>
        </p:spPr>
        <p:txBody>
          <a:bodyPr vert="horz" wrap="square" lIns="0" tIns="0" rIns="0" bIns="0" numCol="1" anchor="ctr"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r>
              <a:rPr lang="en-US" sz="1400" b="1" dirty="0">
                <a:solidFill>
                  <a:srgbClr val="FFFFFF"/>
                </a:solidFill>
                <a:effectLst>
                  <a:outerShdw blurRad="38100" dist="38100" dir="2700000" algn="tl">
                    <a:srgbClr val="000000">
                      <a:alpha val="43137"/>
                    </a:srgbClr>
                  </a:outerShdw>
                </a:effectLst>
                <a:latin typeface="Futura Bold"/>
              </a:rPr>
              <a:t>High-Level Timeline:</a:t>
            </a:r>
          </a:p>
        </p:txBody>
      </p:sp>
    </p:spTree>
    <p:extLst>
      <p:ext uri="{BB962C8B-B14F-4D97-AF65-F5344CB8AC3E}">
        <p14:creationId xmlns:p14="http://schemas.microsoft.com/office/powerpoint/2010/main" val="1594556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otalTime>16158</TotalTime>
  <Words>381</Words>
  <Application>Microsoft Office PowerPoint</Application>
  <PresentationFormat>Widescreen</PresentationFormat>
  <Paragraphs>46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Futura Bold</vt:lpstr>
      <vt:lpstr>Futura Medium</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Bejide, Isaac SPDC-UPO/G/TP</dc:creator>
  <cp:lastModifiedBy>Mark, Enyo SPDC-UPC/G/UW</cp:lastModifiedBy>
  <cp:revision>117</cp:revision>
  <dcterms:created xsi:type="dcterms:W3CDTF">2019-04-26T15:39:43Z</dcterms:created>
  <dcterms:modified xsi:type="dcterms:W3CDTF">2023-05-11T09:32:48Z</dcterms:modified>
</cp:coreProperties>
</file>