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5"/>
    <p:sldMasterId id="2147483723" r:id="rId6"/>
    <p:sldMasterId id="2147483742" r:id="rId7"/>
  </p:sldMasterIdLst>
  <p:notesMasterIdLst>
    <p:notesMasterId r:id="rId12"/>
  </p:notesMasterIdLst>
  <p:handoutMasterIdLst>
    <p:handoutMasterId r:id="rId13"/>
  </p:handoutMasterIdLst>
  <p:sldIdLst>
    <p:sldId id="2141411475" r:id="rId8"/>
    <p:sldId id="486" r:id="rId9"/>
    <p:sldId id="6462" r:id="rId10"/>
    <p:sldId id="2147376698" r:id="rId11"/>
  </p:sldIdLst>
  <p:sldSz cx="12192000" cy="6858000"/>
  <p:notesSz cx="7010400" cy="9296400"/>
  <p:embeddedFontLst>
    <p:embeddedFont>
      <p:font typeface="Futura Bold" panose="00000900000000000000" pitchFamily="2" charset="0"/>
      <p:regular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  <p:embeddedFont>
      <p:font typeface="ShellBold" panose="00000800000000000000" pitchFamily="50" charset="0"/>
      <p:bold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2928">
          <p15:clr>
            <a:srgbClr val="A4A3A4"/>
          </p15:clr>
        </p15:guide>
        <p15:guide id="4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CE9DB"/>
    <a:srgbClr val="99CDB7"/>
    <a:srgbClr val="66B492"/>
    <a:srgbClr val="339B6E"/>
    <a:srgbClr val="DFD1DE"/>
    <a:srgbClr val="C0A2BD"/>
    <a:srgbClr val="A0749B"/>
    <a:srgbClr val="81457A"/>
    <a:srgbClr val="CCD7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38" autoAdjust="0"/>
    <p:restoredTop sz="93979" autoAdjust="0"/>
  </p:normalViewPr>
  <p:slideViewPr>
    <p:cSldViewPr showGuides="1">
      <p:cViewPr varScale="1">
        <p:scale>
          <a:sx n="108" d="100"/>
          <a:sy n="108" d="100"/>
        </p:scale>
        <p:origin x="108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font" Target="fonts/font6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16/03/2023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16/03/2023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6"/>
            <a:ext cx="303784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866703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53884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7234543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43231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438967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36880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1242080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55197729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2825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97194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2585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034306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09364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68269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JV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25065FCD-FC0C-43A6-AAE4-EE96E81EE20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3686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8C06DF1C-E90B-4351-9976-DFEC1303008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265599"/>
      </p:ext>
    </p:extLst>
  </p:cSld>
  <p:clrMapOvr>
    <a:masterClrMapping/>
  </p:clrMapOvr>
  <p:transition/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JV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989D1AF5-FA0F-461B-8536-1786EECE0E6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02972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9648E04D-AF0A-4E36-8948-2281D6B0460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50425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4DE3017C-6AC1-4C00-914B-7EB3CF71AB0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82547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E2BF5A55-194C-4231-8BF1-1CB3975204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68985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E891EA9C-28D4-464D-8143-9D98924B2AE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0963776"/>
      </p:ext>
    </p:extLst>
  </p:cSld>
  <p:clrMapOvr>
    <a:masterClrMapping/>
  </p:clrMapOvr>
  <p:transition/>
  <p:hf hdr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EF293B0-B086-4E15-90E5-E1976DC74CE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2919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7997532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0F1EBA21-E12C-46C7-A7D9-924EC3B7008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674204"/>
      </p:ext>
    </p:extLst>
  </p:cSld>
  <p:clrMapOvr>
    <a:masterClrMapping/>
  </p:clrMapOvr>
  <p:transition/>
  <p:hf hdr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9CB4CEB4-4871-4035-9190-19DE5264851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13915511"/>
      </p:ext>
    </p:extLst>
  </p:cSld>
  <p:clrMapOvr>
    <a:masterClrMapping/>
  </p:clrMapOvr>
  <p:transition/>
  <p:hf hdr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JV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454915"/>
      </p:ext>
    </p:extLst>
  </p:cSld>
  <p:clrMapOvr>
    <a:masterClrMapping/>
  </p:clrMapOvr>
  <p:transition/>
  <p:hf hdr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561BE9E-AC4E-4A87-9143-D815800D202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882073"/>
      </p:ext>
    </p:extLst>
  </p:cSld>
  <p:clrMapOvr>
    <a:masterClrMapping/>
  </p:clrMapOvr>
  <p:transition/>
  <p:hf hdr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BDD4F97-2F75-46E9-BD3F-9477BBF4B70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271738"/>
      </p:ext>
    </p:extLst>
  </p:cSld>
  <p:clrMapOvr>
    <a:masterClrMapping/>
  </p:clrMapOvr>
  <p:transition/>
  <p:hf hdr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33CC0EB5-7625-4463-8F09-FDF0F0AA17D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5891225"/>
      </p:ext>
    </p:extLst>
  </p:cSld>
  <p:clrMapOvr>
    <a:masterClrMapping/>
  </p:clrMapOvr>
  <p:transition/>
  <p:hf hdr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930215"/>
      </p:ext>
    </p:extLst>
  </p:cSld>
  <p:clrMapOvr>
    <a:masterClrMapping/>
  </p:clrMapOvr>
  <p:transition/>
  <p:hf hdr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November 2022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5E0FE56-F9A1-411C-9A57-DEC2EBCDDAE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008587"/>
      </p:ext>
    </p:extLst>
  </p:cSld>
  <p:clrMapOvr>
    <a:masterClrMapping/>
  </p:clrMapOvr>
  <p:transition/>
  <p:hf hdr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31590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November 2022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EABD8EB0-A1F4-4E9E-9DE5-880E90F5008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732890"/>
      </p:ext>
    </p:extLst>
  </p:cSld>
  <p:clrMapOvr>
    <a:masterClrMapping/>
  </p:clrMapOvr>
  <p:transition/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284827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2AE2D325-5FB0-467C-B9BF-D85B68F7B9EE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957781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79A0F8B2-3DCC-414A-8F25-13341EC2F57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885771"/>
      </p:ext>
    </p:extLst>
  </p:cSld>
  <p:clrMapOvr>
    <a:masterClrMapping/>
  </p:clrMapOvr>
  <p:transition/>
  <p:hf hdr="0" ftr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EF90C127-F454-4ADB-85A3-76D98B42291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97451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F7B32746-0288-418D-B5C9-CEC2C44376B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421063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89A9287B-C039-4C8A-BF2A-C5CDE581F9C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0413897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04F8E061-4B97-40B4-B0DC-03F9BE4A1FA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00235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F8014A4A-E971-4DC8-A847-4112A7E67B4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234236"/>
      </p:ext>
    </p:extLst>
  </p:cSld>
  <p:clrMapOvr>
    <a:masterClrMapping/>
  </p:clrMapOvr>
  <p:transition/>
  <p:hf hdr="0" ftr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95AB2C02-8DEE-4BA0-A4FA-7A85C74985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745645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0A524DA5-207A-4F37-AD33-FBFBBDCB69A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957641"/>
      </p:ext>
    </p:extLst>
  </p:cSld>
  <p:clrMapOvr>
    <a:masterClrMapping/>
  </p:clrMapOvr>
  <p:transition/>
  <p:hf hdr="0" ftr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9EB29BBC-4BC6-433E-83D5-CA362B06E20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983167"/>
      </p:ext>
    </p:extLst>
  </p:cSld>
  <p:clrMapOvr>
    <a:masterClrMapping/>
  </p:clrMapOvr>
  <p:transition/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04425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7DD895A9-22EB-4B82-ACD3-0A1869D6B86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087720"/>
      </p:ext>
    </p:extLst>
  </p:cSld>
  <p:clrMapOvr>
    <a:masterClrMapping/>
  </p:clrMapOvr>
  <p:transition/>
  <p:hf hdr="0" ftr="0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3F47BA94-1FF9-42BA-A262-1F65B2ADF91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3937449"/>
      </p:ext>
    </p:extLst>
  </p:cSld>
  <p:clrMapOvr>
    <a:masterClrMapping/>
  </p:clrMapOvr>
  <p:transition/>
  <p:hf hdr="0" ftr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D3B3DE3-D184-4FD2-8FD3-B62462F8BB1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9623107"/>
      </p:ext>
    </p:extLst>
  </p:cSld>
  <p:clrMapOvr>
    <a:masterClrMapping/>
  </p:clrMapOvr>
  <p:transition/>
  <p:hf hdr="0" ftr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717EE9DD-6388-46FA-BDD2-E0BAC81CFD2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8466"/>
      </p:ext>
    </p:extLst>
  </p:cSld>
  <p:clrMapOvr>
    <a:masterClrMapping/>
  </p:clrMapOvr>
  <p:transition/>
  <p:hf hdr="0" ftr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59217798"/>
      </p:ext>
    </p:extLst>
  </p:cSld>
  <p:clrMapOvr>
    <a:masterClrMapping/>
  </p:clrMapOvr>
  <p:transition/>
  <p:hf hdr="0" ftr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530805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9BE712EE-406B-4E22-A6E6-7F5D7E3AC12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RESTRICTED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0430656"/>
      </p:ext>
    </p:extLst>
  </p:cSld>
  <p:clrMapOvr>
    <a:masterClrMapping/>
  </p:clrMapOvr>
  <p:transition/>
  <p:hf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86970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148807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052168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238915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image" Target="../media/image4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2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49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7th November, 2018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15485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34196DD-EC34-4D57-9635-7B0A4AA4F30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3052946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16" imgH="416" progId="TCLayout.ActiveDocument.1">
                  <p:embed/>
                </p:oleObj>
              </mc:Choice>
              <mc:Fallback>
                <p:oleObj name="think-cell Slide" r:id="rId21" imgW="416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34196DD-EC34-4D57-9635-7B0A4AA4F3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SPDC JV</a:t>
            </a:r>
          </a:p>
        </p:txBody>
      </p:sp>
    </p:spTree>
    <p:extLst>
      <p:ext uri="{BB962C8B-B14F-4D97-AF65-F5344CB8AC3E}">
        <p14:creationId xmlns:p14="http://schemas.microsoft.com/office/powerpoint/2010/main" val="374809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3E52359-6EA1-4B14-B590-6210AC0661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47759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0" imgW="360" imgH="360" progId="TCLayout.ActiveDocument.1">
                  <p:embed/>
                </p:oleObj>
              </mc:Choice>
              <mc:Fallback>
                <p:oleObj name="think-cell Slide" r:id="rId20" imgW="360" imgH="360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3E52359-6EA1-4B14-B590-6210AC0661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October 2022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Shell Petroleum Development Company of Nigeria</a:t>
            </a:r>
            <a:endParaRPr lang="en-GB" sz="850" noProof="1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885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</p:sldLayoutIdLst>
  <p:transition>
    <p:fade/>
  </p:transition>
  <p:hf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4F6E-91B0-48CA-9AF6-CEAF8CC5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609600"/>
            <a:ext cx="5843263" cy="361202"/>
          </a:xfrm>
          <a:noFill/>
        </p:spPr>
        <p:txBody>
          <a:bodyPr/>
          <a:lstStyle/>
          <a:p>
            <a:r>
              <a:rPr lang="en-GB" dirty="0" err="1"/>
              <a:t>Etelebou</a:t>
            </a:r>
            <a:r>
              <a:rPr lang="en-GB" dirty="0"/>
              <a:t> Routine Flaring Elimination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E697E1A-56CC-49BD-90C1-3E187BC005B7}"/>
              </a:ext>
            </a:extLst>
          </p:cNvPr>
          <p:cNvSpPr txBox="1">
            <a:spLocks/>
          </p:cNvSpPr>
          <p:nvPr/>
        </p:nvSpPr>
        <p:spPr>
          <a:xfrm>
            <a:off x="609600" y="990600"/>
            <a:ext cx="10896600" cy="5562600"/>
          </a:xfrm>
          <a:prstGeom prst="rect">
            <a:avLst/>
          </a:prstGeom>
          <a:ln>
            <a:noFill/>
          </a:ln>
        </p:spPr>
        <p:txBody>
          <a:bodyPr/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6225" indent="-2762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288" indent="-2508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r>
              <a:rPr lang="en-GB" sz="1400" b="1" dirty="0">
                <a:solidFill>
                  <a:srgbClr val="595959"/>
                </a:solidFill>
                <a:latin typeface="Futura Medium"/>
              </a:rPr>
              <a:t>Basic Reasons why it is not under implementation </a:t>
            </a:r>
            <a:endParaRPr lang="en-GB" sz="1400" dirty="0">
              <a:solidFill>
                <a:srgbClr val="595959"/>
              </a:solidFill>
              <a:latin typeface="Futura Medium"/>
            </a:endParaRP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Project was not funded in OP21 and OP22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Cost of execution of the project is relatively high; e</a:t>
            </a:r>
            <a:r>
              <a:rPr lang="en-GB" sz="1400" dirty="0" err="1">
                <a:solidFill>
                  <a:srgbClr val="595959"/>
                </a:solidFill>
              </a:rPr>
              <a:t>stimated</a:t>
            </a:r>
            <a:r>
              <a:rPr lang="en-GB" sz="1400" dirty="0">
                <a:solidFill>
                  <a:srgbClr val="595959"/>
                </a:solidFill>
              </a:rPr>
              <a:t> cost is $5.98Mln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Relatively low volume of oil to be protected; circa 1.1kbopd that accounts for 4.3MMscf/d flare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Given the competing demands in OP22, project was put out of plan for re-introduction in OP23</a:t>
            </a:r>
          </a:p>
          <a:p>
            <a:pPr marL="71438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endParaRPr lang="en-GB" sz="800" b="1" dirty="0">
              <a:solidFill>
                <a:srgbClr val="595959"/>
              </a:solidFill>
              <a:latin typeface="Futura Medium"/>
            </a:endParaRPr>
          </a:p>
          <a:p>
            <a:pPr marL="71438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r>
              <a:rPr lang="en-GB" sz="1400" b="1" dirty="0">
                <a:solidFill>
                  <a:srgbClr val="595959"/>
                </a:solidFill>
                <a:latin typeface="Futura Medium"/>
              </a:rPr>
              <a:t>Opportunities/Positive Decision Drivers</a:t>
            </a:r>
          </a:p>
          <a:p>
            <a:pPr marL="71438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r>
              <a:rPr lang="en-US" sz="1400" dirty="0">
                <a:solidFill>
                  <a:srgbClr val="595959"/>
                </a:solidFill>
                <a:latin typeface="Futura Medium"/>
              </a:rPr>
              <a:t>Besides the main benefit of Routine Flaring elimination and reduction in </a:t>
            </a:r>
            <a:r>
              <a:rPr lang="en-US" sz="1400" dirty="0" err="1">
                <a:solidFill>
                  <a:srgbClr val="595959"/>
                </a:solidFill>
                <a:latin typeface="Futura Medium"/>
              </a:rPr>
              <a:t>Opex</a:t>
            </a:r>
            <a:r>
              <a:rPr lang="en-US" sz="1400" dirty="0">
                <a:solidFill>
                  <a:srgbClr val="595959"/>
                </a:solidFill>
                <a:latin typeface="Futura Medium"/>
              </a:rPr>
              <a:t> for running of the station, the following are upsides:</a:t>
            </a:r>
            <a:endParaRPr lang="en-GB" sz="1400" dirty="0">
              <a:solidFill>
                <a:srgbClr val="595959"/>
              </a:solidFill>
              <a:latin typeface="Futura Medium"/>
            </a:endParaRP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DED already completed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Current oil price (&gt;$75/</a:t>
            </a:r>
            <a:r>
              <a:rPr lang="en-US" sz="1400" dirty="0" err="1">
                <a:solidFill>
                  <a:srgbClr val="595959"/>
                </a:solidFill>
              </a:rPr>
              <a:t>bbl</a:t>
            </a:r>
            <a:r>
              <a:rPr lang="en-US" sz="1400" dirty="0">
                <a:solidFill>
                  <a:srgbClr val="595959"/>
                </a:solidFill>
              </a:rPr>
              <a:t>) will make for early payback; within circa 2yrs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  <a:highlight>
                  <a:srgbClr val="FFFF00"/>
                </a:highlight>
              </a:rPr>
              <a:t>There is large Gas Cap in </a:t>
            </a:r>
            <a:r>
              <a:rPr lang="en-US" sz="1400" dirty="0" err="1">
                <a:solidFill>
                  <a:srgbClr val="595959"/>
                </a:solidFill>
                <a:highlight>
                  <a:srgbClr val="FFFF00"/>
                </a:highlight>
              </a:rPr>
              <a:t>Etelebou</a:t>
            </a:r>
            <a:r>
              <a:rPr lang="en-US" sz="1400" dirty="0">
                <a:solidFill>
                  <a:srgbClr val="595959"/>
                </a:solidFill>
                <a:highlight>
                  <a:srgbClr val="FFFF00"/>
                </a:highlight>
              </a:rPr>
              <a:t> which is planned for blow down from 2031, with FID in 2026</a:t>
            </a:r>
          </a:p>
          <a:p>
            <a:pPr marL="758826" lvl="2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highlight>
                  <a:srgbClr val="FFFF00"/>
                </a:highlight>
                <a:latin typeface="Futura Medium" panose="00000400000000000000" pitchFamily="2" charset="0"/>
              </a:rPr>
              <a:t>0.7</a:t>
            </a:r>
            <a:r>
              <a:rPr lang="en-US" sz="1400" b="0" kern="1200" noProof="0" dirty="0" err="1">
                <a:solidFill>
                  <a:schemeClr val="tx1"/>
                </a:solidFill>
                <a:highlight>
                  <a:srgbClr val="FFFF00"/>
                </a:highlight>
                <a:latin typeface="Futura Medium" panose="00000400000000000000" pitchFamily="2" charset="0"/>
                <a:ea typeface="+mn-ea"/>
                <a:cs typeface="+mn-cs"/>
              </a:rPr>
              <a:t>Bscf</a:t>
            </a:r>
            <a:r>
              <a:rPr lang="en-US" sz="1400" b="0" kern="1200" noProof="0" dirty="0">
                <a:solidFill>
                  <a:schemeClr val="tx1"/>
                </a:solidFill>
                <a:highlight>
                  <a:srgbClr val="FFFF00"/>
                </a:highlight>
                <a:latin typeface="Futura Medium" panose="00000400000000000000" pitchFamily="2" charset="0"/>
                <a:ea typeface="+mn-ea"/>
                <a:cs typeface="+mn-cs"/>
              </a:rPr>
              <a:t> to be developed with production of 250MMscf/d</a:t>
            </a:r>
            <a:endParaRPr lang="en-US" sz="1400" dirty="0">
              <a:solidFill>
                <a:srgbClr val="595959"/>
              </a:solidFill>
              <a:highlight>
                <a:srgbClr val="FFFF00"/>
              </a:highlight>
            </a:endParaRP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Need to bring the shut-in wells back into production to produce the oil in readiness for the blow down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595959"/>
                </a:solidFill>
              </a:rPr>
              <a:t>The produced associated gas will add to export gas</a:t>
            </a:r>
          </a:p>
          <a:p>
            <a:pPr marL="55563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endParaRPr lang="en-GB" sz="800" b="1" dirty="0">
              <a:solidFill>
                <a:srgbClr val="002060"/>
              </a:solidFill>
              <a:latin typeface="Futura Medium"/>
            </a:endParaRPr>
          </a:p>
          <a:p>
            <a:pPr marL="55563" defTabSz="1219170">
              <a:lnSpc>
                <a:spcPct val="150000"/>
              </a:lnSpc>
              <a:buClr>
                <a:srgbClr val="C00000"/>
              </a:buClr>
              <a:buSzTx/>
              <a:defRPr/>
            </a:pPr>
            <a:r>
              <a:rPr lang="en-GB" sz="1400" b="1" dirty="0">
                <a:solidFill>
                  <a:srgbClr val="002060"/>
                </a:solidFill>
                <a:latin typeface="Futura Medium"/>
              </a:rPr>
              <a:t>Key Enablers for Implementation in 2023</a:t>
            </a:r>
            <a:endParaRPr lang="en-GB" sz="1400" dirty="0">
              <a:solidFill>
                <a:srgbClr val="002060"/>
              </a:solidFill>
              <a:latin typeface="Futura Medium"/>
            </a:endParaRP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2060"/>
                </a:solidFill>
              </a:rPr>
              <a:t>Support for funding ($6M)</a:t>
            </a:r>
          </a:p>
          <a:p>
            <a:pPr marL="512763" lvl="1" indent="-165100" defTabSz="1219170">
              <a:lnSpc>
                <a:spcPct val="150000"/>
              </a:lnSpc>
              <a:buClr>
                <a:srgbClr val="C00000"/>
              </a:buClr>
              <a:buSzTx/>
              <a:buFont typeface="Wingdings" pitchFamily="2" charset="2"/>
              <a:buChar char="§"/>
              <a:defRPr/>
            </a:pPr>
            <a:r>
              <a:rPr lang="en-US" sz="1400" dirty="0">
                <a:solidFill>
                  <a:srgbClr val="002060"/>
                </a:solidFill>
              </a:rPr>
              <a:t>Inclusion in OABP plan for 2023 (execution capacity)</a:t>
            </a:r>
          </a:p>
        </p:txBody>
      </p:sp>
    </p:spTree>
    <p:extLst>
      <p:ext uri="{BB962C8B-B14F-4D97-AF65-F5344CB8AC3E}">
        <p14:creationId xmlns:p14="http://schemas.microsoft.com/office/powerpoint/2010/main" val="7406260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206">
            <a:extLst>
              <a:ext uri="{FF2B5EF4-FFF2-40B4-BE49-F238E27FC236}">
                <a16:creationId xmlns:a16="http://schemas.microsoft.com/office/drawing/2014/main" id="{F110079B-E7D7-412D-82BE-DB3C017F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399"/>
            <a:ext cx="5562600" cy="37533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09" name="TextBox 208">
            <a:extLst>
              <a:ext uri="{FF2B5EF4-FFF2-40B4-BE49-F238E27FC236}">
                <a16:creationId xmlns:a16="http://schemas.microsoft.com/office/drawing/2014/main" id="{B3C27261-A1C8-4B31-AE67-9FB820E197D5}"/>
              </a:ext>
            </a:extLst>
          </p:cNvPr>
          <p:cNvSpPr txBox="1"/>
          <p:nvPr/>
        </p:nvSpPr>
        <p:spPr bwMode="auto">
          <a:xfrm>
            <a:off x="6248400" y="990600"/>
            <a:ext cx="5410200" cy="5048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76263" lvl="1" indent="-228600">
              <a:lnSpc>
                <a:spcPct val="150000"/>
              </a:lnSpc>
              <a:buClr>
                <a:srgbClr val="C00000"/>
              </a:buClr>
              <a:buFont typeface="+mj-lt"/>
              <a:buAutoNum type="alphaLcPeriod" startAt="2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Bulk all LP wells at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from the FS LP Header to the new LP Manifold at the Remote Manifold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-route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Gbaran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CPF using the existing 4-inch Line for Well 7S with end tie-in modifications 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2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Carry out Monthly well testing of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LP wells at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using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Test Header.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2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Install a Multiport Selector Valve at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Etelebou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Remote Manifold for rerouting the HP wells to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for testing of the wells using existing 4-inch line for Well 7L with end-tie-in modification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2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Carry out monthly well testing of the Remote Manifold HP wells at the adjacent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Etelebou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.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2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Carry out modifications to install Multiphase Meters for Metering of the Well Fluids, this will eventually replace the use of the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for well testing and ensure that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flowstation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can be completely decommissioned for use ultimately with multiphase meters used for testing</a:t>
            </a:r>
          </a:p>
          <a:p>
            <a:pPr marL="347663" marR="0" lvl="1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Gbaran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CPF;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7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Convert HP1 Oil Header to LP2 oil header </a:t>
            </a: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 startAt="7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Reroute 6” Test Line (On-plot piping) from Test Manifold to the Oil Train LP Header </a:t>
            </a:r>
          </a:p>
        </p:txBody>
      </p:sp>
      <p:sp>
        <p:nvSpPr>
          <p:cNvPr id="210" name="Content Placeholder 4">
            <a:extLst>
              <a:ext uri="{FF2B5EF4-FFF2-40B4-BE49-F238E27FC236}">
                <a16:creationId xmlns:a16="http://schemas.microsoft.com/office/drawing/2014/main" id="{DC50A8E2-381E-408F-BABB-6C6876B7BE45}"/>
              </a:ext>
            </a:extLst>
          </p:cNvPr>
          <p:cNvSpPr txBox="1">
            <a:spLocks/>
          </p:cNvSpPr>
          <p:nvPr/>
        </p:nvSpPr>
        <p:spPr>
          <a:xfrm>
            <a:off x="457200" y="5029200"/>
            <a:ext cx="5715000" cy="14478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marL="0" indent="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6225" indent="-2762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2288" indent="-2508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5650" indent="-241300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200" indent="-21272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6175" indent="-180975" algn="l" defTabSz="35770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5563" marR="0" lvl="0" indent="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Scope 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576263" marR="0" lvl="1" indent="-228600" algn="l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Convert the 6” Existing Test Manifold and Line at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Etelebou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Remote Manifold to an LP manifold and line.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61911-C1C2-473D-8297-91CD3015257D}"/>
              </a:ext>
            </a:extLst>
          </p:cNvPr>
          <p:cNvSpPr txBox="1"/>
          <p:nvPr/>
        </p:nvSpPr>
        <p:spPr bwMode="auto">
          <a:xfrm>
            <a:off x="609600" y="990600"/>
            <a:ext cx="3493457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US" sz="1600" dirty="0" err="1"/>
              <a:t>Etelebou</a:t>
            </a:r>
            <a:r>
              <a:rPr lang="en-US" sz="1600" dirty="0"/>
              <a:t> Wells Rerouting to </a:t>
            </a:r>
            <a:r>
              <a:rPr lang="en-US" sz="1600" dirty="0" err="1"/>
              <a:t>Gbaran</a:t>
            </a:r>
            <a:r>
              <a:rPr lang="en-US" sz="1600" dirty="0"/>
              <a:t> CPF</a:t>
            </a:r>
          </a:p>
        </p:txBody>
      </p:sp>
      <p:sp>
        <p:nvSpPr>
          <p:cNvPr id="215" name="Title 1">
            <a:extLst>
              <a:ext uri="{FF2B5EF4-FFF2-40B4-BE49-F238E27FC236}">
                <a16:creationId xmlns:a16="http://schemas.microsoft.com/office/drawing/2014/main" id="{DC62724F-FBBD-4E34-A1E1-6D27CBA77DE6}"/>
              </a:ext>
            </a:extLst>
          </p:cNvPr>
          <p:cNvSpPr txBox="1">
            <a:spLocks/>
          </p:cNvSpPr>
          <p:nvPr/>
        </p:nvSpPr>
        <p:spPr bwMode="auto">
          <a:xfrm>
            <a:off x="533400" y="609600"/>
            <a:ext cx="5843263" cy="36120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/>
              <a:t>Etelebou</a:t>
            </a:r>
            <a:r>
              <a:rPr lang="en-GB" dirty="0"/>
              <a:t> Routine Flaring Elimination</a:t>
            </a:r>
          </a:p>
        </p:txBody>
      </p:sp>
    </p:spTree>
    <p:extLst>
      <p:ext uri="{BB962C8B-B14F-4D97-AF65-F5344CB8AC3E}">
        <p14:creationId xmlns:p14="http://schemas.microsoft.com/office/powerpoint/2010/main" val="13292112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46685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933F4E5-EC62-4248-A742-AEEF996A99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933F4E5-EC62-4248-A742-AEEF996A99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870" y="586210"/>
            <a:ext cx="11171238" cy="490287"/>
          </a:xfrm>
        </p:spPr>
        <p:txBody>
          <a:bodyPr vert="horz"/>
          <a:lstStyle/>
          <a:p>
            <a:pPr defTabSz="914377"/>
            <a:r>
              <a:rPr lang="en-US" dirty="0"/>
              <a:t>Etelebou CDE Reservoirs Development</a:t>
            </a: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18385C63-E9DC-4582-8225-9E28023EDF8B}"/>
              </a:ext>
            </a:extLst>
          </p:cNvPr>
          <p:cNvGraphicFramePr>
            <a:graphicFrameLocks noGrp="1"/>
          </p:cNvGraphicFramePr>
          <p:nvPr/>
        </p:nvGraphicFramePr>
        <p:xfrm>
          <a:off x="508000" y="1089037"/>
          <a:ext cx="5675086" cy="5383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25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>
                          <a:solidFill>
                            <a:schemeClr val="accent2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PROJECT OBJECTIVE &amp; </a:t>
                      </a:r>
                      <a:r>
                        <a:rPr lang="en-GB" sz="1100" b="1" dirty="0">
                          <a:solidFill>
                            <a:schemeClr val="accent2"/>
                          </a:solidFill>
                          <a:latin typeface="Futura Medium" panose="00000400000000000000" pitchFamily="2" charset="0"/>
                        </a:rPr>
                        <a:t>JUSTIFICATION</a:t>
                      </a:r>
                      <a:endParaRPr lang="en-GB" sz="1100" b="1" kern="1200" dirty="0">
                        <a:solidFill>
                          <a:schemeClr val="accent2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121904" marR="121904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b="0" kern="1200" noProof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This project is aimed at keeping the Gbaran facility full by developing 659 Bscf of gas from C9200N, C9400N, D8000N and E1000N  reservoirs with a total potential of about  250 MMscf/d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b="0" kern="1200" noProof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Select phase maturation as part of NSA studies</a:t>
                      </a:r>
                    </a:p>
                  </a:txBody>
                  <a:tcPr marL="121904" marR="1219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580885"/>
                  </a:ext>
                </a:extLst>
              </a:tr>
              <a:tr h="225724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>
                          <a:solidFill>
                            <a:schemeClr val="accent2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PROJECT SUMMARY</a:t>
                      </a:r>
                    </a:p>
                  </a:txBody>
                  <a:tcPr marL="121904" marR="121904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Drill and complete 5 Gas wells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Install 5Nos new 8" x 500m DSS Flowline to new remote manifold at Etelebou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Install 16"x12km CS bulkline to Gbaran CPF 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Tie-in at existing Gbaran CPF vis xxx Sludge Catcher</a:t>
                      </a:r>
                    </a:p>
                  </a:txBody>
                  <a:tcPr marL="121904" marR="1219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337336"/>
                  </a:ext>
                </a:extLst>
              </a:tr>
              <a:tr h="1279350">
                <a:tc>
                  <a:txBody>
                    <a:bodyPr/>
                    <a:lstStyle/>
                    <a:p>
                      <a:r>
                        <a:rPr lang="en-GB" sz="1100" b="1" dirty="0">
                          <a:solidFill>
                            <a:schemeClr val="accent2"/>
                          </a:solidFill>
                          <a:latin typeface="Futura Medium" panose="00000400000000000000" pitchFamily="2" charset="0"/>
                        </a:rPr>
                        <a:t>PROJECT METRICS</a:t>
                      </a:r>
                    </a:p>
                  </a:txBody>
                  <a:tcPr marL="121904" marR="121904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CAPEX (MOD 100%) = $342mln (Well: $195mln &amp; Facilities: $147mln)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FID: Oct-26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b="0" i="0" u="none" strike="noStrike" kern="1200" baseline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Start-up: Jun-31</a:t>
                      </a:r>
                    </a:p>
                  </a:txBody>
                  <a:tcPr marL="121904" marR="1219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0542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GB" sz="1100" b="1" kern="1200" dirty="0">
                          <a:solidFill>
                            <a:schemeClr val="accent2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OPEN SWITCHES</a:t>
                      </a:r>
                    </a:p>
                    <a:p>
                      <a:endParaRPr lang="en-GB" sz="1100" b="1" dirty="0">
                        <a:solidFill>
                          <a:schemeClr val="accent2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121904" marR="121904" anchor="ctr">
                    <a:solidFill>
                      <a:srgbClr val="F7D11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noProof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Readiness of reservoirs for gas cap blowdown.</a:t>
                      </a:r>
                    </a:p>
                    <a:p>
                      <a:pPr marL="171450" marR="0" lvl="1" indent="-171450" algn="just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Clr>
                          <a:srgbClr val="DD1D21"/>
                        </a:buClr>
                        <a:buSzPct val="85000"/>
                        <a:buFont typeface="Wingdings" panose="05000000000000000000" pitchFamily="2" charset="2"/>
                        <a:buChar char="§"/>
                        <a:tabLst>
                          <a:tab pos="1054100" algn="l"/>
                          <a:tab pos="1243013" algn="l"/>
                        </a:tabLst>
                        <a:defRPr/>
                      </a:pPr>
                      <a:r>
                        <a:rPr lang="en-US" sz="1100" kern="1200" noProof="0" dirty="0">
                          <a:solidFill>
                            <a:schemeClr val="tx1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PIA regulation on gas cap destination</a:t>
                      </a:r>
                    </a:p>
                  </a:txBody>
                  <a:tcPr marL="121904" marR="12190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22565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DED0196-1D75-448B-82E8-3589385672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8102" y="1089037"/>
            <a:ext cx="5713755" cy="34916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3B8588-FF80-4C66-9D17-701A921A8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8102" y="4679880"/>
            <a:ext cx="5675086" cy="179259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1C852E-174E-4427-A524-4E8E14B4B7BA}"/>
              </a:ext>
            </a:extLst>
          </p:cNvPr>
          <p:cNvSpPr txBox="1">
            <a:spLocks/>
          </p:cNvSpPr>
          <p:nvPr/>
        </p:nvSpPr>
        <p:spPr bwMode="auto">
          <a:xfrm rot="20884355">
            <a:off x="7375528" y="519665"/>
            <a:ext cx="3658629" cy="22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From Supply Planning and Forecasting Team</a:t>
            </a:r>
          </a:p>
        </p:txBody>
      </p:sp>
    </p:spTree>
    <p:extLst>
      <p:ext uri="{BB962C8B-B14F-4D97-AF65-F5344CB8AC3E}">
        <p14:creationId xmlns:p14="http://schemas.microsoft.com/office/powerpoint/2010/main" val="82914237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2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3.xml><?xml version="1.0" encoding="utf-8"?>
<a:theme xmlns:a="http://schemas.openxmlformats.org/drawingml/2006/main" name="1_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F99105CB-A4F5-413F-A47E-DB01C9EA953F}" vid="{8469B93A-448D-4F50-A8E8-884986DC6B4E}"/>
    </a:ext>
  </a:extLst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ed06f0e-200f-499c-8fa2-ed43eeca9551">AFFAA0074-7-4040</_dlc_DocId>
    <_dlc_DocIdUrl xmlns="6ed06f0e-200f-499c-8fa2-ed43eeca9551">
      <Url>https://nga001-sp.shell.com/sites/AFFAA0074/_layouts/15/DocIdRedir.aspx?ID=AFFAA0074-7-4040</Url>
      <Description>AFFAA0074-7-4040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5E97C73C4CB438649AFD8DB8D4A4E" ma:contentTypeVersion="0" ma:contentTypeDescription="Create a new document." ma:contentTypeScope="" ma:versionID="f2ea8cfd991230d012c1c0b2793632b5">
  <xsd:schema xmlns:xsd="http://www.w3.org/2001/XMLSchema" xmlns:xs="http://www.w3.org/2001/XMLSchema" xmlns:p="http://schemas.microsoft.com/office/2006/metadata/properties" xmlns:ns2="6ed06f0e-200f-499c-8fa2-ed43eeca9551" targetNamespace="http://schemas.microsoft.com/office/2006/metadata/properties" ma:root="true" ma:fieldsID="bbb0e632b7361726ce7bfc08dfff0aca" ns2:_="">
    <xsd:import namespace="6ed06f0e-200f-499c-8fa2-ed43eeca9551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d06f0e-200f-499c-8fa2-ed43eeca9551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2C09F6C-5242-455E-86CD-ED8D0B9C9C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8F40022-9582-46A2-A0DE-1DE0DC1111BB}">
  <ds:schemaRefs>
    <ds:schemaRef ds:uri="http://purl.org/dc/elements/1.1/"/>
    <ds:schemaRef ds:uri="http://schemas.microsoft.com/office/2006/metadata/properties"/>
    <ds:schemaRef ds:uri="6ed06f0e-200f-499c-8fa2-ed43eeca9551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5A958EC-3543-4EB6-9935-C749FA93FF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d06f0e-200f-499c-8fa2-ed43eeca95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56479B2-38D7-473C-964B-21AF6B81E079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19636</TotalTime>
  <Words>550</Words>
  <Application>Microsoft Office PowerPoint</Application>
  <PresentationFormat>Widescreen</PresentationFormat>
  <Paragraphs>48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Futura Bold</vt:lpstr>
      <vt:lpstr>ShellMedium</vt:lpstr>
      <vt:lpstr>Wingdings</vt:lpstr>
      <vt:lpstr>Futura Medium</vt:lpstr>
      <vt:lpstr>Arial</vt:lpstr>
      <vt:lpstr>ShellBold</vt:lpstr>
      <vt:lpstr>Shell WizKit V3_Template_Widescreen_06July2016</vt:lpstr>
      <vt:lpstr>Shell layouts with footer</vt:lpstr>
      <vt:lpstr>1_Shell layouts with footer</vt:lpstr>
      <vt:lpstr>think-cell Slide</vt:lpstr>
      <vt:lpstr>Etelebou Routine Flaring Elimination</vt:lpstr>
      <vt:lpstr>PowerPoint Presentation</vt:lpstr>
      <vt:lpstr>PowerPoint Presentation</vt:lpstr>
      <vt:lpstr>Etelebou CDE Reservoirs Development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Femi O SPDC-PTD/C/NCC</dc:creator>
  <cp:lastModifiedBy>Taylor-Harry, Tamunoemi SPDC-UPC/G/UCI</cp:lastModifiedBy>
  <cp:revision>376</cp:revision>
  <cp:lastPrinted>2016-07-15T10:24:53Z</cp:lastPrinted>
  <dcterms:created xsi:type="dcterms:W3CDTF">2016-07-14T09:25:04Z</dcterms:created>
  <dcterms:modified xsi:type="dcterms:W3CDTF">2023-03-16T06:45:56Z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0x0101006C35E97C73C4CB438649AFD8DB8D4A4E</vt:lpwstr>
  </property>
  <property fmtid="{D5CDD505-2E9C-101B-9397-08002B2CF9AE}" pid="5" name="_dlc_DocIdItemGuid">
    <vt:lpwstr>3818e1f0-88c7-47e4-af83-80f4bb3afebd</vt:lpwstr>
  </property>
</Properties>
</file>