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23.xml" ContentType="application/vnd.openxmlformats-officedocument.presentationml.tags+xml"/>
  <Override PartName="/ppt/tags/tag24.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ags/tag25.xml" ContentType="application/vnd.openxmlformats-officedocument.presentationml.tags+xml"/>
  <Override PartName="/ppt/tags/tag26.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768" r:id="rId4"/>
    <p:sldMasterId id="2147483790" r:id="rId5"/>
    <p:sldMasterId id="2147483799" r:id="rId6"/>
    <p:sldMasterId id="2147483923" r:id="rId7"/>
  </p:sldMasterIdLst>
  <p:notesMasterIdLst>
    <p:notesMasterId r:id="rId21"/>
  </p:notesMasterIdLst>
  <p:handoutMasterIdLst>
    <p:handoutMasterId r:id="rId22"/>
  </p:handoutMasterIdLst>
  <p:sldIdLst>
    <p:sldId id="4605" r:id="rId8"/>
    <p:sldId id="2145706573" r:id="rId9"/>
    <p:sldId id="2145706580" r:id="rId10"/>
    <p:sldId id="2145706574" r:id="rId11"/>
    <p:sldId id="2145706575" r:id="rId12"/>
    <p:sldId id="2145706583" r:id="rId13"/>
    <p:sldId id="2145706586" r:id="rId14"/>
    <p:sldId id="2145706585" r:id="rId15"/>
    <p:sldId id="2145706581" r:id="rId16"/>
    <p:sldId id="2141411477" r:id="rId17"/>
    <p:sldId id="2145706561" r:id="rId18"/>
    <p:sldId id="2145706582" r:id="rId19"/>
    <p:sldId id="2145706572" r:id="rId20"/>
  </p:sldIdLst>
  <p:sldSz cx="12192000" cy="6858000"/>
  <p:notesSz cx="6797675" cy="9928225"/>
  <p:embeddedFontLst>
    <p:embeddedFont>
      <p:font typeface="Futura" panose="020B0604020202020204" charset="0"/>
      <p:regular r:id="rId23"/>
      <p:bold r:id="rId24"/>
      <p:italic r:id="rId25"/>
      <p:boldItalic r:id="rId26"/>
    </p:embeddedFont>
    <p:embeddedFont>
      <p:font typeface="Futura Bold" panose="00000900000000000000" pitchFamily="2" charset="0"/>
      <p:regular r:id="rId27"/>
    </p:embeddedFont>
    <p:embeddedFont>
      <p:font typeface="Futura Medium" panose="00000400000000000000" pitchFamily="2" charset="0"/>
      <p:regular r:id="rId28"/>
      <p:bold r:id="rId29"/>
      <p:italic r:id="rId30"/>
      <p:boldItalic r:id="rId31"/>
    </p:embeddedFont>
    <p:embeddedFont>
      <p:font typeface="ShellBold" panose="00000800000000000000" pitchFamily="50" charset="0"/>
      <p:bold r:id="rId32"/>
    </p:embeddedFont>
    <p:embeddedFont>
      <p:font typeface="Verdana" panose="020B0604030504040204" pitchFamily="34" charset="0"/>
      <p:regular r:id="rId33"/>
      <p:bold r:id="rId34"/>
      <p:italic r:id="rId35"/>
      <p:boldItalic r:id="rId36"/>
    </p:embeddedFont>
  </p:embeddedFontLst>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3F2829-280C-4B36-86B5-B09B1F834E7A}">
          <p14:sldIdLst>
            <p14:sldId id="4605"/>
            <p14:sldId id="2145706573"/>
            <p14:sldId id="2145706580"/>
            <p14:sldId id="2145706574"/>
            <p14:sldId id="2145706575"/>
            <p14:sldId id="2145706583"/>
            <p14:sldId id="2145706586"/>
            <p14:sldId id="2145706585"/>
            <p14:sldId id="2145706581"/>
          </p14:sldIdLst>
        </p14:section>
        <p14:section name="Section 1" id="{10A191B6-4A91-4C08-8F52-80DAA3CA348B}">
          <p14:sldIdLst>
            <p14:sldId id="2141411477"/>
          </p14:sldIdLst>
        </p14:section>
        <p14:section name="Section 3" id="{191A65F8-E1E7-44BD-965A-532D2CE8D59B}">
          <p14:sldIdLst>
            <p14:sldId id="2145706561"/>
            <p14:sldId id="2145706582"/>
          </p14:sldIdLst>
        </p14:section>
        <p14:section name="Section 4" id="{5BB9D327-7002-467B-ADD0-1B11C788F73B}">
          <p14:sldIdLst>
            <p14:sldId id="2145706572"/>
          </p14:sldIdLst>
        </p14:section>
        <p14:section name="Section 5" id="{A02E26E6-C666-4EDC-A2FD-A38D86BD6426}">
          <p14:sldIdLst/>
        </p14:section>
        <p14:section name="Section 6" id="{9BEC9487-3E83-4FBE-879E-9AB29D42D48A}">
          <p14:sldIdLst/>
        </p14:section>
        <p14:section name="Section 7" id="{2AFE2835-136F-49E0-B9DE-60393BDDA914}">
          <p14:sldIdLst/>
        </p14:section>
        <p14:section name="Default Section" id="{21663886-46D0-44B5-B651-8177482CA9E4}">
          <p14:sldIdLst/>
        </p14:section>
      </p14:sectionLst>
    </p:ext>
    <p:ext uri="{EFAFB233-063F-42B5-8137-9DF3F51BA10A}">
      <p15:sldGuideLst xmlns:p15="http://schemas.microsoft.com/office/powerpoint/2012/main">
        <p15:guide id="8" pos="3723" userDrawn="1">
          <p15:clr>
            <a:srgbClr val="A4A3A4"/>
          </p15:clr>
        </p15:guide>
        <p15:guide id="9" orient="horz" pos="2160" userDrawn="1">
          <p15:clr>
            <a:srgbClr val="A4A3A4"/>
          </p15:clr>
        </p15:guide>
      </p15:sldGuideLst>
    </p:ext>
    <p:ext uri="{2D200454-40CA-4A62-9FC3-DE9A4176ACB9}">
      <p15:notesGuideLst xmlns:p15="http://schemas.microsoft.com/office/powerpoint/2012/main">
        <p15:guide id="1" orient="horz" pos="3340" userDrawn="1">
          <p15:clr>
            <a:srgbClr val="A4A3A4"/>
          </p15:clr>
        </p15:guide>
        <p15:guide id="2" pos="2076" userDrawn="1">
          <p15:clr>
            <a:srgbClr val="A4A3A4"/>
          </p15:clr>
        </p15:guide>
        <p15:guide id="3" orient="horz" pos="3128" userDrawn="1">
          <p15:clr>
            <a:srgbClr val="A4A3A4"/>
          </p15:clr>
        </p15:guide>
        <p15:guide id="4"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gie, SIMON D SPDC-FUP/OG" initials="OSDS" lastIdx="1" clrIdx="0">
    <p:extLst>
      <p:ext uri="{19B8F6BF-5375-455C-9EA6-DF929625EA0E}">
        <p15:presenceInfo xmlns:p15="http://schemas.microsoft.com/office/powerpoint/2012/main" userId="S-1-5-21-1202660629-507921405-682003330-297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E07"/>
    <a:srgbClr val="FDEDCC"/>
    <a:srgbClr val="003C88"/>
    <a:srgbClr val="AC8570"/>
    <a:srgbClr val="FFFFFF"/>
    <a:srgbClr val="A275A2"/>
    <a:srgbClr val="FEF6E7"/>
    <a:srgbClr val="92D050"/>
    <a:srgbClr val="D1D1D1"/>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70" autoAdjust="0"/>
  </p:normalViewPr>
  <p:slideViewPr>
    <p:cSldViewPr snapToGrid="0" showGuides="1">
      <p:cViewPr varScale="1">
        <p:scale>
          <a:sx n="67" d="100"/>
          <a:sy n="67" d="100"/>
        </p:scale>
        <p:origin x="644" y="44"/>
      </p:cViewPr>
      <p:guideLst>
        <p:guide pos="3723"/>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44" d="100"/>
          <a:sy n="44" d="100"/>
        </p:scale>
        <p:origin x="2784" y="52"/>
      </p:cViewPr>
      <p:guideLst>
        <p:guide orient="horz" pos="3340"/>
        <p:guide pos="2076"/>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font" Target="fonts/font4.fntdata"/><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5659" cy="496412"/>
          </a:xfrm>
          <a:prstGeom prst="rect">
            <a:avLst/>
          </a:prstGeom>
        </p:spPr>
        <p:txBody>
          <a:bodyPr vert="horz" lIns="91436" tIns="45718" rIns="91436" bIns="45718"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6" y="2"/>
            <a:ext cx="2945659" cy="496412"/>
          </a:xfrm>
          <a:prstGeom prst="rect">
            <a:avLst/>
          </a:prstGeom>
        </p:spPr>
        <p:txBody>
          <a:bodyPr vert="horz" lIns="91436" tIns="45718" rIns="91436" bIns="45718" rtlCol="0"/>
          <a:lstStyle>
            <a:lvl1pPr algn="r">
              <a:defRPr sz="1200"/>
            </a:lvl1pPr>
          </a:lstStyle>
          <a:p>
            <a:fld id="{78688C09-A274-4C07-9395-CBE67C0DE912}" type="datetimeFigureOut">
              <a:rPr lang="en-GB" smtClean="0">
                <a:latin typeface="Futura Medium" pitchFamily="2" charset="0"/>
              </a:rPr>
              <a:pPr/>
              <a:t>01/02/2022</a:t>
            </a:fld>
            <a:endParaRPr lang="en-GB" dirty="0">
              <a:latin typeface="Futura Medium" pitchFamily="2" charset="0"/>
            </a:endParaRPr>
          </a:p>
        </p:txBody>
      </p:sp>
      <p:sp>
        <p:nvSpPr>
          <p:cNvPr id="4" name="Footer Placeholder 3"/>
          <p:cNvSpPr>
            <a:spLocks noGrp="1"/>
          </p:cNvSpPr>
          <p:nvPr>
            <p:ph type="ftr" sz="quarter" idx="2"/>
          </p:nvPr>
        </p:nvSpPr>
        <p:spPr>
          <a:xfrm>
            <a:off x="2" y="9430092"/>
            <a:ext cx="2945659" cy="496412"/>
          </a:xfrm>
          <a:prstGeom prst="rect">
            <a:avLst/>
          </a:prstGeom>
        </p:spPr>
        <p:txBody>
          <a:bodyPr vert="horz" lIns="91436" tIns="45718" rIns="91436" bIns="45718" rtlCol="0" anchor="b"/>
          <a:lstStyle>
            <a:lvl1pPr algn="l">
              <a:defRPr sz="1200"/>
            </a:lvl1pPr>
          </a:lstStyle>
          <a:p>
            <a:r>
              <a:rPr lang="en-GB" dirty="0">
                <a:latin typeface="Futura Medium" pitchFamily="2" charset="0"/>
              </a:rPr>
              <a:t>Copyright of SPDC</a:t>
            </a:r>
          </a:p>
        </p:txBody>
      </p:sp>
      <p:sp>
        <p:nvSpPr>
          <p:cNvPr id="5" name="Slide Number Placeholder 4"/>
          <p:cNvSpPr>
            <a:spLocks noGrp="1"/>
          </p:cNvSpPr>
          <p:nvPr>
            <p:ph type="sldNum" sz="quarter" idx="3"/>
          </p:nvPr>
        </p:nvSpPr>
        <p:spPr>
          <a:xfrm>
            <a:off x="3850446" y="9430092"/>
            <a:ext cx="2945659" cy="496412"/>
          </a:xfrm>
          <a:prstGeom prst="rect">
            <a:avLst/>
          </a:prstGeom>
        </p:spPr>
        <p:txBody>
          <a:bodyPr vert="horz" lIns="91436" tIns="45718" rIns="91436" bIns="45718"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2945659" cy="496412"/>
          </a:xfrm>
          <a:prstGeom prst="rect">
            <a:avLst/>
          </a:prstGeom>
        </p:spPr>
        <p:txBody>
          <a:bodyPr vert="horz" lIns="91436" tIns="45718" rIns="91436" bIns="45718"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6" y="2"/>
            <a:ext cx="2945659" cy="496412"/>
          </a:xfrm>
          <a:prstGeom prst="rect">
            <a:avLst/>
          </a:prstGeom>
        </p:spPr>
        <p:txBody>
          <a:bodyPr vert="horz" lIns="91436" tIns="45718" rIns="91436" bIns="45718" rtlCol="0"/>
          <a:lstStyle>
            <a:lvl1pPr algn="r">
              <a:defRPr sz="1200">
                <a:latin typeface="Futura Medium" pitchFamily="2" charset="0"/>
              </a:defRPr>
            </a:lvl1pPr>
          </a:lstStyle>
          <a:p>
            <a:fld id="{E8910CE4-810D-4C84-B7AD-48C304FEA169}" type="datetimeFigureOut">
              <a:rPr lang="en-GB" smtClean="0"/>
              <a:pPr/>
              <a:t>01/02/2022</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36" tIns="45718" rIns="91436" bIns="45718" rtlCol="0" anchor="ctr"/>
          <a:lstStyle/>
          <a:p>
            <a:endParaRPr lang="en-GB" dirty="0"/>
          </a:p>
        </p:txBody>
      </p:sp>
      <p:sp>
        <p:nvSpPr>
          <p:cNvPr id="5" name="Notes Placeholder 4"/>
          <p:cNvSpPr>
            <a:spLocks noGrp="1"/>
          </p:cNvSpPr>
          <p:nvPr>
            <p:ph type="body" sz="quarter" idx="3"/>
          </p:nvPr>
        </p:nvSpPr>
        <p:spPr>
          <a:xfrm>
            <a:off x="679769" y="4715908"/>
            <a:ext cx="5438140" cy="4467702"/>
          </a:xfrm>
          <a:prstGeom prst="rect">
            <a:avLst/>
          </a:prstGeom>
        </p:spPr>
        <p:txBody>
          <a:bodyPr vert="horz" lIns="91436" tIns="45718" rIns="91436" bIns="45718"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2" y="9430092"/>
            <a:ext cx="2945659" cy="496412"/>
          </a:xfrm>
          <a:prstGeom prst="rect">
            <a:avLst/>
          </a:prstGeom>
        </p:spPr>
        <p:txBody>
          <a:bodyPr vert="horz" lIns="91436" tIns="45718" rIns="91436" bIns="45718" rtlCol="0" anchor="b"/>
          <a:lstStyle>
            <a:lvl1pPr algn="l">
              <a:defRPr sz="1200">
                <a:latin typeface="Futura Medium" pitchFamily="2" charset="0"/>
              </a:defRPr>
            </a:lvl1pPr>
          </a:lstStyle>
          <a:p>
            <a:r>
              <a:rPr lang="en-GB" dirty="0"/>
              <a:t>Copyright of SPDC</a:t>
            </a:r>
          </a:p>
        </p:txBody>
      </p:sp>
      <p:sp>
        <p:nvSpPr>
          <p:cNvPr id="7" name="Slide Number Placeholder 6"/>
          <p:cNvSpPr>
            <a:spLocks noGrp="1"/>
          </p:cNvSpPr>
          <p:nvPr>
            <p:ph type="sldNum" sz="quarter" idx="5"/>
          </p:nvPr>
        </p:nvSpPr>
        <p:spPr>
          <a:xfrm>
            <a:off x="3850446" y="9430092"/>
            <a:ext cx="2945659" cy="496412"/>
          </a:xfrm>
          <a:prstGeom prst="rect">
            <a:avLst/>
          </a:prstGeom>
        </p:spPr>
        <p:txBody>
          <a:bodyPr vert="horz" lIns="91436" tIns="45718" rIns="91436" bIns="45718"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1914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 y="0"/>
          <a:ext cx="211667" cy="158750"/>
        </p:xfrm>
        <a:graphic>
          <a:graphicData uri="http://schemas.openxmlformats.org/presentationml/2006/ole">
            <mc:AlternateContent xmlns:mc="http://schemas.openxmlformats.org/markup-compatibility/2006">
              <mc:Choice xmlns:v="urn:schemas-microsoft-com:vml" Requires="v">
                <p:oleObj spid="_x0000_s220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 y="0"/>
                        <a:ext cx="211667" cy="158750"/>
                      </a:xfrm>
                      <a:prstGeom prst="rect">
                        <a:avLst/>
                      </a:prstGeom>
                    </p:spPr>
                  </p:pic>
                </p:oleObj>
              </mc:Fallback>
            </mc:AlternateContent>
          </a:graphicData>
        </a:graphic>
      </p:graphicFrame>
      <p:sp>
        <p:nvSpPr>
          <p:cNvPr id="16" name="Rectangle 15"/>
          <p:cNvSpPr/>
          <p:nvPr userDrawn="1"/>
        </p:nvSpPr>
        <p:spPr bwMode="auto">
          <a:xfrm>
            <a:off x="1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pic>
        <p:nvPicPr>
          <p:cNvPr id="18" name="Picture 17" descr="PECTEN.png"/>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3" y="3819113"/>
            <a:ext cx="6694609" cy="16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685800" rtl="0" eaLnBrk="1" fontAlgn="base" latinLnBrk="0" hangingPunct="1">
              <a:lnSpc>
                <a:spcPct val="100000"/>
              </a:lnSpc>
              <a:spcBef>
                <a:spcPct val="0"/>
              </a:spcBef>
              <a:spcAft>
                <a:spcPct val="0"/>
              </a:spcAft>
              <a:buClrTx/>
              <a:buSzTx/>
              <a:buFontTx/>
              <a:buNone/>
              <a:tabLst/>
              <a:defRPr/>
            </a:pPr>
            <a:r>
              <a:rPr lang="en-US" sz="1050" baseline="0" noProof="0" dirty="0">
                <a:solidFill>
                  <a:schemeClr val="accent6"/>
                </a:solidFill>
                <a:latin typeface="+mn-lt"/>
              </a:rPr>
              <a:t>Document type | </a:t>
            </a:r>
            <a:r>
              <a:rPr lang="en-US" sz="1050" kern="1200" baseline="0" noProof="0" dirty="0">
                <a:solidFill>
                  <a:schemeClr val="accent6"/>
                </a:solidFill>
                <a:latin typeface="+mn-lt"/>
                <a:ea typeface="+mn-ea"/>
                <a:cs typeface="+mn-cs"/>
              </a:rPr>
              <a:t>Date</a:t>
            </a:r>
            <a:endParaRPr lang="en-US" sz="105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3" y="1161747"/>
            <a:ext cx="6694609" cy="369332"/>
          </a:xfrm>
          <a:prstGeom prst="rect">
            <a:avLst/>
          </a:prstGeom>
        </p:spPr>
        <p:txBody>
          <a:bodyPr wrap="square">
            <a:spAutoFit/>
          </a:bodyPr>
          <a:lstStyle>
            <a:lvl1pPr algn="l">
              <a:defRPr sz="24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3" y="2602008"/>
            <a:ext cx="6694609" cy="161583"/>
          </a:xfrm>
        </p:spPr>
        <p:txBody>
          <a:bodyPr>
            <a:spAutoFit/>
          </a:bodyPr>
          <a:lstStyle>
            <a:lvl1pPr algn="l">
              <a:defRPr sz="105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45"/>
            <a:endParaRPr lang="en-US" sz="600" baseline="0" noProof="0" dirty="0">
              <a:solidFill>
                <a:schemeClr val="accent6"/>
              </a:solidFill>
              <a:latin typeface="+mn-lt"/>
              <a:ea typeface="+mn-ea"/>
            </a:endParaRPr>
          </a:p>
        </p:txBody>
      </p:sp>
    </p:spTree>
    <p:extLst>
      <p:ext uri="{BB962C8B-B14F-4D97-AF65-F5344CB8AC3E}">
        <p14:creationId xmlns:p14="http://schemas.microsoft.com/office/powerpoint/2010/main" val="340542611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68867" y="503239"/>
            <a:ext cx="10856384" cy="936625"/>
          </a:xfrm>
        </p:spPr>
        <p:txBody>
          <a:bodyPr/>
          <a:lstStyle/>
          <a:p>
            <a:r>
              <a:rPr lang="en-US"/>
              <a:t>Click to edit Master title style</a:t>
            </a:r>
          </a:p>
        </p:txBody>
      </p:sp>
      <p:sp>
        <p:nvSpPr>
          <p:cNvPr id="3" name="Table Placeholder 2"/>
          <p:cNvSpPr>
            <a:spLocks noGrp="1"/>
          </p:cNvSpPr>
          <p:nvPr>
            <p:ph type="tbl" idx="1"/>
          </p:nvPr>
        </p:nvSpPr>
        <p:spPr>
          <a:xfrm>
            <a:off x="668867" y="1439863"/>
            <a:ext cx="10856384" cy="5130800"/>
          </a:xfrm>
        </p:spPr>
        <p:txBody>
          <a:bodyPr/>
          <a:lstStyle/>
          <a:p>
            <a:pPr lvl="0"/>
            <a:endParaRPr lang="en-US" noProof="0" dirty="0"/>
          </a:p>
        </p:txBody>
      </p:sp>
    </p:spTree>
    <p:extLst>
      <p:ext uri="{BB962C8B-B14F-4D97-AF65-F5344CB8AC3E}">
        <p14:creationId xmlns:p14="http://schemas.microsoft.com/office/powerpoint/2010/main" val="1318763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6" name="Group 14"/>
          <p:cNvGrpSpPr>
            <a:grpSpLocks/>
          </p:cNvGrpSpPr>
          <p:nvPr/>
        </p:nvGrpSpPr>
        <p:grpSpPr bwMode="auto">
          <a:xfrm>
            <a:off x="624418" y="225425"/>
            <a:ext cx="10856383" cy="6167438"/>
            <a:chOff x="468313" y="226142"/>
            <a:chExt cx="8142959" cy="6167226"/>
          </a:xfrm>
        </p:grpSpPr>
        <p:sp>
          <p:nvSpPr>
            <p:cNvPr id="7" name="Rectangle 4"/>
            <p:cNvSpPr>
              <a:spLocks noChangeArrowheads="1"/>
            </p:cNvSpPr>
            <p:nvPr/>
          </p:nvSpPr>
          <p:spPr bwMode="auto">
            <a:xfrm flipH="1">
              <a:off x="468313" y="1307193"/>
              <a:ext cx="7020504" cy="5086175"/>
            </a:xfrm>
            <a:prstGeom prst="rect">
              <a:avLst/>
            </a:prstGeom>
            <a:solidFill>
              <a:schemeClr val="accent1">
                <a:lumMod val="40000"/>
                <a:lumOff val="60000"/>
              </a:schemeClr>
            </a:solidFill>
            <a:ln w="9525">
              <a:noFill/>
              <a:miter lim="800000"/>
              <a:headEnd/>
              <a:tailEnd/>
            </a:ln>
            <a:effectLst/>
          </p:spPr>
          <p:txBody>
            <a:bodyPr wrap="none" anchor="ctr"/>
            <a:lstStyle/>
            <a:p>
              <a:pPr>
                <a:defRPr/>
              </a:pPr>
              <a:r>
                <a:rPr lang="en-GB" sz="1800" dirty="0"/>
                <a:t> </a:t>
              </a:r>
            </a:p>
          </p:txBody>
        </p:sp>
        <p:sp>
          <p:nvSpPr>
            <p:cNvPr id="8" name="Rectangle 4"/>
            <p:cNvSpPr>
              <a:spLocks noChangeArrowheads="1"/>
            </p:cNvSpPr>
            <p:nvPr/>
          </p:nvSpPr>
          <p:spPr bwMode="auto">
            <a:xfrm flipH="1">
              <a:off x="1547902" y="226142"/>
              <a:ext cx="7063370" cy="5040140"/>
            </a:xfrm>
            <a:prstGeom prst="rect">
              <a:avLst/>
            </a:prstGeom>
            <a:solidFill>
              <a:schemeClr val="accent1">
                <a:lumMod val="60000"/>
                <a:lumOff val="40000"/>
              </a:schemeClr>
            </a:solidFill>
            <a:ln w="9525">
              <a:noFill/>
              <a:miter lim="800000"/>
              <a:headEnd/>
              <a:tailEnd/>
            </a:ln>
            <a:effectLst/>
          </p:spPr>
          <p:txBody>
            <a:bodyPr wrap="none" anchor="ctr"/>
            <a:lstStyle/>
            <a:p>
              <a:pPr>
                <a:defRPr/>
              </a:pPr>
              <a:endParaRPr lang="en-GB" sz="1800" dirty="0"/>
            </a:p>
          </p:txBody>
        </p:sp>
        <p:sp>
          <p:nvSpPr>
            <p:cNvPr id="9" name="Rectangle 4"/>
            <p:cNvSpPr>
              <a:spLocks noChangeArrowheads="1"/>
            </p:cNvSpPr>
            <p:nvPr/>
          </p:nvSpPr>
          <p:spPr bwMode="auto">
            <a:xfrm flipH="1">
              <a:off x="1547902" y="1307193"/>
              <a:ext cx="5942502" cy="3959089"/>
            </a:xfrm>
            <a:prstGeom prst="rect">
              <a:avLst/>
            </a:prstGeom>
            <a:solidFill>
              <a:schemeClr val="accent1"/>
            </a:solidFill>
            <a:ln w="9525">
              <a:noFill/>
              <a:miter lim="800000"/>
              <a:headEnd/>
              <a:tailEnd/>
            </a:ln>
            <a:effectLst/>
          </p:spPr>
          <p:txBody>
            <a:bodyPr wrap="none" anchor="ctr"/>
            <a:lstStyle/>
            <a:p>
              <a:pPr>
                <a:defRPr/>
              </a:pPr>
              <a:endParaRPr lang="en-GB" sz="1800" dirty="0"/>
            </a:p>
          </p:txBody>
        </p:sp>
        <p:pic>
          <p:nvPicPr>
            <p:cNvPr id="10" name="Picture 23" descr="Shell-2010-Pecten-RGBpc.wm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flipH="1">
              <a:off x="468313" y="290934"/>
              <a:ext cx="720000" cy="667868"/>
            </a:xfrm>
            <a:prstGeom prst="rect">
              <a:avLst/>
            </a:prstGeom>
            <a:noFill/>
            <a:ln w="9525">
              <a:noFill/>
              <a:miter lim="800000"/>
              <a:headEnd/>
              <a:tailEnd/>
            </a:ln>
          </p:spPr>
        </p:pic>
      </p:grpSp>
      <p:sp>
        <p:nvSpPr>
          <p:cNvPr id="11"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p>
            <a:pPr algn="r">
              <a:defRPr/>
            </a:pPr>
            <a:fld id="{BEE97DAD-5FDB-4B64-96B1-164D2C093834}" type="slidenum">
              <a:rPr lang="en-GB" sz="800">
                <a:cs typeface="Arial" pitchFamily="34" charset="0"/>
              </a:rPr>
              <a:pPr algn="r">
                <a:defRPr/>
              </a:pPr>
              <a:t>‹#›</a:t>
            </a:fld>
            <a:endParaRPr lang="en-GB" sz="800" dirty="0">
              <a:cs typeface="Arial" pitchFamily="34" charset="0"/>
            </a:endParaRPr>
          </a:p>
        </p:txBody>
      </p:sp>
      <p:sp>
        <p:nvSpPr>
          <p:cNvPr id="12" name="Rectangle 33"/>
          <p:cNvSpPr/>
          <p:nvPr/>
        </p:nvSpPr>
        <p:spPr>
          <a:xfrm>
            <a:off x="2264833" y="4649789"/>
            <a:ext cx="3600451" cy="5413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050" dirty="0">
                <a:solidFill>
                  <a:schemeClr val="tx1"/>
                </a:solidFill>
              </a:rPr>
              <a:t>Obidike</a:t>
            </a:r>
            <a:r>
              <a:rPr lang="en-GB" sz="1050" baseline="0" dirty="0">
                <a:solidFill>
                  <a:schemeClr val="tx1"/>
                </a:solidFill>
              </a:rPr>
              <a:t> Peter</a:t>
            </a:r>
            <a:endParaRPr lang="en-GB" sz="1050" dirty="0">
              <a:solidFill>
                <a:schemeClr val="tx1"/>
              </a:solidFill>
            </a:endParaRPr>
          </a:p>
        </p:txBody>
      </p:sp>
      <p:sp>
        <p:nvSpPr>
          <p:cNvPr id="28" name="Rectangle 2"/>
          <p:cNvSpPr>
            <a:spLocks noGrp="1" noChangeArrowheads="1"/>
          </p:cNvSpPr>
          <p:nvPr>
            <p:ph type="ctrTitle"/>
          </p:nvPr>
        </p:nvSpPr>
        <p:spPr>
          <a:xfrm>
            <a:off x="2263709" y="1400847"/>
            <a:ext cx="7560000" cy="1206000"/>
          </a:xfrm>
          <a:noFill/>
        </p:spPr>
        <p:txBody>
          <a:bodyPr/>
          <a:lstStyle>
            <a:lvl1pPr>
              <a:defRPr kern="1200" cap="none"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2263709" y="2851342"/>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dirty="0"/>
              <a:t>Click to edit Master subtitle style</a:t>
            </a:r>
            <a:endParaRPr lang="en-GB" dirty="0"/>
          </a:p>
        </p:txBody>
      </p:sp>
      <p:sp>
        <p:nvSpPr>
          <p:cNvPr id="32" name="Text Placeholder 31"/>
          <p:cNvSpPr>
            <a:spLocks noGrp="1"/>
          </p:cNvSpPr>
          <p:nvPr>
            <p:ph type="body" sz="quarter" idx="10"/>
          </p:nvPr>
        </p:nvSpPr>
        <p:spPr>
          <a:xfrm>
            <a:off x="2263709" y="5357825"/>
            <a:ext cx="7680000" cy="216000"/>
          </a:xfrm>
        </p:spPr>
        <p:txBody>
          <a:bodyPr anchor="ctr"/>
          <a:lstStyle>
            <a:lvl1pPr>
              <a:buNone/>
              <a:defRPr sz="1200">
                <a:latin typeface="+mn-lt"/>
              </a:defRPr>
            </a:lvl1pPr>
          </a:lstStyle>
          <a:p>
            <a:pPr lvl="0"/>
            <a:r>
              <a:rPr lang="en-US" dirty="0"/>
              <a:t>Click to edit Master text styles</a:t>
            </a:r>
          </a:p>
        </p:txBody>
      </p:sp>
      <p:sp>
        <p:nvSpPr>
          <p:cNvPr id="33" name="Text Placeholder 31"/>
          <p:cNvSpPr>
            <a:spLocks noGrp="1"/>
          </p:cNvSpPr>
          <p:nvPr>
            <p:ph type="body" sz="quarter" idx="11"/>
          </p:nvPr>
        </p:nvSpPr>
        <p:spPr>
          <a:xfrm>
            <a:off x="2263709" y="5627539"/>
            <a:ext cx="7680000" cy="216000"/>
          </a:xfrm>
        </p:spPr>
        <p:txBody>
          <a:bodyPr anchor="ctr"/>
          <a:lstStyle>
            <a:lvl1pPr>
              <a:buNone/>
              <a:defRPr sz="1200">
                <a:latin typeface="+mn-lt"/>
              </a:defRPr>
            </a:lvl1pPr>
          </a:lstStyle>
          <a:p>
            <a:pPr lvl="0"/>
            <a:r>
              <a:rPr lang="en-US" dirty="0"/>
              <a:t>Click to edit Master text styles</a:t>
            </a:r>
          </a:p>
        </p:txBody>
      </p:sp>
      <p:sp>
        <p:nvSpPr>
          <p:cNvPr id="13" name="Footer Placeholder 5"/>
          <p:cNvSpPr>
            <a:spLocks noGrp="1"/>
          </p:cNvSpPr>
          <p:nvPr>
            <p:ph type="ftr" sz="quarter" idx="3"/>
          </p:nvPr>
        </p:nvSpPr>
        <p:spPr>
          <a:xfrm>
            <a:off x="7795065" y="640558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Footer </a:t>
            </a:r>
            <a:endParaRPr lang="en-US" dirty="0"/>
          </a:p>
        </p:txBody>
      </p:sp>
    </p:spTree>
    <p:extLst>
      <p:ext uri="{BB962C8B-B14F-4D97-AF65-F5344CB8AC3E}">
        <p14:creationId xmlns:p14="http://schemas.microsoft.com/office/powerpoint/2010/main" val="348526022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 1 Line Heading and Bullets">
    <p:spTree>
      <p:nvGrpSpPr>
        <p:cNvPr id="1" name=""/>
        <p:cNvGrpSpPr/>
        <p:nvPr/>
      </p:nvGrpSpPr>
      <p:grpSpPr>
        <a:xfrm>
          <a:off x="0" y="0"/>
          <a:ext cx="0" cy="0"/>
          <a:chOff x="0" y="0"/>
          <a:chExt cx="0" cy="0"/>
        </a:xfrm>
      </p:grpSpPr>
      <p:sp>
        <p:nvSpPr>
          <p:cNvPr id="3"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20392981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242241253"/>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 2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4"/>
          <p:cNvSpPr>
            <a:spLocks noGrp="1" noChangeArrowheads="1"/>
          </p:cNvSpPr>
          <p:nvPr>
            <p:ph type="sldNum" sz="quarter" idx="11"/>
          </p:nvPr>
        </p:nvSpPr>
        <p:spPr bwMode="auto">
          <a:xfrm>
            <a:off x="11239500" y="6550026"/>
            <a:ext cx="355600" cy="169863"/>
          </a:xfrm>
          <a:prstGeom prst="rect">
            <a:avLst/>
          </a:prstGeom>
          <a:ln>
            <a:miter lim="800000"/>
            <a:headEnd/>
            <a:tailEnd/>
          </a:ln>
        </p:spPr>
        <p:txBody>
          <a:bodyPr vert="horz" wrap="none" lIns="0" tIns="0" rIns="0" bIns="45720" numCol="1" anchor="b" anchorCtr="0" compatLnSpc="1">
            <a:prstTxWarp prst="textNoShape">
              <a:avLst/>
            </a:prstTxWarp>
          </a:bodyPr>
          <a:lstStyle>
            <a:lvl1pPr algn="r">
              <a:defRPr sz="800">
                <a:solidFill>
                  <a:schemeClr val="bg2"/>
                </a:solidFill>
                <a:cs typeface="Arial" pitchFamily="34" charset="0"/>
              </a:defRPr>
            </a:lvl1pPr>
          </a:lstStyle>
          <a:p>
            <a:pPr>
              <a:defRPr/>
            </a:pPr>
            <a:fld id="{17E3A2B2-37C6-4A13-8741-7899AB745B60}" type="slidenum">
              <a:rPr lang="en-US"/>
              <a:pPr>
                <a:defRPr/>
              </a:pPr>
              <a:t>‹#›</a:t>
            </a:fld>
            <a:endParaRPr lang="en-US" dirty="0"/>
          </a:p>
        </p:txBody>
      </p:sp>
    </p:spTree>
    <p:extLst>
      <p:ext uri="{BB962C8B-B14F-4D97-AF65-F5344CB8AC3E}">
        <p14:creationId xmlns:p14="http://schemas.microsoft.com/office/powerpoint/2010/main" val="42828878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1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7"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1200790"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5184983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2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2" name="Content Placeholder 14"/>
          <p:cNvSpPr>
            <a:spLocks noGrp="1"/>
          </p:cNvSpPr>
          <p:nvPr>
            <p:ph sz="quarter" idx="13"/>
          </p:nvPr>
        </p:nvSpPr>
        <p:spPr>
          <a:xfrm>
            <a:off x="6593417"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3"/>
          <p:cNvSpPr>
            <a:spLocks noGrp="1"/>
          </p:cNvSpPr>
          <p:nvPr>
            <p:ph type="body" sz="quarter" idx="11"/>
          </p:nvPr>
        </p:nvSpPr>
        <p:spPr>
          <a:xfrm>
            <a:off x="1200790"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889164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68867" y="503239"/>
            <a:ext cx="10856384" cy="936625"/>
          </a:xfrm>
        </p:spPr>
        <p:txBody>
          <a:bodyPr/>
          <a:lstStyle/>
          <a:p>
            <a:r>
              <a:rPr lang="en-US"/>
              <a:t>Click to edit Master title style</a:t>
            </a:r>
          </a:p>
        </p:txBody>
      </p:sp>
      <p:sp>
        <p:nvSpPr>
          <p:cNvPr id="3" name="Table Placeholder 2"/>
          <p:cNvSpPr>
            <a:spLocks noGrp="1"/>
          </p:cNvSpPr>
          <p:nvPr>
            <p:ph type="tbl" idx="1"/>
          </p:nvPr>
        </p:nvSpPr>
        <p:spPr>
          <a:xfrm>
            <a:off x="668867" y="1439863"/>
            <a:ext cx="10856384" cy="5130800"/>
          </a:xfrm>
        </p:spPr>
        <p:txBody>
          <a:bodyPr/>
          <a:lstStyle/>
          <a:p>
            <a:pPr lvl="0"/>
            <a:endParaRPr lang="en-US" noProof="0" dirty="0"/>
          </a:p>
        </p:txBody>
      </p:sp>
    </p:spTree>
    <p:extLst>
      <p:ext uri="{BB962C8B-B14F-4D97-AF65-F5344CB8AC3E}">
        <p14:creationId xmlns:p14="http://schemas.microsoft.com/office/powerpoint/2010/main" val="1207279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r>
              <a:rPr lang="en-US"/>
              <a:t>Date Month 2016</a:t>
            </a:r>
            <a:endParaRPr lang="en-US" dirty="0"/>
          </a:p>
        </p:txBody>
      </p:sp>
      <p:sp>
        <p:nvSpPr>
          <p:cNvPr id="5" name="Footer Placeholder 4"/>
          <p:cNvSpPr>
            <a:spLocks noGrp="1"/>
          </p:cNvSpPr>
          <p:nvPr>
            <p:ph type="ftr" sz="quarter" idx="11"/>
          </p:nvPr>
        </p:nvSpPr>
        <p:spPr/>
        <p:txBody>
          <a:bodyPr/>
          <a:lstStyle/>
          <a:p>
            <a:r>
              <a:rPr lang="en-US"/>
              <a:t>Footer </a:t>
            </a:r>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65D82AB2-D0FF-40FC-84B4-755306385B2E}" type="slidenum">
              <a:rPr lang="en-US" smtClean="0"/>
              <a:pPr/>
              <a:t>‹#›</a:t>
            </a:fld>
            <a:endParaRPr lang="en-US" dirty="0"/>
          </a:p>
        </p:txBody>
      </p:sp>
    </p:spTree>
    <p:extLst>
      <p:ext uri="{BB962C8B-B14F-4D97-AF65-F5344CB8AC3E}">
        <p14:creationId xmlns:p14="http://schemas.microsoft.com/office/powerpoint/2010/main" val="8242138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240790293"/>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3228"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9" y="1590"/>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2704860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55736175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231335400"/>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cstate="email">
            <a:extLst>
              <a:ext uri="{28A0092B-C50C-407E-A947-70E740481C1C}">
                <a14:useLocalDpi xmlns:a14="http://schemas.microsoft.com/office/drawing/2010/main"/>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744114" y="3678108"/>
              <a:ext cx="1465237" cy="1465237"/>
            </a:xfrm>
            <a:prstGeom prst="rect">
              <a:avLst/>
            </a:prstGeom>
          </p:spPr>
        </p:pic>
      </p:gr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84026341"/>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62935077"/>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944172469"/>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71086936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973058436"/>
      </p:ext>
    </p:extLst>
  </p:cSld>
  <p:clrMapOvr>
    <a:masterClrMapping/>
  </p:clrMapOvr>
  <p:transition/>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756619006"/>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42404397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2290583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Rectangle 4"/>
          <p:cNvSpPr>
            <a:spLocks noChangeArrowheads="1"/>
          </p:cNvSpPr>
          <p:nvPr/>
        </p:nvSpPr>
        <p:spPr bwMode="auto">
          <a:xfrm>
            <a:off x="0" y="228604"/>
            <a:ext cx="11567584" cy="516467"/>
          </a:xfrm>
          <a:prstGeom prst="rect">
            <a:avLst/>
          </a:prstGeom>
          <a:solidFill>
            <a:schemeClr val="accent1"/>
          </a:solidFill>
          <a:ln w="9525" algn="ctr">
            <a:noFill/>
            <a:miter lim="800000"/>
            <a:headEnd/>
            <a:tailEnd/>
          </a:ln>
        </p:spPr>
        <p:txBody>
          <a:bodyPr vert="horz" wrap="square" lIns="696387" tIns="99870" rIns="26991" bIns="0" numCol="1" anchor="t" anchorCtr="0" compatLnSpc="1">
            <a:prstTxWarp prst="textNoShape">
              <a:avLst/>
            </a:prstTxWarp>
          </a:bodyPr>
          <a:lstStyle/>
          <a:p>
            <a:pPr defTabSz="685582" eaLnBrk="0" hangingPunct="0">
              <a:lnSpc>
                <a:spcPct val="90000"/>
              </a:lnSpc>
            </a:pPr>
            <a:endParaRPr lang="en-US" sz="1837" b="1" dirty="0">
              <a:solidFill>
                <a:srgbClr val="D42E12"/>
              </a:solidFill>
              <a:latin typeface="Futura Medium" pitchFamily="18" charset="0"/>
            </a:endParaRPr>
          </a:p>
        </p:txBody>
      </p:sp>
      <p:sp>
        <p:nvSpPr>
          <p:cNvPr id="34" name="Rectangle 2"/>
          <p:cNvSpPr>
            <a:spLocks noGrp="1" noChangeArrowheads="1"/>
          </p:cNvSpPr>
          <p:nvPr>
            <p:ph type="title"/>
          </p:nvPr>
        </p:nvSpPr>
        <p:spPr bwMode="auto">
          <a:xfrm>
            <a:off x="621178" y="295202"/>
            <a:ext cx="10846173" cy="25391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624424" y="1312202"/>
            <a:ext cx="10945281" cy="1149738"/>
          </a:xfrm>
        </p:spPr>
        <p:txBody>
          <a:bodyPr/>
          <a:lstStyle>
            <a:lvl1pPr marL="0" indent="0" defTabSz="201152">
              <a:lnSpc>
                <a:spcPct val="120000"/>
              </a:lnSpc>
              <a:spcBef>
                <a:spcPts val="0"/>
              </a:spcBef>
              <a:defRPr/>
            </a:lvl1pPr>
            <a:lvl2pPr marL="203532" indent="-203532" defTabSz="201152">
              <a:lnSpc>
                <a:spcPct val="120000"/>
              </a:lnSpc>
              <a:spcBef>
                <a:spcPts val="0"/>
              </a:spcBef>
              <a:defRPr/>
            </a:lvl2pPr>
            <a:lvl3pPr marL="338030" indent="-135689" defTabSz="201152">
              <a:lnSpc>
                <a:spcPct val="120000"/>
              </a:lnSpc>
              <a:spcBef>
                <a:spcPts val="0"/>
              </a:spcBef>
              <a:buClr>
                <a:schemeClr val="tx1"/>
              </a:buClr>
              <a:buSzPct val="75000"/>
              <a:buFont typeface="Wingdings" pitchFamily="2" charset="2"/>
              <a:buChar char=""/>
              <a:defRPr sz="1531"/>
            </a:lvl3pPr>
            <a:lvl4pPr defTabSz="201152">
              <a:lnSpc>
                <a:spcPct val="120000"/>
              </a:lnSpc>
              <a:spcBef>
                <a:spcPts val="0"/>
              </a:spcBef>
              <a:buClr>
                <a:schemeClr val="tx1"/>
              </a:buClr>
              <a:buSzPct val="75000"/>
              <a:buFont typeface="Wingdings" pitchFamily="2" charset="2"/>
              <a:buChar char=""/>
              <a:defRPr sz="1224"/>
            </a:lvl4pPr>
            <a:lvl5pPr defTabSz="201152">
              <a:lnSpc>
                <a:spcPct val="120000"/>
              </a:lnSpc>
              <a:spcBef>
                <a:spcPts val="0"/>
              </a:spcBef>
              <a:buClr>
                <a:schemeClr val="tx1"/>
              </a:buClr>
              <a:buSzPct val="75000"/>
              <a:buFont typeface="Wingdings" pitchFamily="2" charset="2"/>
              <a:buChar char=""/>
              <a:defRPr sz="1071"/>
            </a:lvl5pPr>
            <a:lvl6pPr defTabSz="201152">
              <a:lnSpc>
                <a:spcPct val="12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00707234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Tree>
    <p:extLst>
      <p:ext uri="{BB962C8B-B14F-4D97-AF65-F5344CB8AC3E}">
        <p14:creationId xmlns:p14="http://schemas.microsoft.com/office/powerpoint/2010/main" val="503073787"/>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Tree>
    <p:extLst>
      <p:ext uri="{BB962C8B-B14F-4D97-AF65-F5344CB8AC3E}">
        <p14:creationId xmlns:p14="http://schemas.microsoft.com/office/powerpoint/2010/main" val="2695856910"/>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376071453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Dev Away Day</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418583222"/>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Tree>
    <p:extLst>
      <p:ext uri="{BB962C8B-B14F-4D97-AF65-F5344CB8AC3E}">
        <p14:creationId xmlns:p14="http://schemas.microsoft.com/office/powerpoint/2010/main" val="4043885352"/>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945889" y="1278889"/>
            <a:ext cx="4300222" cy="4300222"/>
          </a:xfrm>
          <a:prstGeom prst="rect">
            <a:avLst/>
          </a:prstGeom>
        </p:spPr>
      </p:pic>
    </p:spTree>
    <p:extLst>
      <p:ext uri="{BB962C8B-B14F-4D97-AF65-F5344CB8AC3E}">
        <p14:creationId xmlns:p14="http://schemas.microsoft.com/office/powerpoint/2010/main" val="2974620813"/>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5903774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12923931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67632750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84068825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6" name="Group 14"/>
          <p:cNvGrpSpPr>
            <a:grpSpLocks/>
          </p:cNvGrpSpPr>
          <p:nvPr/>
        </p:nvGrpSpPr>
        <p:grpSpPr bwMode="auto">
          <a:xfrm>
            <a:off x="624418" y="225425"/>
            <a:ext cx="10856383" cy="6167438"/>
            <a:chOff x="468313" y="226142"/>
            <a:chExt cx="8142959" cy="6167226"/>
          </a:xfrm>
        </p:grpSpPr>
        <p:sp>
          <p:nvSpPr>
            <p:cNvPr id="7" name="Rectangle 4"/>
            <p:cNvSpPr>
              <a:spLocks noChangeArrowheads="1"/>
            </p:cNvSpPr>
            <p:nvPr/>
          </p:nvSpPr>
          <p:spPr bwMode="auto">
            <a:xfrm flipH="1">
              <a:off x="468313" y="1307193"/>
              <a:ext cx="7020504" cy="5086175"/>
            </a:xfrm>
            <a:prstGeom prst="rect">
              <a:avLst/>
            </a:prstGeom>
            <a:solidFill>
              <a:schemeClr val="accent1">
                <a:lumMod val="40000"/>
                <a:lumOff val="60000"/>
              </a:schemeClr>
            </a:solidFill>
            <a:ln w="9525">
              <a:noFill/>
              <a:miter lim="800000"/>
              <a:headEnd/>
              <a:tailEnd/>
            </a:ln>
            <a:effectLst/>
          </p:spPr>
          <p:txBody>
            <a:bodyPr wrap="none" anchor="ctr"/>
            <a:lstStyle/>
            <a:p>
              <a:pPr>
                <a:defRPr/>
              </a:pPr>
              <a:r>
                <a:rPr lang="en-GB" sz="1800" dirty="0"/>
                <a:t> </a:t>
              </a:r>
            </a:p>
          </p:txBody>
        </p:sp>
        <p:sp>
          <p:nvSpPr>
            <p:cNvPr id="8" name="Rectangle 4"/>
            <p:cNvSpPr>
              <a:spLocks noChangeArrowheads="1"/>
            </p:cNvSpPr>
            <p:nvPr/>
          </p:nvSpPr>
          <p:spPr bwMode="auto">
            <a:xfrm flipH="1">
              <a:off x="1547902" y="226142"/>
              <a:ext cx="7063370" cy="5040140"/>
            </a:xfrm>
            <a:prstGeom prst="rect">
              <a:avLst/>
            </a:prstGeom>
            <a:solidFill>
              <a:schemeClr val="accent1">
                <a:lumMod val="60000"/>
                <a:lumOff val="40000"/>
              </a:schemeClr>
            </a:solidFill>
            <a:ln w="9525">
              <a:noFill/>
              <a:miter lim="800000"/>
              <a:headEnd/>
              <a:tailEnd/>
            </a:ln>
            <a:effectLst/>
          </p:spPr>
          <p:txBody>
            <a:bodyPr wrap="none" anchor="ctr"/>
            <a:lstStyle/>
            <a:p>
              <a:pPr>
                <a:defRPr/>
              </a:pPr>
              <a:endParaRPr lang="en-GB" sz="1800" dirty="0"/>
            </a:p>
          </p:txBody>
        </p:sp>
        <p:sp>
          <p:nvSpPr>
            <p:cNvPr id="9" name="Rectangle 4"/>
            <p:cNvSpPr>
              <a:spLocks noChangeArrowheads="1"/>
            </p:cNvSpPr>
            <p:nvPr/>
          </p:nvSpPr>
          <p:spPr bwMode="auto">
            <a:xfrm flipH="1">
              <a:off x="1547902" y="1307193"/>
              <a:ext cx="5942502" cy="3959089"/>
            </a:xfrm>
            <a:prstGeom prst="rect">
              <a:avLst/>
            </a:prstGeom>
            <a:solidFill>
              <a:schemeClr val="accent1"/>
            </a:solidFill>
            <a:ln w="9525">
              <a:noFill/>
              <a:miter lim="800000"/>
              <a:headEnd/>
              <a:tailEnd/>
            </a:ln>
            <a:effectLst/>
          </p:spPr>
          <p:txBody>
            <a:bodyPr wrap="none" anchor="ctr"/>
            <a:lstStyle/>
            <a:p>
              <a:pPr>
                <a:defRPr/>
              </a:pPr>
              <a:endParaRPr lang="en-GB" sz="1800" dirty="0"/>
            </a:p>
          </p:txBody>
        </p:sp>
        <p:pic>
          <p:nvPicPr>
            <p:cNvPr id="10" name="Picture 23" descr="Shell-2010-Pecten-RGBpc.wmf"/>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flipH="1">
              <a:off x="468313" y="290934"/>
              <a:ext cx="720000" cy="667868"/>
            </a:xfrm>
            <a:prstGeom prst="rect">
              <a:avLst/>
            </a:prstGeom>
            <a:noFill/>
            <a:ln w="9525">
              <a:noFill/>
              <a:miter lim="800000"/>
              <a:headEnd/>
              <a:tailEnd/>
            </a:ln>
          </p:spPr>
        </p:pic>
      </p:grpSp>
      <p:sp>
        <p:nvSpPr>
          <p:cNvPr id="11"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p>
            <a:pPr algn="r">
              <a:defRPr/>
            </a:pPr>
            <a:fld id="{BEE97DAD-5FDB-4B64-96B1-164D2C093834}" type="slidenum">
              <a:rPr lang="en-GB" sz="800">
                <a:cs typeface="Arial" pitchFamily="34" charset="0"/>
              </a:rPr>
              <a:pPr algn="r">
                <a:defRPr/>
              </a:pPr>
              <a:t>‹#›</a:t>
            </a:fld>
            <a:endParaRPr lang="en-GB" sz="800" dirty="0">
              <a:cs typeface="Arial" pitchFamily="34" charset="0"/>
            </a:endParaRPr>
          </a:p>
        </p:txBody>
      </p:sp>
      <p:sp>
        <p:nvSpPr>
          <p:cNvPr id="12" name="Rectangle 33"/>
          <p:cNvSpPr/>
          <p:nvPr/>
        </p:nvSpPr>
        <p:spPr>
          <a:xfrm>
            <a:off x="2264833" y="4649789"/>
            <a:ext cx="3600451" cy="5413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1050" dirty="0">
                <a:solidFill>
                  <a:schemeClr val="tx1"/>
                </a:solidFill>
              </a:rPr>
              <a:t>Obidike</a:t>
            </a:r>
            <a:r>
              <a:rPr lang="en-GB" sz="1050" baseline="0" dirty="0">
                <a:solidFill>
                  <a:schemeClr val="tx1"/>
                </a:solidFill>
              </a:rPr>
              <a:t> Peter</a:t>
            </a:r>
            <a:endParaRPr lang="en-GB" sz="1050" dirty="0">
              <a:solidFill>
                <a:schemeClr val="tx1"/>
              </a:solidFill>
            </a:endParaRPr>
          </a:p>
        </p:txBody>
      </p:sp>
      <p:sp>
        <p:nvSpPr>
          <p:cNvPr id="28" name="Rectangle 2"/>
          <p:cNvSpPr>
            <a:spLocks noGrp="1" noChangeArrowheads="1"/>
          </p:cNvSpPr>
          <p:nvPr>
            <p:ph type="ctrTitle"/>
          </p:nvPr>
        </p:nvSpPr>
        <p:spPr>
          <a:xfrm>
            <a:off x="2263709" y="1400847"/>
            <a:ext cx="7560000" cy="1206000"/>
          </a:xfrm>
          <a:noFill/>
        </p:spPr>
        <p:txBody>
          <a:bodyPr/>
          <a:lstStyle>
            <a:lvl1pPr>
              <a:defRPr kern="1200" cap="none"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2263709" y="2851342"/>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dirty="0"/>
              <a:t>Click to edit Master subtitle style</a:t>
            </a:r>
            <a:endParaRPr lang="en-GB" dirty="0"/>
          </a:p>
        </p:txBody>
      </p:sp>
      <p:sp>
        <p:nvSpPr>
          <p:cNvPr id="32" name="Text Placeholder 31"/>
          <p:cNvSpPr>
            <a:spLocks noGrp="1"/>
          </p:cNvSpPr>
          <p:nvPr>
            <p:ph type="body" sz="quarter" idx="10"/>
          </p:nvPr>
        </p:nvSpPr>
        <p:spPr>
          <a:xfrm>
            <a:off x="2263709" y="5357825"/>
            <a:ext cx="7680000" cy="216000"/>
          </a:xfrm>
        </p:spPr>
        <p:txBody>
          <a:bodyPr anchor="ctr"/>
          <a:lstStyle>
            <a:lvl1pPr>
              <a:buNone/>
              <a:defRPr sz="1200">
                <a:latin typeface="+mn-lt"/>
              </a:defRPr>
            </a:lvl1pPr>
          </a:lstStyle>
          <a:p>
            <a:pPr lvl="0"/>
            <a:r>
              <a:rPr lang="en-US" dirty="0"/>
              <a:t>Click to edit Master text styles</a:t>
            </a:r>
          </a:p>
        </p:txBody>
      </p:sp>
      <p:sp>
        <p:nvSpPr>
          <p:cNvPr id="33" name="Text Placeholder 31"/>
          <p:cNvSpPr>
            <a:spLocks noGrp="1"/>
          </p:cNvSpPr>
          <p:nvPr>
            <p:ph type="body" sz="quarter" idx="11"/>
          </p:nvPr>
        </p:nvSpPr>
        <p:spPr>
          <a:xfrm>
            <a:off x="2263709" y="5627539"/>
            <a:ext cx="7680000" cy="216000"/>
          </a:xfrm>
        </p:spPr>
        <p:txBody>
          <a:bodyPr anchor="ctr"/>
          <a:lstStyle>
            <a:lvl1pPr>
              <a:buNone/>
              <a:defRPr sz="1200">
                <a:latin typeface="+mn-lt"/>
              </a:defRPr>
            </a:lvl1pPr>
          </a:lstStyle>
          <a:p>
            <a:pPr lvl="0"/>
            <a:r>
              <a:rPr lang="en-US" dirty="0"/>
              <a:t>Click to edit Master text styles</a:t>
            </a:r>
          </a:p>
        </p:txBody>
      </p:sp>
      <p:sp>
        <p:nvSpPr>
          <p:cNvPr id="13" name="Footer Placeholder 5"/>
          <p:cNvSpPr>
            <a:spLocks noGrp="1"/>
          </p:cNvSpPr>
          <p:nvPr>
            <p:ph type="ftr" sz="quarter" idx="3"/>
          </p:nvPr>
        </p:nvSpPr>
        <p:spPr>
          <a:xfrm>
            <a:off x="7795065" y="640558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Footer </a:t>
            </a:r>
            <a:endParaRPr lang="en-US" dirty="0"/>
          </a:p>
        </p:txBody>
      </p:sp>
    </p:spTree>
    <p:extLst>
      <p:ext uri="{BB962C8B-B14F-4D97-AF65-F5344CB8AC3E}">
        <p14:creationId xmlns:p14="http://schemas.microsoft.com/office/powerpoint/2010/main" val="17828759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r>
              <a:rPr lang="en-US"/>
              <a:t>Date Month 2016</a:t>
            </a:r>
            <a:endParaRPr lang="en-GB" dirty="0"/>
          </a:p>
        </p:txBody>
      </p:sp>
      <p:sp>
        <p:nvSpPr>
          <p:cNvPr id="5" name="Footer Placeholder 4"/>
          <p:cNvSpPr>
            <a:spLocks noGrp="1"/>
          </p:cNvSpPr>
          <p:nvPr>
            <p:ph type="ftr" sz="quarter" idx="11"/>
          </p:nvPr>
        </p:nvSpPr>
        <p:spPr/>
        <p:txBody>
          <a:bodyPr/>
          <a:lstStyle/>
          <a:p>
            <a:r>
              <a:rPr lang="en-GB"/>
              <a:t>Footer </a:t>
            </a:r>
            <a:endParaRPr lang="en-GB" dirty="0"/>
          </a:p>
        </p:txBody>
      </p:sp>
      <p:sp>
        <p:nvSpPr>
          <p:cNvPr id="6" name="Slide Number Placeholder 5"/>
          <p:cNvSpPr>
            <a:spLocks noGrp="1"/>
          </p:cNvSpPr>
          <p:nvPr>
            <p:ph type="sldNum" sz="quarter" idx="12"/>
          </p:nvPr>
        </p:nvSpPr>
        <p:spPr/>
        <p:txBody>
          <a:bodyPr/>
          <a:lstStyle/>
          <a:p>
            <a:fld id="{8F75867D-4DAC-46BA-96F1-DD69F16B9309}" type="slidenum">
              <a:rPr lang="en-GB" smtClean="0"/>
              <a:t>‹#›</a:t>
            </a:fld>
            <a:endParaRPr lang="en-GB" dirty="0"/>
          </a:p>
        </p:txBody>
      </p:sp>
    </p:spTree>
    <p:extLst>
      <p:ext uri="{BB962C8B-B14F-4D97-AF65-F5344CB8AC3E}">
        <p14:creationId xmlns:p14="http://schemas.microsoft.com/office/powerpoint/2010/main" val="27757561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3215-0F87-4A00-85DB-641D4D7661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548444-C4DA-4AC1-81B0-CAB5D9EBAF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325B4958-31A2-4CA9-B342-F0EEE4412098}"/>
              </a:ext>
            </a:extLst>
          </p:cNvPr>
          <p:cNvSpPr>
            <a:spLocks noGrp="1"/>
          </p:cNvSpPr>
          <p:nvPr>
            <p:ph type="sldNum" sz="quarter" idx="10"/>
          </p:nvPr>
        </p:nvSpPr>
        <p:spPr/>
        <p:txBody>
          <a:bodyPr/>
          <a:lstStyle>
            <a:lvl1pPr>
              <a:defRPr/>
            </a:lvl1pPr>
          </a:lstStyle>
          <a:p>
            <a:fld id="{A7492AEA-5264-422B-956E-352EB06ECCAB}" type="slidenum">
              <a:rPr lang="en-GB" altLang="en-US"/>
              <a:pPr/>
              <a:t>‹#›</a:t>
            </a:fld>
            <a:endParaRPr lang="en-GB" altLang="en-US" dirty="0"/>
          </a:p>
        </p:txBody>
      </p:sp>
    </p:spTree>
    <p:extLst>
      <p:ext uri="{BB962C8B-B14F-4D97-AF65-F5344CB8AC3E}">
        <p14:creationId xmlns:p14="http://schemas.microsoft.com/office/powerpoint/2010/main" val="134827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 1 Line Heading and Bullets">
    <p:spTree>
      <p:nvGrpSpPr>
        <p:cNvPr id="1" name=""/>
        <p:cNvGrpSpPr/>
        <p:nvPr/>
      </p:nvGrpSpPr>
      <p:grpSpPr>
        <a:xfrm>
          <a:off x="0" y="0"/>
          <a:ext cx="0" cy="0"/>
          <a:chOff x="0" y="0"/>
          <a:chExt cx="0" cy="0"/>
        </a:xfrm>
      </p:grpSpPr>
      <p:sp>
        <p:nvSpPr>
          <p:cNvPr id="3"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101600442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9060675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 2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4"/>
          <p:cNvSpPr>
            <a:spLocks noGrp="1" noChangeArrowheads="1"/>
          </p:cNvSpPr>
          <p:nvPr>
            <p:ph type="sldNum" sz="quarter" idx="11"/>
          </p:nvPr>
        </p:nvSpPr>
        <p:spPr bwMode="auto">
          <a:xfrm>
            <a:off x="11239500" y="6550026"/>
            <a:ext cx="355600" cy="169863"/>
          </a:xfrm>
          <a:prstGeom prst="rect">
            <a:avLst/>
          </a:prstGeom>
          <a:ln>
            <a:miter lim="800000"/>
            <a:headEnd/>
            <a:tailEnd/>
          </a:ln>
        </p:spPr>
        <p:txBody>
          <a:bodyPr vert="horz" wrap="none" lIns="0" tIns="0" rIns="0" bIns="45720" numCol="1" anchor="b" anchorCtr="0" compatLnSpc="1">
            <a:prstTxWarp prst="textNoShape">
              <a:avLst/>
            </a:prstTxWarp>
          </a:bodyPr>
          <a:lstStyle>
            <a:lvl1pPr algn="r">
              <a:defRPr sz="800">
                <a:solidFill>
                  <a:schemeClr val="bg2"/>
                </a:solidFill>
                <a:cs typeface="Arial" pitchFamily="34" charset="0"/>
              </a:defRPr>
            </a:lvl1pPr>
          </a:lstStyle>
          <a:p>
            <a:pPr>
              <a:defRPr/>
            </a:pPr>
            <a:fld id="{17E3A2B2-37C6-4A13-8741-7899AB745B60}" type="slidenum">
              <a:rPr lang="en-US"/>
              <a:pPr>
                <a:defRPr/>
              </a:pPr>
              <a:t>‹#›</a:t>
            </a:fld>
            <a:endParaRPr lang="en-US" dirty="0"/>
          </a:p>
        </p:txBody>
      </p:sp>
    </p:spTree>
    <p:extLst>
      <p:ext uri="{BB962C8B-B14F-4D97-AF65-F5344CB8AC3E}">
        <p14:creationId xmlns:p14="http://schemas.microsoft.com/office/powerpoint/2010/main" val="311669468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 1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a:endParaRPr>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7"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1200790"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29340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 2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endParaRPr>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2" name="Content Placeholder 14"/>
          <p:cNvSpPr>
            <a:spLocks noGrp="1"/>
          </p:cNvSpPr>
          <p:nvPr>
            <p:ph sz="quarter" idx="13"/>
          </p:nvPr>
        </p:nvSpPr>
        <p:spPr>
          <a:xfrm>
            <a:off x="6593417"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3"/>
          <p:cNvSpPr>
            <a:spLocks noGrp="1"/>
          </p:cNvSpPr>
          <p:nvPr>
            <p:ph type="body" sz="quarter" idx="11"/>
          </p:nvPr>
        </p:nvSpPr>
        <p:spPr>
          <a:xfrm>
            <a:off x="1200790"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2662536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3" Type="http://schemas.openxmlformats.org/officeDocument/2006/relationships/slideLayout" Target="../slideLayouts/slideLayout3.xml"/><Relationship Id="rId21" Type="http://schemas.openxmlformats.org/officeDocument/2006/relationships/tags" Target="../tags/tag17.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image" Target="../media/image1.emf"/><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oleObject" Target="../embeddings/oleObject1.bin"/><Relationship Id="rId10" Type="http://schemas.openxmlformats.org/officeDocument/2006/relationships/tags" Target="../tags/tag6.xml"/><Relationship Id="rId19" Type="http://schemas.openxmlformats.org/officeDocument/2006/relationships/tags" Target="../tags/tag15.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image" Target="../media/image5.emf"/><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oleObject" Target="../embeddings/oleObject4.bin"/><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tags" Target="../tags/tag22.xml"/><Relationship Id="rId5" Type="http://schemas.openxmlformats.org/officeDocument/2006/relationships/slideLayout" Target="../slideLayouts/slideLayout8.xml"/><Relationship Id="rId10" Type="http://schemas.openxmlformats.org/officeDocument/2006/relationships/tags" Target="../tags/tag21.xml"/><Relationship Id="rId4" Type="http://schemas.openxmlformats.org/officeDocument/2006/relationships/slideLayout" Target="../slideLayouts/slideLayout7.xml"/><Relationship Id="rId9" Type="http://schemas.openxmlformats.org/officeDocument/2006/relationships/vmlDrawing" Target="../drawings/vmlDrawing4.v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oleObject" Target="../embeddings/oleObject5.bin"/><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ags" Target="../tags/tag24.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ags" Target="../tags/tag23.xml"/><Relationship Id="rId5" Type="http://schemas.openxmlformats.org/officeDocument/2006/relationships/slideLayout" Target="../slideLayouts/slideLayout15.xml"/><Relationship Id="rId15" Type="http://schemas.openxmlformats.org/officeDocument/2006/relationships/image" Target="../media/image6.png"/><Relationship Id="rId10" Type="http://schemas.openxmlformats.org/officeDocument/2006/relationships/vmlDrawing" Target="../drawings/vmlDrawing5.vml"/><Relationship Id="rId4" Type="http://schemas.openxmlformats.org/officeDocument/2006/relationships/slideLayout" Target="../slideLayouts/slideLayout14.xml"/><Relationship Id="rId9" Type="http://schemas.openxmlformats.org/officeDocument/2006/relationships/theme" Target="../theme/theme3.xml"/><Relationship Id="rId14"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tags" Target="../tags/tag25.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vmlDrawing" Target="../drawings/vmlDrawing6.v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image" Target="../media/image5.emf"/><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theme" Target="../theme/theme4.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oleObject" Target="../embeddings/oleObject6.bin"/><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tags" Target="../tags/tag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180"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685145"/>
            <a:endParaRPr lang="en-US" sz="6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92333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3" y="623131"/>
            <a:ext cx="11188689"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4"/>
            <a:ext cx="466474"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9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3" y="993244"/>
            <a:ext cx="1118868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200" baseline="0" noProof="0" dirty="0">
                <a:solidFill>
                  <a:srgbClr val="808080"/>
                </a:solidFill>
                <a:latin typeface="+mn-lt"/>
              </a:rPr>
              <a:t>Unit of measure</a:t>
            </a:r>
          </a:p>
        </p:txBody>
      </p:sp>
      <p:grpSp>
        <p:nvGrpSpPr>
          <p:cNvPr id="15" name="ACET" hidden="1"/>
          <p:cNvGrpSpPr>
            <a:grpSpLocks/>
          </p:cNvGrpSpPr>
          <p:nvPr/>
        </p:nvGrpSpPr>
        <p:grpSpPr bwMode="auto">
          <a:xfrm>
            <a:off x="3169489" y="2374721"/>
            <a:ext cx="5853024" cy="387119"/>
            <a:chOff x="915" y="791"/>
            <a:chExt cx="2686" cy="239"/>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91"/>
              <a:ext cx="2686" cy="239"/>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200" b="1" baseline="0" noProof="0" dirty="0">
                  <a:latin typeface="+mn-lt"/>
                  <a:ea typeface="+mn-ea"/>
                </a:rPr>
                <a:t>Title</a:t>
              </a:r>
            </a:p>
            <a:p>
              <a:r>
                <a:rPr lang="en-US" sz="12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3" y="6502092"/>
            <a:ext cx="11188689" cy="270106"/>
            <a:chOff x="172517" y="5882833"/>
            <a:chExt cx="8796540" cy="270106"/>
          </a:xfrm>
        </p:grpSpPr>
        <p:sp>
          <p:nvSpPr>
            <p:cNvPr id="64" name="4. Footnote"/>
            <p:cNvSpPr txBox="1">
              <a:spLocks noChangeArrowheads="1"/>
            </p:cNvSpPr>
            <p:nvPr/>
          </p:nvSpPr>
          <p:spPr bwMode="auto">
            <a:xfrm>
              <a:off x="172517" y="5882833"/>
              <a:ext cx="879654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66675" indent="-66675">
                <a:defRPr/>
              </a:pPr>
              <a:r>
                <a:rPr lang="en-US" sz="600" baseline="0" noProof="0" dirty="0">
                  <a:latin typeface="+mn-lt"/>
                </a:rPr>
                <a:t>1 Footnote</a:t>
              </a:r>
            </a:p>
          </p:txBody>
        </p:sp>
        <p:sp>
          <p:nvSpPr>
            <p:cNvPr id="65" name="5. Source"/>
            <p:cNvSpPr>
              <a:spLocks noChangeArrowheads="1"/>
            </p:cNvSpPr>
            <p:nvPr/>
          </p:nvSpPr>
          <p:spPr bwMode="auto">
            <a:xfrm>
              <a:off x="172517" y="6060606"/>
              <a:ext cx="8252075"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260747" indent="-260747" defTabSz="671513">
                <a:tabLst>
                  <a:tab pos="259556" algn="l"/>
                </a:tabLst>
              </a:pPr>
              <a:r>
                <a:rPr lang="en-US" sz="600" baseline="0" noProof="0" dirty="0">
                  <a:solidFill>
                    <a:schemeClr val="tx1"/>
                  </a:solidFill>
                  <a:latin typeface="+mn-lt"/>
                </a:rPr>
                <a:t>Source: Source</a:t>
              </a:r>
            </a:p>
          </p:txBody>
        </p:sp>
      </p:grpSp>
      <p:sp>
        <p:nvSpPr>
          <p:cNvPr id="66" name="Slide Number"/>
          <p:cNvSpPr txBox="1">
            <a:spLocks/>
          </p:cNvSpPr>
          <p:nvPr userDrawn="1"/>
        </p:nvSpPr>
        <p:spPr bwMode="auto">
          <a:xfrm>
            <a:off x="11600521" y="6679868"/>
            <a:ext cx="96180" cy="92333"/>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600" smtClean="0"/>
              <a:pPr lvl="0" algn="r"/>
              <a:t>‹#›</a:t>
            </a:fld>
            <a:endParaRPr lang="en-US" sz="6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1350" dirty="0">
              <a:solidFill>
                <a:schemeClr val="tx1"/>
              </a:solidFill>
            </a:endParaRPr>
          </a:p>
        </p:txBody>
      </p:sp>
      <p:grpSp>
        <p:nvGrpSpPr>
          <p:cNvPr id="93" name="LegendBoxes" hidden="1"/>
          <p:cNvGrpSpPr/>
          <p:nvPr userDrawn="1"/>
        </p:nvGrpSpPr>
        <p:grpSpPr bwMode="auto">
          <a:xfrm>
            <a:off x="10982638" y="674087"/>
            <a:ext cx="600249" cy="984251"/>
            <a:chOff x="7835905" y="279400"/>
            <a:chExt cx="600249" cy="984251"/>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sp>
          <p:nvSpPr>
            <p:cNvPr id="98" name="Legend1"/>
            <p:cNvSpPr>
              <a:spLocks noChangeArrowheads="1"/>
            </p:cNvSpPr>
            <p:nvPr/>
          </p:nvSpPr>
          <p:spPr bwMode="auto">
            <a:xfrm>
              <a:off x="8089905" y="279400"/>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sp>
          <p:nvSpPr>
            <p:cNvPr id="99" name="Legend2"/>
            <p:cNvSpPr>
              <a:spLocks noChangeArrowheads="1"/>
            </p:cNvSpPr>
            <p:nvPr/>
          </p:nvSpPr>
          <p:spPr bwMode="auto">
            <a:xfrm>
              <a:off x="8089905" y="549275"/>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sp>
          <p:nvSpPr>
            <p:cNvPr id="100" name="Legend3"/>
            <p:cNvSpPr>
              <a:spLocks noChangeArrowheads="1"/>
            </p:cNvSpPr>
            <p:nvPr/>
          </p:nvSpPr>
          <p:spPr bwMode="auto">
            <a:xfrm>
              <a:off x="8089905" y="820738"/>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sp>
          <p:nvSpPr>
            <p:cNvPr id="101" name="Legend4"/>
            <p:cNvSpPr>
              <a:spLocks noChangeArrowheads="1"/>
            </p:cNvSpPr>
            <p:nvPr/>
          </p:nvSpPr>
          <p:spPr bwMode="auto">
            <a:xfrm>
              <a:off x="8089905" y="1092201"/>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grpSp>
      <p:grpSp>
        <p:nvGrpSpPr>
          <p:cNvPr id="102" name="LegendLines" hidden="1"/>
          <p:cNvGrpSpPr/>
          <p:nvPr userDrawn="1"/>
        </p:nvGrpSpPr>
        <p:grpSpPr bwMode="auto">
          <a:xfrm>
            <a:off x="10674663" y="674085"/>
            <a:ext cx="908224" cy="684600"/>
            <a:chOff x="7540629" y="279400"/>
            <a:chExt cx="908224" cy="684600"/>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350"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350"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sz="1350" baseline="0" dirty="0">
                <a:latin typeface="+mn-lt"/>
                <a:ea typeface="+mn-ea"/>
              </a:endParaRPr>
            </a:p>
          </p:txBody>
        </p:sp>
        <p:sp>
          <p:nvSpPr>
            <p:cNvPr id="106" name="Legend1"/>
            <p:cNvSpPr>
              <a:spLocks noChangeArrowheads="1"/>
            </p:cNvSpPr>
            <p:nvPr/>
          </p:nvSpPr>
          <p:spPr bwMode="auto">
            <a:xfrm>
              <a:off x="8102604" y="279400"/>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sp>
          <p:nvSpPr>
            <p:cNvPr id="107" name="Legend2"/>
            <p:cNvSpPr>
              <a:spLocks noChangeArrowheads="1"/>
            </p:cNvSpPr>
            <p:nvPr/>
          </p:nvSpPr>
          <p:spPr bwMode="auto">
            <a:xfrm>
              <a:off x="8102604" y="546100"/>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sp>
          <p:nvSpPr>
            <p:cNvPr id="108" name="Legend3"/>
            <p:cNvSpPr>
              <a:spLocks noChangeArrowheads="1"/>
            </p:cNvSpPr>
            <p:nvPr/>
          </p:nvSpPr>
          <p:spPr bwMode="auto">
            <a:xfrm>
              <a:off x="8102604" y="825501"/>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grpSp>
      <p:grpSp>
        <p:nvGrpSpPr>
          <p:cNvPr id="109" name="LegendMoons" hidden="1"/>
          <p:cNvGrpSpPr/>
          <p:nvPr userDrawn="1"/>
        </p:nvGrpSpPr>
        <p:grpSpPr bwMode="auto">
          <a:xfrm>
            <a:off x="10915963" y="674085"/>
            <a:ext cx="666924" cy="1306516"/>
            <a:chOff x="7769225" y="250825"/>
            <a:chExt cx="666924" cy="1306516"/>
          </a:xfrm>
        </p:grpSpPr>
        <p:grpSp>
          <p:nvGrpSpPr>
            <p:cNvPr id="110" name="MoonLegend1"/>
            <p:cNvGrpSpPr>
              <a:grpSpLocks noChangeAspect="1"/>
            </p:cNvGrpSpPr>
            <p:nvPr>
              <p:custDataLst>
                <p:tags r:id="rId8"/>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sp>
            <p:nvSpPr>
              <p:cNvPr id="129"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grpSp>
        <p:grpSp>
          <p:nvGrpSpPr>
            <p:cNvPr id="111" name="MoonLegend2"/>
            <p:cNvGrpSpPr>
              <a:grpSpLocks noChangeAspect="1"/>
            </p:cNvGrpSpPr>
            <p:nvPr>
              <p:custDataLst>
                <p:tags r:id="rId9"/>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sp>
            <p:nvSpPr>
              <p:cNvPr id="127" name="Arc 42"/>
              <p:cNvSpPr>
                <a:spLocks noChangeAspect="1"/>
              </p:cNvSpPr>
              <p:nvPr>
                <p:custDataLst>
                  <p:tags r:id="rId20"/>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grpSp>
        <p:grpSp>
          <p:nvGrpSpPr>
            <p:cNvPr id="112" name="MoonLegend4"/>
            <p:cNvGrpSpPr>
              <a:grpSpLocks noChangeAspect="1"/>
            </p:cNvGrpSpPr>
            <p:nvPr>
              <p:custDataLst>
                <p:tags r:id="rId10"/>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sp>
            <p:nvSpPr>
              <p:cNvPr id="125"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grpSp>
        <p:grpSp>
          <p:nvGrpSpPr>
            <p:cNvPr id="113" name="MoonLegend5"/>
            <p:cNvGrpSpPr>
              <a:grpSpLocks noChangeAspect="1"/>
            </p:cNvGrpSpPr>
            <p:nvPr>
              <p:custDataLst>
                <p:tags r:id="rId11"/>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sp>
            <p:nvSpPr>
              <p:cNvPr id="123"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grpSp>
        <p:grpSp>
          <p:nvGrpSpPr>
            <p:cNvPr id="114" name="MoonLegend3"/>
            <p:cNvGrpSpPr>
              <a:grpSpLocks noChangeAspect="1"/>
            </p:cNvGrpSpPr>
            <p:nvPr>
              <p:custDataLst>
                <p:tags r:id="rId12"/>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sp>
            <p:nvSpPr>
              <p:cNvPr id="121"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350" baseline="0" dirty="0">
                  <a:latin typeface="+mn-lt"/>
                  <a:ea typeface="+mn-ea"/>
                </a:endParaRPr>
              </a:p>
            </p:txBody>
          </p:sp>
        </p:grpSp>
        <p:sp>
          <p:nvSpPr>
            <p:cNvPr id="115" name="Legend1"/>
            <p:cNvSpPr>
              <a:spLocks noChangeArrowheads="1"/>
            </p:cNvSpPr>
            <p:nvPr/>
          </p:nvSpPr>
          <p:spPr bwMode="auto">
            <a:xfrm>
              <a:off x="8089900" y="263525"/>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sp>
          <p:nvSpPr>
            <p:cNvPr id="116" name="Legend2"/>
            <p:cNvSpPr>
              <a:spLocks noChangeArrowheads="1"/>
            </p:cNvSpPr>
            <p:nvPr/>
          </p:nvSpPr>
          <p:spPr bwMode="auto">
            <a:xfrm>
              <a:off x="8089900" y="538163"/>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sp>
          <p:nvSpPr>
            <p:cNvPr id="117" name="Legend3"/>
            <p:cNvSpPr>
              <a:spLocks noChangeArrowheads="1"/>
            </p:cNvSpPr>
            <p:nvPr/>
          </p:nvSpPr>
          <p:spPr bwMode="auto">
            <a:xfrm>
              <a:off x="8089900" y="812802"/>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sp>
          <p:nvSpPr>
            <p:cNvPr id="118" name="Legend4"/>
            <p:cNvSpPr>
              <a:spLocks noChangeArrowheads="1"/>
            </p:cNvSpPr>
            <p:nvPr/>
          </p:nvSpPr>
          <p:spPr bwMode="auto">
            <a:xfrm>
              <a:off x="8089900" y="1084265"/>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sp>
          <p:nvSpPr>
            <p:cNvPr id="119" name="Legend5"/>
            <p:cNvSpPr>
              <a:spLocks noChangeArrowheads="1"/>
            </p:cNvSpPr>
            <p:nvPr/>
          </p:nvSpPr>
          <p:spPr bwMode="auto">
            <a:xfrm>
              <a:off x="8089900" y="1360490"/>
              <a:ext cx="346249"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671513">
                <a:buClr>
                  <a:schemeClr val="tx2"/>
                </a:buClr>
              </a:pPr>
              <a:r>
                <a:rPr lang="en-GB" sz="900" baseline="0" dirty="0">
                  <a:latin typeface="+mn-lt"/>
                  <a:ea typeface="+mn-ea"/>
                </a:rPr>
                <a:t>Legend</a:t>
              </a:r>
            </a:p>
          </p:txBody>
        </p:sp>
      </p:grpSp>
      <p:grpSp>
        <p:nvGrpSpPr>
          <p:cNvPr id="75" name="McKSticker" hidden="1"/>
          <p:cNvGrpSpPr/>
          <p:nvPr userDrawn="1"/>
        </p:nvGrpSpPr>
        <p:grpSpPr bwMode="auto">
          <a:xfrm>
            <a:off x="11394901" y="739934"/>
            <a:ext cx="301813" cy="120033"/>
            <a:chOff x="8438963" y="285750"/>
            <a:chExt cx="301812" cy="120033"/>
          </a:xfrm>
        </p:grpSpPr>
        <p:sp>
          <p:nvSpPr>
            <p:cNvPr id="76" name="StickerRectangle"/>
            <p:cNvSpPr>
              <a:spLocks noChangeArrowheads="1"/>
            </p:cNvSpPr>
            <p:nvPr/>
          </p:nvSpPr>
          <p:spPr bwMode="auto">
            <a:xfrm>
              <a:off x="8438963" y="285750"/>
              <a:ext cx="301812" cy="120033"/>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671513">
                <a:buClr>
                  <a:srgbClr val="002960"/>
                </a:buClr>
              </a:pPr>
              <a:r>
                <a:rPr lang="en-GB" sz="6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438963" y="285750"/>
              <a:ext cx="0" cy="120033"/>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438963" y="405783"/>
              <a:ext cx="301812"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7"/>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dirty="0"/>
            </a:p>
          </p:txBody>
        </p:sp>
      </p:grpSp>
    </p:spTree>
    <p:extLst>
      <p:ext uri="{BB962C8B-B14F-4D97-AF65-F5344CB8AC3E}">
        <p14:creationId xmlns:p14="http://schemas.microsoft.com/office/powerpoint/2010/main" val="93218759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Lst>
  <p:hf hdr="0" ftr="0" dt="0"/>
  <p:txStyles>
    <p:titleStyle>
      <a:lvl1pPr algn="l" defTabSz="685145" rtl="0" eaLnBrk="1" fontAlgn="base" hangingPunct="1">
        <a:spcBef>
          <a:spcPct val="0"/>
        </a:spcBef>
        <a:spcAft>
          <a:spcPct val="0"/>
        </a:spcAft>
        <a:tabLst>
          <a:tab pos="206515" algn="l"/>
        </a:tabLst>
        <a:defRPr sz="1650" b="1" baseline="0">
          <a:solidFill>
            <a:schemeClr val="tx1"/>
          </a:solidFill>
          <a:latin typeface="+mj-lt"/>
          <a:ea typeface="Arial Unicode MS" pitchFamily="34" charset="-128"/>
          <a:cs typeface="Arial Unicode MS" pitchFamily="34" charset="-128"/>
        </a:defRPr>
      </a:lvl1pPr>
      <a:lvl2pPr algn="l" defTabSz="685145" rtl="0" eaLnBrk="1" fontAlgn="base" hangingPunct="1">
        <a:spcBef>
          <a:spcPct val="0"/>
        </a:spcBef>
        <a:spcAft>
          <a:spcPct val="0"/>
        </a:spcAft>
        <a:defRPr sz="1425" b="1">
          <a:solidFill>
            <a:schemeClr val="tx2"/>
          </a:solidFill>
          <a:latin typeface="Arial" charset="0"/>
        </a:defRPr>
      </a:lvl2pPr>
      <a:lvl3pPr algn="l" defTabSz="685145" rtl="0" eaLnBrk="1" fontAlgn="base" hangingPunct="1">
        <a:spcBef>
          <a:spcPct val="0"/>
        </a:spcBef>
        <a:spcAft>
          <a:spcPct val="0"/>
        </a:spcAft>
        <a:defRPr sz="1425" b="1">
          <a:solidFill>
            <a:schemeClr val="tx2"/>
          </a:solidFill>
          <a:latin typeface="Arial" charset="0"/>
        </a:defRPr>
      </a:lvl3pPr>
      <a:lvl4pPr algn="l" defTabSz="685145" rtl="0" eaLnBrk="1" fontAlgn="base" hangingPunct="1">
        <a:spcBef>
          <a:spcPct val="0"/>
        </a:spcBef>
        <a:spcAft>
          <a:spcPct val="0"/>
        </a:spcAft>
        <a:defRPr sz="1425" b="1">
          <a:solidFill>
            <a:schemeClr val="tx2"/>
          </a:solidFill>
          <a:latin typeface="Arial" charset="0"/>
        </a:defRPr>
      </a:lvl4pPr>
      <a:lvl5pPr algn="l" defTabSz="685145" rtl="0" eaLnBrk="1" fontAlgn="base" hangingPunct="1">
        <a:spcBef>
          <a:spcPct val="0"/>
        </a:spcBef>
        <a:spcAft>
          <a:spcPct val="0"/>
        </a:spcAft>
        <a:defRPr sz="1425" b="1">
          <a:solidFill>
            <a:schemeClr val="tx2"/>
          </a:solidFill>
          <a:latin typeface="Arial" charset="0"/>
        </a:defRPr>
      </a:lvl5pPr>
      <a:lvl6pPr marL="349861" algn="l" defTabSz="685145" rtl="0" eaLnBrk="1" fontAlgn="base" hangingPunct="1">
        <a:spcBef>
          <a:spcPct val="0"/>
        </a:spcBef>
        <a:spcAft>
          <a:spcPct val="0"/>
        </a:spcAft>
        <a:defRPr sz="1425" b="1">
          <a:solidFill>
            <a:schemeClr val="tx2"/>
          </a:solidFill>
          <a:latin typeface="Arial" charset="0"/>
        </a:defRPr>
      </a:lvl6pPr>
      <a:lvl7pPr marL="699722" algn="l" defTabSz="685145" rtl="0" eaLnBrk="1" fontAlgn="base" hangingPunct="1">
        <a:spcBef>
          <a:spcPct val="0"/>
        </a:spcBef>
        <a:spcAft>
          <a:spcPct val="0"/>
        </a:spcAft>
        <a:defRPr sz="1425" b="1">
          <a:solidFill>
            <a:schemeClr val="tx2"/>
          </a:solidFill>
          <a:latin typeface="Arial" charset="0"/>
        </a:defRPr>
      </a:lvl7pPr>
      <a:lvl8pPr marL="1049582" algn="l" defTabSz="685145" rtl="0" eaLnBrk="1" fontAlgn="base" hangingPunct="1">
        <a:spcBef>
          <a:spcPct val="0"/>
        </a:spcBef>
        <a:spcAft>
          <a:spcPct val="0"/>
        </a:spcAft>
        <a:defRPr sz="1425" b="1">
          <a:solidFill>
            <a:schemeClr val="tx2"/>
          </a:solidFill>
          <a:latin typeface="Arial" charset="0"/>
        </a:defRPr>
      </a:lvl8pPr>
      <a:lvl9pPr marL="1399444" algn="l" defTabSz="685145" rtl="0" eaLnBrk="1" fontAlgn="base" hangingPunct="1">
        <a:spcBef>
          <a:spcPct val="0"/>
        </a:spcBef>
        <a:spcAft>
          <a:spcPct val="0"/>
        </a:spcAft>
        <a:defRPr sz="1425" b="1">
          <a:solidFill>
            <a:schemeClr val="tx2"/>
          </a:solidFill>
          <a:latin typeface="Arial" charset="0"/>
        </a:defRPr>
      </a:lvl9pPr>
    </p:titleStyle>
    <p:bodyStyle>
      <a:lvl1pPr marL="0" indent="0" algn="l" defTabSz="685145" rtl="0" eaLnBrk="1" fontAlgn="base" hangingPunct="1">
        <a:spcBef>
          <a:spcPct val="0"/>
        </a:spcBef>
        <a:spcAft>
          <a:spcPct val="0"/>
        </a:spcAft>
        <a:buClr>
          <a:schemeClr val="tx2"/>
        </a:buClr>
        <a:defRPr sz="1200" baseline="0">
          <a:solidFill>
            <a:schemeClr val="tx1"/>
          </a:solidFill>
          <a:latin typeface="+mn-lt"/>
          <a:ea typeface="Arial Unicode MS" pitchFamily="34" charset="-128"/>
          <a:cs typeface="Arial Unicode MS" pitchFamily="34" charset="-128"/>
        </a:defRPr>
      </a:lvl1pPr>
      <a:lvl2pPr marL="148205" indent="-146990" algn="l" defTabSz="685145" rtl="0" eaLnBrk="1" fontAlgn="base" hangingPunct="1">
        <a:spcBef>
          <a:spcPct val="0"/>
        </a:spcBef>
        <a:spcAft>
          <a:spcPct val="0"/>
        </a:spcAft>
        <a:buClr>
          <a:schemeClr val="tx2"/>
        </a:buClr>
        <a:buSzPct val="125000"/>
        <a:buFont typeface="Arial" charset="0"/>
        <a:buChar char="▪"/>
        <a:defRPr sz="1200" baseline="0">
          <a:solidFill>
            <a:schemeClr val="tx1"/>
          </a:solidFill>
          <a:latin typeface="+mn-lt"/>
          <a:ea typeface="Arial Unicode MS" pitchFamily="34" charset="-128"/>
          <a:cs typeface="Arial Unicode MS" pitchFamily="34" charset="-128"/>
        </a:defRPr>
      </a:lvl2pPr>
      <a:lvl3pPr marL="349861" indent="-200441"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3pPr>
      <a:lvl4pPr marL="470126" indent="-119050" algn="l" defTabSz="685145" rtl="0" eaLnBrk="1" fontAlgn="base" hangingPunct="1">
        <a:spcBef>
          <a:spcPct val="0"/>
        </a:spcBef>
        <a:spcAft>
          <a:spcPct val="0"/>
        </a:spcAft>
        <a:buClr>
          <a:schemeClr val="tx2"/>
        </a:buClr>
        <a:buSzPct val="120000"/>
        <a:buFont typeface="Arial" charset="0"/>
        <a:buChar char="▫"/>
        <a:defRPr sz="1200" baseline="0">
          <a:solidFill>
            <a:schemeClr val="tx1"/>
          </a:solidFill>
          <a:latin typeface="+mn-lt"/>
          <a:ea typeface="Arial Unicode MS" pitchFamily="34" charset="-128"/>
          <a:cs typeface="Arial Unicode MS" pitchFamily="34" charset="-128"/>
        </a:defRPr>
      </a:lvl4pPr>
      <a:lvl5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ea typeface="Arial Unicode MS" pitchFamily="34" charset="-128"/>
          <a:cs typeface="Arial Unicode MS" pitchFamily="34" charset="-128"/>
        </a:defRPr>
      </a:lvl5pPr>
      <a:lvl6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6pPr>
      <a:lvl7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7pPr>
      <a:lvl8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8pPr>
      <a:lvl9pPr marL="573772" indent="-99614" algn="l" defTabSz="685145" rtl="0" eaLnBrk="1" fontAlgn="base" hangingPunct="1">
        <a:spcBef>
          <a:spcPct val="0"/>
        </a:spcBef>
        <a:spcAft>
          <a:spcPct val="0"/>
        </a:spcAft>
        <a:buClr>
          <a:schemeClr val="tx2"/>
        </a:buClr>
        <a:buSzPct val="89000"/>
        <a:buFont typeface="Arial" charset="0"/>
        <a:buChar char="-"/>
        <a:defRPr sz="1200" baseline="0">
          <a:solidFill>
            <a:schemeClr val="tx1"/>
          </a:solidFill>
          <a:latin typeface="+mn-lt"/>
        </a:defRPr>
      </a:lvl9pPr>
    </p:bodyStyle>
    <p:otherStyle>
      <a:defPPr>
        <a:defRPr lang="en-US"/>
      </a:defPPr>
      <a:lvl1pPr marL="0" algn="l" defTabSz="699722" rtl="0" eaLnBrk="1" latinLnBrk="0" hangingPunct="1">
        <a:defRPr sz="1350" kern="1200">
          <a:solidFill>
            <a:schemeClr val="tx1"/>
          </a:solidFill>
          <a:latin typeface="+mn-lt"/>
          <a:ea typeface="+mn-ea"/>
          <a:cs typeface="+mn-cs"/>
        </a:defRPr>
      </a:lvl1pPr>
      <a:lvl2pPr marL="349861" algn="l" defTabSz="699722" rtl="0" eaLnBrk="1" latinLnBrk="0" hangingPunct="1">
        <a:defRPr sz="1350" kern="1200">
          <a:solidFill>
            <a:schemeClr val="tx1"/>
          </a:solidFill>
          <a:latin typeface="+mn-lt"/>
          <a:ea typeface="+mn-ea"/>
          <a:cs typeface="+mn-cs"/>
        </a:defRPr>
      </a:lvl2pPr>
      <a:lvl3pPr marL="699722" algn="l" defTabSz="699722" rtl="0" eaLnBrk="1" latinLnBrk="0" hangingPunct="1">
        <a:defRPr sz="1350" kern="1200">
          <a:solidFill>
            <a:schemeClr val="tx1"/>
          </a:solidFill>
          <a:latin typeface="+mn-lt"/>
          <a:ea typeface="+mn-ea"/>
          <a:cs typeface="+mn-cs"/>
        </a:defRPr>
      </a:lvl3pPr>
      <a:lvl4pPr marL="1049582" algn="l" defTabSz="699722" rtl="0" eaLnBrk="1" latinLnBrk="0" hangingPunct="1">
        <a:defRPr sz="1350" kern="1200">
          <a:solidFill>
            <a:schemeClr val="tx1"/>
          </a:solidFill>
          <a:latin typeface="+mn-lt"/>
          <a:ea typeface="+mn-ea"/>
          <a:cs typeface="+mn-cs"/>
        </a:defRPr>
      </a:lvl4pPr>
      <a:lvl5pPr marL="1399444" algn="l" defTabSz="699722" rtl="0" eaLnBrk="1" latinLnBrk="0" hangingPunct="1">
        <a:defRPr sz="1350" kern="1200">
          <a:solidFill>
            <a:schemeClr val="tx1"/>
          </a:solidFill>
          <a:latin typeface="+mn-lt"/>
          <a:ea typeface="+mn-ea"/>
          <a:cs typeface="+mn-cs"/>
        </a:defRPr>
      </a:lvl5pPr>
      <a:lvl6pPr marL="1749305" algn="l" defTabSz="699722" rtl="0" eaLnBrk="1" latinLnBrk="0" hangingPunct="1">
        <a:defRPr sz="1350" kern="1200">
          <a:solidFill>
            <a:schemeClr val="tx1"/>
          </a:solidFill>
          <a:latin typeface="+mn-lt"/>
          <a:ea typeface="+mn-ea"/>
          <a:cs typeface="+mn-cs"/>
        </a:defRPr>
      </a:lvl6pPr>
      <a:lvl7pPr marL="2099165" algn="l" defTabSz="699722" rtl="0" eaLnBrk="1" latinLnBrk="0" hangingPunct="1">
        <a:defRPr sz="1350" kern="1200">
          <a:solidFill>
            <a:schemeClr val="tx1"/>
          </a:solidFill>
          <a:latin typeface="+mn-lt"/>
          <a:ea typeface="+mn-ea"/>
          <a:cs typeface="+mn-cs"/>
        </a:defRPr>
      </a:lvl7pPr>
      <a:lvl8pPr marL="2449026" algn="l" defTabSz="699722" rtl="0" eaLnBrk="1" latinLnBrk="0" hangingPunct="1">
        <a:defRPr sz="1350" kern="1200">
          <a:solidFill>
            <a:schemeClr val="tx1"/>
          </a:solidFill>
          <a:latin typeface="+mn-lt"/>
          <a:ea typeface="+mn-ea"/>
          <a:cs typeface="+mn-cs"/>
        </a:defRPr>
      </a:lvl8pPr>
      <a:lvl9pPr marL="2798887" algn="l" defTabSz="69972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userDrawn="1">
          <p15:clr>
            <a:srgbClr val="F26B43"/>
          </p15:clr>
        </p15:guide>
        <p15:guide id="2" pos="416" userDrawn="1">
          <p15:clr>
            <a:srgbClr val="F26B43"/>
          </p15:clr>
        </p15:guide>
        <p15:guide id="3" pos="9824" userDrawn="1">
          <p15:clr>
            <a:srgbClr val="F26B43"/>
          </p15:clr>
        </p15:guide>
        <p15:guide id="4" orient="horz" pos="424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8DDDD24-D678-470F-B1EF-292AE8ACF2BC}"/>
              </a:ext>
            </a:extLst>
          </p:cNvPr>
          <p:cNvGraphicFramePr>
            <a:graphicFrameLocks noChangeAspect="1"/>
          </p:cNvGraphicFramePr>
          <p:nvPr userDrawn="1">
            <p:custDataLst>
              <p:tags r:id="rId10"/>
            </p:custDataLst>
            <p:extLst>
              <p:ext uri="{D42A27DB-BD31-4B8C-83A1-F6EECF244321}">
                <p14:modId xmlns:p14="http://schemas.microsoft.com/office/powerpoint/2010/main" val="4150979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252" name="think-cell Slide" r:id="rId12" imgW="359" imgH="358" progId="TCLayout.ActiveDocument.1">
                  <p:embed/>
                </p:oleObj>
              </mc:Choice>
              <mc:Fallback>
                <p:oleObj name="think-cell Slide" r:id="rId12" imgW="359" imgH="358" progId="TCLayout.ActiveDocument.1">
                  <p:embed/>
                  <p:pic>
                    <p:nvPicPr>
                      <p:cNvPr id="3" name="Object 2" hidden="1">
                        <a:extLst>
                          <a:ext uri="{FF2B5EF4-FFF2-40B4-BE49-F238E27FC236}">
                            <a16:creationId xmlns:a16="http://schemas.microsoft.com/office/drawing/2014/main" id="{B8DDDD24-D678-470F-B1EF-292AE8ACF2BC}"/>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2180844-D8CB-4F47-BB41-F906E1D5EE25}"/>
              </a:ext>
            </a:extLst>
          </p:cNvPr>
          <p:cNvSpPr/>
          <p:nvPr userDrawn="1">
            <p:custDataLst>
              <p:tags r:id="rId11"/>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Futura Medium" panose="00000400000000000000" pitchFamily="2" charset="0"/>
              <a:ea typeface="+mj-ea"/>
              <a:cs typeface="+mj-cs"/>
              <a:sym typeface="Futura Medium" panose="00000400000000000000" pitchFamily="2" charset="0"/>
            </a:endParaRPr>
          </a:p>
        </p:txBody>
      </p:sp>
      <p:sp>
        <p:nvSpPr>
          <p:cNvPr id="12"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a:endParaRPr>
          </a:p>
        </p:txBody>
      </p:sp>
      <p:sp>
        <p:nvSpPr>
          <p:cNvPr id="1027" name="Rectangle 3"/>
          <p:cNvSpPr>
            <a:spLocks noGrp="1" noChangeArrowheads="1"/>
          </p:cNvSpPr>
          <p:nvPr>
            <p:ph type="body" idx="1"/>
          </p:nvPr>
        </p:nvSpPr>
        <p:spPr bwMode="auto">
          <a:xfrm>
            <a:off x="1200151" y="1309688"/>
            <a:ext cx="10329333"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8" name="Rectangle 2"/>
          <p:cNvSpPr>
            <a:spLocks noGrp="1" noChangeArrowheads="1"/>
          </p:cNvSpPr>
          <p:nvPr>
            <p:ph type="title"/>
          </p:nvPr>
        </p:nvSpPr>
        <p:spPr bwMode="auto">
          <a:xfrm>
            <a:off x="1200151" y="295275"/>
            <a:ext cx="10267949" cy="4191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24"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p>
            <a:pPr algn="r">
              <a:defRPr/>
            </a:pPr>
            <a:fld id="{011A1EAD-6E20-4FAE-ADCB-2895346A2AD4}" type="slidenum">
              <a:rPr lang="en-GB" sz="800">
                <a:cs typeface="Arial" pitchFamily="34" charset="0"/>
              </a:rPr>
              <a:pPr algn="r">
                <a:defRPr/>
              </a:pPr>
              <a:t>‹#›</a:t>
            </a:fld>
            <a:endParaRPr lang="en-GB" sz="800" dirty="0">
              <a:cs typeface="Arial" pitchFamily="34" charset="0"/>
            </a:endParaRPr>
          </a:p>
        </p:txBody>
      </p:sp>
      <p:sp>
        <p:nvSpPr>
          <p:cNvPr id="6" name="Footer Placeholder 5"/>
          <p:cNvSpPr>
            <a:spLocks noGrp="1"/>
          </p:cNvSpPr>
          <p:nvPr>
            <p:ph type="ftr" sz="quarter" idx="3"/>
          </p:nvPr>
        </p:nvSpPr>
        <p:spPr>
          <a:xfrm>
            <a:off x="7795065" y="640558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Footer </a:t>
            </a:r>
            <a:endParaRPr lang="en-US" dirty="0"/>
          </a:p>
        </p:txBody>
      </p:sp>
    </p:spTree>
    <p:extLst>
      <p:ext uri="{BB962C8B-B14F-4D97-AF65-F5344CB8AC3E}">
        <p14:creationId xmlns:p14="http://schemas.microsoft.com/office/powerpoint/2010/main" val="408632910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Lst>
  <p:transition>
    <p:fade/>
  </p:transition>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Futura Medium" pitchFamily="2" charset="0"/>
        </a:defRPr>
      </a:lvl2pPr>
      <a:lvl3pPr algn="l" rtl="0" eaLnBrk="0" fontAlgn="base" hangingPunct="0">
        <a:spcBef>
          <a:spcPct val="0"/>
        </a:spcBef>
        <a:spcAft>
          <a:spcPct val="0"/>
        </a:spcAft>
        <a:defRPr sz="2400" b="1">
          <a:solidFill>
            <a:schemeClr val="accent2"/>
          </a:solidFill>
          <a:latin typeface="Futura Medium" pitchFamily="2" charset="0"/>
        </a:defRPr>
      </a:lvl3pPr>
      <a:lvl4pPr algn="l" rtl="0" eaLnBrk="0" fontAlgn="base" hangingPunct="0">
        <a:spcBef>
          <a:spcPct val="0"/>
        </a:spcBef>
        <a:spcAft>
          <a:spcPct val="0"/>
        </a:spcAft>
        <a:defRPr sz="2400" b="1">
          <a:solidFill>
            <a:schemeClr val="accent2"/>
          </a:solidFill>
          <a:latin typeface="Futura Medium" pitchFamily="2" charset="0"/>
        </a:defRPr>
      </a:lvl4pPr>
      <a:lvl5pPr algn="l" rtl="0" eaLnBrk="0" fontAlgn="base" hangingPunct="0">
        <a:spcBef>
          <a:spcPct val="0"/>
        </a:spcBef>
        <a:spcAft>
          <a:spcPct val="0"/>
        </a:spcAft>
        <a:defRPr sz="2400" b="1">
          <a:solidFill>
            <a:schemeClr val="accent2"/>
          </a:solidFill>
          <a:latin typeface="Futura Medium" pitchFamily="2" charset="0"/>
        </a:defRPr>
      </a:lvl5pPr>
      <a:lvl6pPr marL="457200" algn="l" rtl="0" fontAlgn="base">
        <a:spcBef>
          <a:spcPct val="0"/>
        </a:spcBef>
        <a:spcAft>
          <a:spcPct val="0"/>
        </a:spcAft>
        <a:defRPr sz="2400" b="1">
          <a:solidFill>
            <a:schemeClr val="accent2"/>
          </a:solidFill>
          <a:latin typeface="Futura Medium" pitchFamily="2" charset="0"/>
        </a:defRPr>
      </a:lvl6pPr>
      <a:lvl7pPr marL="914400" algn="l" rtl="0" fontAlgn="base">
        <a:spcBef>
          <a:spcPct val="0"/>
        </a:spcBef>
        <a:spcAft>
          <a:spcPct val="0"/>
        </a:spcAft>
        <a:defRPr sz="2400" b="1">
          <a:solidFill>
            <a:schemeClr val="accent2"/>
          </a:solidFill>
          <a:latin typeface="Futura Medium" pitchFamily="2" charset="0"/>
        </a:defRPr>
      </a:lvl7pPr>
      <a:lvl8pPr marL="1371600" algn="l" rtl="0" fontAlgn="base">
        <a:spcBef>
          <a:spcPct val="0"/>
        </a:spcBef>
        <a:spcAft>
          <a:spcPct val="0"/>
        </a:spcAft>
        <a:defRPr sz="2400" b="1">
          <a:solidFill>
            <a:schemeClr val="accent2"/>
          </a:solidFill>
          <a:latin typeface="Futura Medium" pitchFamily="2" charset="0"/>
        </a:defRPr>
      </a:lvl8pPr>
      <a:lvl9pPr marL="1828800" algn="l" rtl="0" fontAlgn="base">
        <a:spcBef>
          <a:spcPct val="0"/>
        </a:spcBef>
        <a:spcAft>
          <a:spcPct val="0"/>
        </a:spcAft>
        <a:defRPr sz="2400" b="1">
          <a:solidFill>
            <a:schemeClr val="accent2"/>
          </a:solidFill>
          <a:latin typeface="Futura Medium" pitchFamily="2" charset="0"/>
        </a:defRPr>
      </a:lvl9pPr>
    </p:titleStyle>
    <p:bodyStyle>
      <a:lvl1pPr marL="265113" indent="-265113" algn="l" rtl="0" eaLnBrk="0" fontAlgn="base" hangingPunct="0">
        <a:lnSpc>
          <a:spcPct val="140000"/>
        </a:lnSpc>
        <a:spcBef>
          <a:spcPct val="0"/>
        </a:spcBef>
        <a:spcAft>
          <a:spcPts val="600"/>
        </a:spcAft>
        <a:buClr>
          <a:schemeClr val="accent2"/>
        </a:buClr>
        <a:buSzPct val="75000"/>
        <a:buBlip>
          <a:blip r:embed="rId14"/>
        </a:buBlip>
        <a:defRPr sz="2000" kern="1200">
          <a:solidFill>
            <a:schemeClr val="tx1"/>
          </a:solidFill>
          <a:latin typeface="+mn-lt"/>
          <a:ea typeface="+mn-ea"/>
          <a:cs typeface="+mn-cs"/>
        </a:defRPr>
      </a:lvl1pPr>
      <a:lvl2pPr marL="447675" indent="-180975" algn="l" rtl="0" eaLnBrk="0" fontAlgn="base" hangingPunct="0">
        <a:lnSpc>
          <a:spcPct val="140000"/>
        </a:lnSpc>
        <a:spcBef>
          <a:spcPct val="0"/>
        </a:spcBef>
        <a:spcAft>
          <a:spcPts val="600"/>
        </a:spcAft>
        <a:buClr>
          <a:schemeClr val="tx1"/>
        </a:buClr>
        <a:buSzPct val="75000"/>
        <a:buFont typeface="Wingdings" pitchFamily="2" charset="2"/>
        <a:buChar char="n"/>
        <a:defRPr sz="2000" kern="1200">
          <a:solidFill>
            <a:schemeClr val="tx1"/>
          </a:solidFill>
          <a:latin typeface="+mn-lt"/>
          <a:ea typeface="+mn-ea"/>
          <a:cs typeface="+mn-cs"/>
        </a:defRPr>
      </a:lvl2pPr>
      <a:lvl3pPr marL="895350" indent="-180975" algn="l" rtl="0" eaLnBrk="0" fontAlgn="base" hangingPunct="0">
        <a:lnSpc>
          <a:spcPct val="140000"/>
        </a:lnSpc>
        <a:spcBef>
          <a:spcPct val="0"/>
        </a:spcBef>
        <a:spcAft>
          <a:spcPts val="600"/>
        </a:spcAft>
        <a:buClr>
          <a:schemeClr val="tx1"/>
        </a:buClr>
        <a:buSzPct val="75000"/>
        <a:buFont typeface="Wingdings" pitchFamily="2" charset="2"/>
        <a:buChar char="n"/>
        <a:defRPr sz="1600" kern="1200">
          <a:solidFill>
            <a:schemeClr val="tx1"/>
          </a:solidFill>
          <a:latin typeface="+mn-lt"/>
          <a:ea typeface="+mn-ea"/>
          <a:cs typeface="+mn-cs"/>
        </a:defRPr>
      </a:lvl3pPr>
      <a:lvl4pPr marL="1257300" indent="-180975" algn="l" rtl="0" eaLnBrk="0" fontAlgn="base" hangingPunct="0">
        <a:lnSpc>
          <a:spcPct val="140000"/>
        </a:lnSpc>
        <a:spcBef>
          <a:spcPct val="0"/>
        </a:spcBef>
        <a:spcAft>
          <a:spcPts val="600"/>
        </a:spcAft>
        <a:buClr>
          <a:schemeClr val="tx1"/>
        </a:buClr>
        <a:buSzPct val="75000"/>
        <a:buFont typeface="Wingdings" pitchFamily="2" charset="2"/>
        <a:buChar char="n"/>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FDE99CD-6A25-4DD2-9C87-325EC8FB94F0}"/>
              </a:ext>
            </a:extLst>
          </p:cNvPr>
          <p:cNvGraphicFramePr>
            <a:graphicFrameLocks noChangeAspect="1"/>
          </p:cNvGraphicFramePr>
          <p:nvPr userDrawn="1">
            <p:custDataLst>
              <p:tags r:id="rId11"/>
            </p:custDataLst>
            <p:extLst>
              <p:ext uri="{D42A27DB-BD31-4B8C-83A1-F6EECF244321}">
                <p14:modId xmlns:p14="http://schemas.microsoft.com/office/powerpoint/2010/main" val="15745062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276" name="think-cell Slide" r:id="rId13" imgW="359" imgH="358" progId="TCLayout.ActiveDocument.1">
                  <p:embed/>
                </p:oleObj>
              </mc:Choice>
              <mc:Fallback>
                <p:oleObj name="think-cell Slide" r:id="rId13" imgW="359" imgH="358" progId="TCLayout.ActiveDocument.1">
                  <p:embed/>
                  <p:pic>
                    <p:nvPicPr>
                      <p:cNvPr id="3" name="Object 2" hidden="1">
                        <a:extLst>
                          <a:ext uri="{FF2B5EF4-FFF2-40B4-BE49-F238E27FC236}">
                            <a16:creationId xmlns:a16="http://schemas.microsoft.com/office/drawing/2014/main" id="{6FDE99CD-6A25-4DD2-9C87-325EC8FB94F0}"/>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AD56304-01A8-4A2B-8A65-9996C4761108}"/>
              </a:ext>
            </a:extLst>
          </p:cNvPr>
          <p:cNvSpPr/>
          <p:nvPr userDrawn="1">
            <p:custDataLst>
              <p:tags r:id="rId1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Futura Medium" panose="00000400000000000000" pitchFamily="2" charset="0"/>
              <a:ea typeface="+mj-ea"/>
              <a:cs typeface="+mj-cs"/>
              <a:sym typeface="Futura Medium" panose="00000400000000000000" pitchFamily="2" charset="0"/>
            </a:endParaRPr>
          </a:p>
        </p:txBody>
      </p:sp>
      <p:sp>
        <p:nvSpPr>
          <p:cNvPr id="12"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a:endParaRPr>
          </a:p>
        </p:txBody>
      </p:sp>
      <p:sp>
        <p:nvSpPr>
          <p:cNvPr id="1027" name="Rectangle 3"/>
          <p:cNvSpPr>
            <a:spLocks noGrp="1" noChangeArrowheads="1"/>
          </p:cNvSpPr>
          <p:nvPr>
            <p:ph type="body" idx="1"/>
          </p:nvPr>
        </p:nvSpPr>
        <p:spPr bwMode="auto">
          <a:xfrm>
            <a:off x="1200151" y="1309688"/>
            <a:ext cx="10329333"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8" name="Rectangle 2"/>
          <p:cNvSpPr>
            <a:spLocks noGrp="1" noChangeArrowheads="1"/>
          </p:cNvSpPr>
          <p:nvPr>
            <p:ph type="title"/>
          </p:nvPr>
        </p:nvSpPr>
        <p:spPr bwMode="auto">
          <a:xfrm>
            <a:off x="1200151" y="295275"/>
            <a:ext cx="10267949" cy="4191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24"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p>
            <a:pPr algn="r">
              <a:defRPr/>
            </a:pPr>
            <a:fld id="{011A1EAD-6E20-4FAE-ADCB-2895346A2AD4}" type="slidenum">
              <a:rPr lang="en-GB" sz="800">
                <a:cs typeface="Arial" pitchFamily="34" charset="0"/>
              </a:rPr>
              <a:pPr algn="r">
                <a:defRPr/>
              </a:pPr>
              <a:t>‹#›</a:t>
            </a:fld>
            <a:endParaRPr lang="en-GB" sz="800" dirty="0">
              <a:cs typeface="Arial" pitchFamily="34" charset="0"/>
            </a:endParaRPr>
          </a:p>
        </p:txBody>
      </p:sp>
      <p:sp>
        <p:nvSpPr>
          <p:cNvPr id="6" name="Footer Placeholder 5"/>
          <p:cNvSpPr>
            <a:spLocks noGrp="1"/>
          </p:cNvSpPr>
          <p:nvPr>
            <p:ph type="ftr" sz="quarter" idx="3"/>
          </p:nvPr>
        </p:nvSpPr>
        <p:spPr>
          <a:xfrm>
            <a:off x="7795065" y="6405588"/>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Footer </a:t>
            </a:r>
            <a:endParaRPr lang="en-US" dirty="0"/>
          </a:p>
        </p:txBody>
      </p:sp>
    </p:spTree>
    <p:extLst>
      <p:ext uri="{BB962C8B-B14F-4D97-AF65-F5344CB8AC3E}">
        <p14:creationId xmlns:p14="http://schemas.microsoft.com/office/powerpoint/2010/main" val="90783999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Lst>
  <p:transition>
    <p:fade/>
  </p:transition>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Futura Medium" pitchFamily="2" charset="0"/>
        </a:defRPr>
      </a:lvl2pPr>
      <a:lvl3pPr algn="l" rtl="0" eaLnBrk="0" fontAlgn="base" hangingPunct="0">
        <a:spcBef>
          <a:spcPct val="0"/>
        </a:spcBef>
        <a:spcAft>
          <a:spcPct val="0"/>
        </a:spcAft>
        <a:defRPr sz="2400" b="1">
          <a:solidFill>
            <a:schemeClr val="accent2"/>
          </a:solidFill>
          <a:latin typeface="Futura Medium" pitchFamily="2" charset="0"/>
        </a:defRPr>
      </a:lvl3pPr>
      <a:lvl4pPr algn="l" rtl="0" eaLnBrk="0" fontAlgn="base" hangingPunct="0">
        <a:spcBef>
          <a:spcPct val="0"/>
        </a:spcBef>
        <a:spcAft>
          <a:spcPct val="0"/>
        </a:spcAft>
        <a:defRPr sz="2400" b="1">
          <a:solidFill>
            <a:schemeClr val="accent2"/>
          </a:solidFill>
          <a:latin typeface="Futura Medium" pitchFamily="2" charset="0"/>
        </a:defRPr>
      </a:lvl4pPr>
      <a:lvl5pPr algn="l" rtl="0" eaLnBrk="0" fontAlgn="base" hangingPunct="0">
        <a:spcBef>
          <a:spcPct val="0"/>
        </a:spcBef>
        <a:spcAft>
          <a:spcPct val="0"/>
        </a:spcAft>
        <a:defRPr sz="2400" b="1">
          <a:solidFill>
            <a:schemeClr val="accent2"/>
          </a:solidFill>
          <a:latin typeface="Futura Medium" pitchFamily="2" charset="0"/>
        </a:defRPr>
      </a:lvl5pPr>
      <a:lvl6pPr marL="457200" algn="l" rtl="0" fontAlgn="base">
        <a:spcBef>
          <a:spcPct val="0"/>
        </a:spcBef>
        <a:spcAft>
          <a:spcPct val="0"/>
        </a:spcAft>
        <a:defRPr sz="2400" b="1">
          <a:solidFill>
            <a:schemeClr val="accent2"/>
          </a:solidFill>
          <a:latin typeface="Futura Medium" pitchFamily="2" charset="0"/>
        </a:defRPr>
      </a:lvl6pPr>
      <a:lvl7pPr marL="914400" algn="l" rtl="0" fontAlgn="base">
        <a:spcBef>
          <a:spcPct val="0"/>
        </a:spcBef>
        <a:spcAft>
          <a:spcPct val="0"/>
        </a:spcAft>
        <a:defRPr sz="2400" b="1">
          <a:solidFill>
            <a:schemeClr val="accent2"/>
          </a:solidFill>
          <a:latin typeface="Futura Medium" pitchFamily="2" charset="0"/>
        </a:defRPr>
      </a:lvl7pPr>
      <a:lvl8pPr marL="1371600" algn="l" rtl="0" fontAlgn="base">
        <a:spcBef>
          <a:spcPct val="0"/>
        </a:spcBef>
        <a:spcAft>
          <a:spcPct val="0"/>
        </a:spcAft>
        <a:defRPr sz="2400" b="1">
          <a:solidFill>
            <a:schemeClr val="accent2"/>
          </a:solidFill>
          <a:latin typeface="Futura Medium" pitchFamily="2" charset="0"/>
        </a:defRPr>
      </a:lvl8pPr>
      <a:lvl9pPr marL="1828800" algn="l" rtl="0" fontAlgn="base">
        <a:spcBef>
          <a:spcPct val="0"/>
        </a:spcBef>
        <a:spcAft>
          <a:spcPct val="0"/>
        </a:spcAft>
        <a:defRPr sz="2400" b="1">
          <a:solidFill>
            <a:schemeClr val="accent2"/>
          </a:solidFill>
          <a:latin typeface="Futura Medium" pitchFamily="2" charset="0"/>
        </a:defRPr>
      </a:lvl9pPr>
    </p:titleStyle>
    <p:bodyStyle>
      <a:lvl1pPr marL="265113" indent="-265113" algn="l" rtl="0" eaLnBrk="0" fontAlgn="base" hangingPunct="0">
        <a:lnSpc>
          <a:spcPct val="140000"/>
        </a:lnSpc>
        <a:spcBef>
          <a:spcPct val="0"/>
        </a:spcBef>
        <a:spcAft>
          <a:spcPts val="600"/>
        </a:spcAft>
        <a:buClr>
          <a:schemeClr val="accent2"/>
        </a:buClr>
        <a:buSzPct val="75000"/>
        <a:buBlip>
          <a:blip r:embed="rId15"/>
        </a:buBlip>
        <a:defRPr sz="2000" kern="1200">
          <a:solidFill>
            <a:schemeClr val="tx1"/>
          </a:solidFill>
          <a:latin typeface="+mn-lt"/>
          <a:ea typeface="+mn-ea"/>
          <a:cs typeface="+mn-cs"/>
        </a:defRPr>
      </a:lvl1pPr>
      <a:lvl2pPr marL="447675" indent="-180975" algn="l" rtl="0" eaLnBrk="0" fontAlgn="base" hangingPunct="0">
        <a:lnSpc>
          <a:spcPct val="140000"/>
        </a:lnSpc>
        <a:spcBef>
          <a:spcPct val="0"/>
        </a:spcBef>
        <a:spcAft>
          <a:spcPts val="600"/>
        </a:spcAft>
        <a:buClr>
          <a:schemeClr val="tx1"/>
        </a:buClr>
        <a:buSzPct val="75000"/>
        <a:buFont typeface="Wingdings" pitchFamily="2" charset="2"/>
        <a:buChar char="n"/>
        <a:defRPr sz="2000" kern="1200">
          <a:solidFill>
            <a:schemeClr val="tx1"/>
          </a:solidFill>
          <a:latin typeface="+mn-lt"/>
          <a:ea typeface="+mn-ea"/>
          <a:cs typeface="+mn-cs"/>
        </a:defRPr>
      </a:lvl2pPr>
      <a:lvl3pPr marL="895350" indent="-180975" algn="l" rtl="0" eaLnBrk="0" fontAlgn="base" hangingPunct="0">
        <a:lnSpc>
          <a:spcPct val="140000"/>
        </a:lnSpc>
        <a:spcBef>
          <a:spcPct val="0"/>
        </a:spcBef>
        <a:spcAft>
          <a:spcPts val="600"/>
        </a:spcAft>
        <a:buClr>
          <a:schemeClr val="tx1"/>
        </a:buClr>
        <a:buSzPct val="75000"/>
        <a:buFont typeface="Wingdings" pitchFamily="2" charset="2"/>
        <a:buChar char="n"/>
        <a:defRPr sz="1600" kern="1200">
          <a:solidFill>
            <a:schemeClr val="tx1"/>
          </a:solidFill>
          <a:latin typeface="+mn-lt"/>
          <a:ea typeface="+mn-ea"/>
          <a:cs typeface="+mn-cs"/>
        </a:defRPr>
      </a:lvl3pPr>
      <a:lvl4pPr marL="1257300" indent="-180975" algn="l" rtl="0" eaLnBrk="0" fontAlgn="base" hangingPunct="0">
        <a:lnSpc>
          <a:spcPct val="140000"/>
        </a:lnSpc>
        <a:spcBef>
          <a:spcPct val="0"/>
        </a:spcBef>
        <a:spcAft>
          <a:spcPts val="600"/>
        </a:spcAft>
        <a:buClr>
          <a:schemeClr val="tx1"/>
        </a:buClr>
        <a:buSzPct val="75000"/>
        <a:buFont typeface="Wingdings" pitchFamily="2" charset="2"/>
        <a:buChar char="n"/>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B9DC997-88D5-4B95-B503-9FD6709F0B33}"/>
              </a:ext>
            </a:extLst>
          </p:cNvPr>
          <p:cNvGraphicFramePr>
            <a:graphicFrameLocks noChangeAspect="1"/>
          </p:cNvGraphicFramePr>
          <p:nvPr userDrawn="1">
            <p:custDataLst>
              <p:tags r:id="rId26"/>
            </p:custDataLst>
            <p:extLst>
              <p:ext uri="{D42A27DB-BD31-4B8C-83A1-F6EECF244321}">
                <p14:modId xmlns:p14="http://schemas.microsoft.com/office/powerpoint/2010/main" val="8065937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00" name="think-cell Slide" r:id="rId28" imgW="359" imgH="358" progId="TCLayout.ActiveDocument.1">
                  <p:embed/>
                </p:oleObj>
              </mc:Choice>
              <mc:Fallback>
                <p:oleObj name="think-cell Slide" r:id="rId28" imgW="359" imgH="358" progId="TCLayout.ActiveDocument.1">
                  <p:embed/>
                  <p:pic>
                    <p:nvPicPr>
                      <p:cNvPr id="3" name="Object 2" hidden="1">
                        <a:extLst>
                          <a:ext uri="{FF2B5EF4-FFF2-40B4-BE49-F238E27FC236}">
                            <a16:creationId xmlns:a16="http://schemas.microsoft.com/office/drawing/2014/main" id="{0B9DC997-88D5-4B95-B503-9FD6709F0B33}"/>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74833565-A966-4DD5-B304-39BD846FD91C}"/>
              </a:ext>
            </a:extLst>
          </p:cNvPr>
          <p:cNvSpPr/>
          <p:nvPr userDrawn="1">
            <p:custDataLst>
              <p:tags r:id="rId27"/>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0" i="0" baseline="0" dirty="0">
              <a:latin typeface="Futura Bold" panose="00000900000000000000" pitchFamily="2" charset="0"/>
              <a:ea typeface="+mj-ea"/>
              <a:cs typeface="+mj-cs"/>
              <a:sym typeface="Futura Bold" panose="00000900000000000000" pitchFamily="2" charset="0"/>
            </a:endParaRPr>
          </a:p>
        </p:txBody>
      </p:sp>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US"/>
              <a:t>Date Month 2016</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Tree>
    <p:extLst>
      <p:ext uri="{BB962C8B-B14F-4D97-AF65-F5344CB8AC3E}">
        <p14:creationId xmlns:p14="http://schemas.microsoft.com/office/powerpoint/2010/main" val="2153670554"/>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 id="2147483942" r:id="rId19"/>
    <p:sldLayoutId id="2147483943" r:id="rId20"/>
    <p:sldLayoutId id="2147483944" r:id="rId21"/>
    <p:sldLayoutId id="2147483945" r:id="rId22"/>
    <p:sldLayoutId id="2147483946" r:id="rId23"/>
  </p:sldLayoutIdLst>
  <p:transition>
    <p:fade/>
  </p:transition>
  <p:hf hdr="0" ftr="0" dt="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7.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oleObject" Target="../embeddings/oleObject9.bin"/><Relationship Id="rId2" Type="http://schemas.openxmlformats.org/officeDocument/2006/relationships/tags" Target="../tags/tag30.xml"/><Relationship Id="rId1" Type="http://schemas.openxmlformats.org/officeDocument/2006/relationships/vmlDrawing" Target="../drawings/vmlDrawing9.vml"/><Relationship Id="rId6" Type="http://schemas.openxmlformats.org/officeDocument/2006/relationships/notesSlide" Target="../notesSlides/notesSlide2.xml"/><Relationship Id="rId5" Type="http://schemas.openxmlformats.org/officeDocument/2006/relationships/slideLayout" Target="../slideLayouts/slideLayout31.xml"/><Relationship Id="rId4" Type="http://schemas.openxmlformats.org/officeDocument/2006/relationships/tags" Target="../tags/tag32.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tags" Target="../tags/tag29.xml"/><Relationship Id="rId1" Type="http://schemas.openxmlformats.org/officeDocument/2006/relationships/vmlDrawing" Target="../drawings/vmlDrawing8.v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8CC4D23-4602-41AC-BF81-12655E8BE4FB}"/>
              </a:ext>
            </a:extLst>
          </p:cNvPr>
          <p:cNvGraphicFramePr>
            <a:graphicFrameLocks noChangeAspect="1"/>
          </p:cNvGraphicFramePr>
          <p:nvPr>
            <p:custDataLst>
              <p:tags r:id="rId2"/>
            </p:custDataLst>
            <p:extLst>
              <p:ext uri="{D42A27DB-BD31-4B8C-83A1-F6EECF244321}">
                <p14:modId xmlns:p14="http://schemas.microsoft.com/office/powerpoint/2010/main" val="21795459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27" name="think-cell Slide" r:id="rId5" imgW="396" imgH="396" progId="TCLayout.ActiveDocument.1">
                  <p:embed/>
                </p:oleObj>
              </mc:Choice>
              <mc:Fallback>
                <p:oleObj name="think-cell Slide" r:id="rId5" imgW="396" imgH="396" progId="TCLayout.ActiveDocument.1">
                  <p:embed/>
                  <p:pic>
                    <p:nvPicPr>
                      <p:cNvPr id="7" name="Object 6" hidden="1">
                        <a:extLst>
                          <a:ext uri="{FF2B5EF4-FFF2-40B4-BE49-F238E27FC236}">
                            <a16:creationId xmlns:a16="http://schemas.microsoft.com/office/drawing/2014/main" id="{48CC4D23-4602-41AC-BF81-12655E8BE4F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13C25FF-C636-4C0B-80CE-F46564D973A6}"/>
              </a:ext>
            </a:extLst>
          </p:cNvPr>
          <p:cNvSpPr/>
          <p:nvPr>
            <p:custDataLst>
              <p:tags r:id="rId3"/>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800" dirty="0">
              <a:latin typeface="Futura Bold" panose="00000900000000000000" pitchFamily="2" charset="0"/>
              <a:ea typeface="+mj-ea"/>
              <a:cs typeface="Arial" panose="020B0604020202020204" pitchFamily="34" charset="0"/>
              <a:sym typeface="Futura Bold" panose="00000900000000000000" pitchFamily="2" charset="0"/>
            </a:endParaRPr>
          </a:p>
        </p:txBody>
      </p:sp>
      <p:sp>
        <p:nvSpPr>
          <p:cNvPr id="2" name="Title 1">
            <a:extLst>
              <a:ext uri="{FF2B5EF4-FFF2-40B4-BE49-F238E27FC236}">
                <a16:creationId xmlns:a16="http://schemas.microsoft.com/office/drawing/2014/main" id="{EC162147-7CED-46A3-BB36-3D1386745E5F}"/>
              </a:ext>
            </a:extLst>
          </p:cNvPr>
          <p:cNvSpPr>
            <a:spLocks noGrp="1"/>
          </p:cNvSpPr>
          <p:nvPr>
            <p:ph type="ctrTitle"/>
          </p:nvPr>
        </p:nvSpPr>
        <p:spPr>
          <a:xfrm>
            <a:off x="1632645" y="942975"/>
            <a:ext cx="10193435" cy="1304925"/>
          </a:xfrm>
          <a:prstGeom prst="rect">
            <a:avLst/>
          </a:prstGeom>
        </p:spPr>
        <p:txBody>
          <a:bodyPr/>
          <a:lstStyle/>
          <a:p>
            <a:r>
              <a:rPr lang="en-US" dirty="0">
                <a:solidFill>
                  <a:srgbClr val="404040"/>
                </a:solidFill>
              </a:rPr>
              <a:t>OP 21 Revised Marine Budget VS Vessel Demand Management Framework</a:t>
            </a:r>
          </a:p>
        </p:txBody>
      </p:sp>
      <p:sp>
        <p:nvSpPr>
          <p:cNvPr id="10" name="Subtitle 9">
            <a:extLst>
              <a:ext uri="{FF2B5EF4-FFF2-40B4-BE49-F238E27FC236}">
                <a16:creationId xmlns:a16="http://schemas.microsoft.com/office/drawing/2014/main" id="{30977521-7CD7-4CC9-92B3-D2404C0074FA}"/>
              </a:ext>
            </a:extLst>
          </p:cNvPr>
          <p:cNvSpPr>
            <a:spLocks noGrp="1"/>
          </p:cNvSpPr>
          <p:nvPr>
            <p:ph type="subTitle" idx="1"/>
          </p:nvPr>
        </p:nvSpPr>
        <p:spPr/>
        <p:txBody>
          <a:bodyPr/>
          <a:lstStyle/>
          <a:p>
            <a:r>
              <a:rPr lang="en-GB" dirty="0"/>
              <a:t>January 2021 </a:t>
            </a:r>
          </a:p>
        </p:txBody>
      </p:sp>
      <p:sp>
        <p:nvSpPr>
          <p:cNvPr id="8" name="Text Placeholder 7">
            <a:extLst>
              <a:ext uri="{FF2B5EF4-FFF2-40B4-BE49-F238E27FC236}">
                <a16:creationId xmlns:a16="http://schemas.microsoft.com/office/drawing/2014/main" id="{9236797B-2D37-4A40-BCD5-55A5CCA0F940}"/>
              </a:ext>
            </a:extLst>
          </p:cNvPr>
          <p:cNvSpPr>
            <a:spLocks noGrp="1"/>
          </p:cNvSpPr>
          <p:nvPr>
            <p:ph type="body" sz="quarter" idx="10"/>
          </p:nvPr>
        </p:nvSpPr>
        <p:spPr/>
        <p:txBody>
          <a:bodyPr/>
          <a:lstStyle/>
          <a:p>
            <a:r>
              <a:rPr lang="en-GB" dirty="0"/>
              <a:t>LOGISTICS TEAM</a:t>
            </a:r>
            <a:endParaRPr lang="en-US" dirty="0"/>
          </a:p>
        </p:txBody>
      </p:sp>
    </p:spTree>
    <p:extLst>
      <p:ext uri="{BB962C8B-B14F-4D97-AF65-F5344CB8AC3E}">
        <p14:creationId xmlns:p14="http://schemas.microsoft.com/office/powerpoint/2010/main" val="191810880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63596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3"/>
            </p:custData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spid="_x0000_s27803" name="think-cell Slide" r:id="rId7" imgW="0" imgH="0" progId="TCLayout.ActiveDocument.1">
                  <p:embed/>
                </p:oleObj>
              </mc:Choice>
              <mc:Fallback>
                <p:oleObj name="think-cell Slide" r:id="rId7"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4"/>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fontAlgn="base">
              <a:spcBef>
                <a:spcPct val="0"/>
              </a:spcBef>
              <a:spcAft>
                <a:spcPct val="0"/>
              </a:spcAft>
              <a:defRPr/>
            </a:pPr>
            <a:endParaRPr kumimoji="0" lang="en-US" sz="2200" b="1" u="none" strike="noStrike" kern="1200" cap="none" spc="0" normalizeH="0" noProof="0" dirty="0">
              <a:ln>
                <a:noFill/>
              </a:ln>
              <a:solidFill>
                <a:srgbClr val="595959"/>
              </a:solidFill>
              <a:effectLst/>
              <a:uLnTx/>
              <a:uFillTx/>
              <a:latin typeface="Futura Bold" panose="00000900000000000000" pitchFamily="2" charset="0"/>
              <a:ea typeface="Arial Unicode MS" panose="020B0604020202020204"/>
              <a:cs typeface="Arial Unicode MS" panose="020B0604020202020204" pitchFamily="34" charset="-128"/>
              <a:sym typeface="Futura Bold" panose="00000900000000000000" pitchFamily="2" charset="0"/>
            </a:endParaRPr>
          </a:p>
        </p:txBody>
      </p:sp>
      <p:sp>
        <p:nvSpPr>
          <p:cNvPr id="53" name="Rectangle 52">
            <a:extLst>
              <a:ext uri="{FF2B5EF4-FFF2-40B4-BE49-F238E27FC236}">
                <a16:creationId xmlns:a16="http://schemas.microsoft.com/office/drawing/2014/main" id="{77D4A2DB-03BF-4DB6-BF53-DF3FF68FEB1B}"/>
              </a:ext>
            </a:extLst>
          </p:cNvPr>
          <p:cNvSpPr/>
          <p:nvPr/>
        </p:nvSpPr>
        <p:spPr>
          <a:xfrm>
            <a:off x="10711461" y="-44450"/>
            <a:ext cx="1487879" cy="234950"/>
          </a:xfrm>
          <a:prstGeom prst="rect">
            <a:avLst/>
          </a:prstGeom>
          <a:solidFill>
            <a:srgbClr val="FF0000"/>
          </a:solidFill>
          <a:ln>
            <a:noFill/>
          </a:ln>
          <a:effectLst/>
        </p:spPr>
        <p:style>
          <a:lnRef idx="1">
            <a:schemeClr val="accent5"/>
          </a:lnRef>
          <a:fillRef idx="3">
            <a:schemeClr val="accent5"/>
          </a:fillRef>
          <a:effectRef idx="2">
            <a:schemeClr val="accent5"/>
          </a:effectRef>
          <a:fontRef idx="minor">
            <a:schemeClr val="lt1"/>
          </a:fontRef>
        </p:style>
        <p:txBody>
          <a:bodyPr lIns="91392" tIns="45696" rIns="91392" bIns="45696" rtlCol="0" anchor="ctr"/>
          <a:lstStyle/>
          <a:p>
            <a:pPr marL="0" marR="0" lvl="0" indent="0" algn="ctr" defTabSz="914109"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Futura Bold" pitchFamily="2" charset="0"/>
                <a:ea typeface="+mn-ea"/>
                <a:cs typeface="+mn-cs"/>
              </a:rPr>
              <a:t>PRE-READ</a:t>
            </a:r>
          </a:p>
        </p:txBody>
      </p:sp>
      <p:sp>
        <p:nvSpPr>
          <p:cNvPr id="7" name="Oval 4">
            <a:extLst>
              <a:ext uri="{FF2B5EF4-FFF2-40B4-BE49-F238E27FC236}">
                <a16:creationId xmlns:a16="http://schemas.microsoft.com/office/drawing/2014/main" id="{66C42E40-9D64-4E24-9045-7E691EF980B1}"/>
              </a:ext>
            </a:extLst>
          </p:cNvPr>
          <p:cNvSpPr>
            <a:spLocks noChangeArrowheads="1"/>
          </p:cNvSpPr>
          <p:nvPr/>
        </p:nvSpPr>
        <p:spPr bwMode="blackWhite">
          <a:xfrm>
            <a:off x="4903741" y="3446769"/>
            <a:ext cx="2463800" cy="996364"/>
          </a:xfrm>
          <a:prstGeom prst="ellipse">
            <a:avLst/>
          </a:prstGeom>
          <a:solidFill>
            <a:srgbClr val="66B58E"/>
          </a:solidFill>
          <a:ln>
            <a:solidFill>
              <a:schemeClr val="tx1"/>
            </a:solidFill>
          </a:ln>
          <a:effectLst/>
        </p:spPr>
        <p:txBody>
          <a:bodyPr lIns="87086" tIns="45044" rIns="87086" bIns="45044" anchor="ctr"/>
          <a:lstStyle>
            <a:lvl1pPr algn="l" defTabSz="954088">
              <a:defRPr>
                <a:solidFill>
                  <a:schemeClr val="tx1"/>
                </a:solidFill>
                <a:latin typeface="Arial" panose="020B0604020202020204" pitchFamily="34" charset="0"/>
              </a:defRPr>
            </a:lvl1pPr>
            <a:lvl2pPr marL="454025" algn="l" defTabSz="954088">
              <a:defRPr>
                <a:solidFill>
                  <a:schemeClr val="tx1"/>
                </a:solidFill>
                <a:latin typeface="Arial" panose="020B0604020202020204" pitchFamily="34" charset="0"/>
              </a:defRPr>
            </a:lvl2pPr>
            <a:lvl3pPr marL="908050" algn="l" defTabSz="954088">
              <a:defRPr>
                <a:solidFill>
                  <a:schemeClr val="tx1"/>
                </a:solidFill>
                <a:latin typeface="Arial" panose="020B0604020202020204" pitchFamily="34" charset="0"/>
              </a:defRPr>
            </a:lvl3pPr>
            <a:lvl4pPr marL="1362075" algn="l" defTabSz="954088">
              <a:defRPr>
                <a:solidFill>
                  <a:schemeClr val="tx1"/>
                </a:solidFill>
                <a:latin typeface="Arial" panose="020B0604020202020204" pitchFamily="34" charset="0"/>
              </a:defRPr>
            </a:lvl4pPr>
            <a:lvl5pPr marL="1817688" algn="l" defTabSz="954088">
              <a:defRPr>
                <a:solidFill>
                  <a:schemeClr val="tx1"/>
                </a:solidFill>
                <a:latin typeface="Arial" panose="020B0604020202020204" pitchFamily="34" charset="0"/>
              </a:defRPr>
            </a:lvl5pPr>
            <a:lvl6pPr marL="2274888" defTabSz="954088" fontAlgn="base">
              <a:spcBef>
                <a:spcPct val="0"/>
              </a:spcBef>
              <a:spcAft>
                <a:spcPct val="0"/>
              </a:spcAft>
              <a:defRPr>
                <a:solidFill>
                  <a:schemeClr val="tx1"/>
                </a:solidFill>
                <a:latin typeface="Arial" panose="020B0604020202020204" pitchFamily="34" charset="0"/>
              </a:defRPr>
            </a:lvl6pPr>
            <a:lvl7pPr marL="2732088" defTabSz="954088" fontAlgn="base">
              <a:spcBef>
                <a:spcPct val="0"/>
              </a:spcBef>
              <a:spcAft>
                <a:spcPct val="0"/>
              </a:spcAft>
              <a:defRPr>
                <a:solidFill>
                  <a:schemeClr val="tx1"/>
                </a:solidFill>
                <a:latin typeface="Arial" panose="020B0604020202020204" pitchFamily="34" charset="0"/>
              </a:defRPr>
            </a:lvl7pPr>
            <a:lvl8pPr marL="3189288" defTabSz="954088" fontAlgn="base">
              <a:spcBef>
                <a:spcPct val="0"/>
              </a:spcBef>
              <a:spcAft>
                <a:spcPct val="0"/>
              </a:spcAft>
              <a:defRPr>
                <a:solidFill>
                  <a:schemeClr val="tx1"/>
                </a:solidFill>
                <a:latin typeface="Arial" panose="020B0604020202020204" pitchFamily="34" charset="0"/>
              </a:defRPr>
            </a:lvl8pPr>
            <a:lvl9pPr marL="3646488" defTabSz="954088" fontAlgn="base">
              <a:spcBef>
                <a:spcPct val="0"/>
              </a:spcBef>
              <a:spcAft>
                <a:spcPct val="0"/>
              </a:spcAft>
              <a:defRPr>
                <a:solidFill>
                  <a:schemeClr val="tx1"/>
                </a:solidFill>
                <a:latin typeface="Arial" panose="020B0604020202020204" pitchFamily="34" charset="0"/>
              </a:defRPr>
            </a:lvl9pPr>
          </a:lstStyle>
          <a:p>
            <a:pPr algn="ctr" eaLnBrk="0" fontAlgn="base" hangingPunct="0">
              <a:lnSpc>
                <a:spcPct val="95000"/>
              </a:lnSpc>
              <a:spcBef>
                <a:spcPct val="0"/>
              </a:spcBef>
              <a:spcAft>
                <a:spcPct val="0"/>
              </a:spcAft>
            </a:pPr>
            <a:r>
              <a:rPr lang="en-US" altLang="en-US" sz="1400" b="1" dirty="0">
                <a:solidFill>
                  <a:schemeClr val="bg1"/>
                </a:solidFill>
                <a:latin typeface="Verdana" panose="020B0604030504040204" pitchFamily="34" charset="0"/>
              </a:rPr>
              <a:t>Budgeting for Marine (common costs)</a:t>
            </a:r>
          </a:p>
        </p:txBody>
      </p:sp>
      <p:cxnSp>
        <p:nvCxnSpPr>
          <p:cNvPr id="41" name="AutoShape 18">
            <a:extLst>
              <a:ext uri="{FF2B5EF4-FFF2-40B4-BE49-F238E27FC236}">
                <a16:creationId xmlns:a16="http://schemas.microsoft.com/office/drawing/2014/main" id="{C8384D17-F399-4251-8456-9F37A0103E9C}"/>
              </a:ext>
            </a:extLst>
          </p:cNvPr>
          <p:cNvCxnSpPr>
            <a:cxnSpLocks noChangeShapeType="1"/>
          </p:cNvCxnSpPr>
          <p:nvPr/>
        </p:nvCxnSpPr>
        <p:spPr bwMode="auto">
          <a:xfrm flipV="1">
            <a:off x="6096000" y="3226393"/>
            <a:ext cx="944880" cy="220376"/>
          </a:xfrm>
          <a:prstGeom prst="straightConnector1">
            <a:avLst/>
          </a:prstGeom>
          <a:noFill/>
          <a:ln w="9525">
            <a:solidFill>
              <a:srgbClr val="0033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9" name="Group 8">
            <a:extLst>
              <a:ext uri="{FF2B5EF4-FFF2-40B4-BE49-F238E27FC236}">
                <a16:creationId xmlns:a16="http://schemas.microsoft.com/office/drawing/2014/main" id="{D7605DC5-0A58-476A-B12D-A294AA3FC440}"/>
              </a:ext>
            </a:extLst>
          </p:cNvPr>
          <p:cNvGrpSpPr/>
          <p:nvPr/>
        </p:nvGrpSpPr>
        <p:grpSpPr>
          <a:xfrm>
            <a:off x="9007784" y="2041573"/>
            <a:ext cx="3113046" cy="2044221"/>
            <a:chOff x="5110305" y="659316"/>
            <a:chExt cx="3795951" cy="2173210"/>
          </a:xfrm>
        </p:grpSpPr>
        <p:sp>
          <p:nvSpPr>
            <p:cNvPr id="16" name="Rectangle 12">
              <a:extLst>
                <a:ext uri="{FF2B5EF4-FFF2-40B4-BE49-F238E27FC236}">
                  <a16:creationId xmlns:a16="http://schemas.microsoft.com/office/drawing/2014/main" id="{39A47C05-4819-4749-9D37-4C280184DF4C}"/>
                </a:ext>
              </a:extLst>
            </p:cNvPr>
            <p:cNvSpPr>
              <a:spLocks noChangeArrowheads="1"/>
            </p:cNvSpPr>
            <p:nvPr/>
          </p:nvSpPr>
          <p:spPr bwMode="blackWhite">
            <a:xfrm>
              <a:off x="5111496" y="659317"/>
              <a:ext cx="3794760" cy="2173209"/>
            </a:xfrm>
            <a:prstGeom prst="rect">
              <a:avLst/>
            </a:prstGeom>
            <a:solidFill>
              <a:srgbClr val="FDEDCC"/>
            </a:solidFill>
            <a:ln w="12700">
              <a:noFill/>
              <a:miter lim="800000"/>
              <a:headEnd/>
              <a:tailEnd/>
            </a:ln>
            <a:effectLst/>
          </p:spPr>
          <p:txBody>
            <a:bodyPr lIns="87086" tIns="457200" rIns="87086" bIns="45044" anchor="t" anchorCtr="0"/>
            <a:lstStyle>
              <a:lvl1pPr algn="l" defTabSz="954088">
                <a:defRPr>
                  <a:solidFill>
                    <a:schemeClr val="tx1"/>
                  </a:solidFill>
                  <a:latin typeface="Arial" panose="020B0604020202020204" pitchFamily="34" charset="0"/>
                </a:defRPr>
              </a:lvl1pPr>
              <a:lvl2pPr marL="454025" algn="l" defTabSz="954088">
                <a:defRPr>
                  <a:solidFill>
                    <a:schemeClr val="tx1"/>
                  </a:solidFill>
                  <a:latin typeface="Arial" panose="020B0604020202020204" pitchFamily="34" charset="0"/>
                </a:defRPr>
              </a:lvl2pPr>
              <a:lvl3pPr marL="908050" algn="l" defTabSz="954088">
                <a:defRPr>
                  <a:solidFill>
                    <a:schemeClr val="tx1"/>
                  </a:solidFill>
                  <a:latin typeface="Arial" panose="020B0604020202020204" pitchFamily="34" charset="0"/>
                </a:defRPr>
              </a:lvl3pPr>
              <a:lvl4pPr marL="1362075" algn="l" defTabSz="954088">
                <a:defRPr>
                  <a:solidFill>
                    <a:schemeClr val="tx1"/>
                  </a:solidFill>
                  <a:latin typeface="Arial" panose="020B0604020202020204" pitchFamily="34" charset="0"/>
                </a:defRPr>
              </a:lvl4pPr>
              <a:lvl5pPr marL="1817688" algn="l" defTabSz="954088">
                <a:defRPr>
                  <a:solidFill>
                    <a:schemeClr val="tx1"/>
                  </a:solidFill>
                  <a:latin typeface="Arial" panose="020B0604020202020204" pitchFamily="34" charset="0"/>
                </a:defRPr>
              </a:lvl5pPr>
              <a:lvl6pPr marL="2274888" defTabSz="954088" fontAlgn="base">
                <a:spcBef>
                  <a:spcPct val="0"/>
                </a:spcBef>
                <a:spcAft>
                  <a:spcPct val="0"/>
                </a:spcAft>
                <a:defRPr>
                  <a:solidFill>
                    <a:schemeClr val="tx1"/>
                  </a:solidFill>
                  <a:latin typeface="Arial" panose="020B0604020202020204" pitchFamily="34" charset="0"/>
                </a:defRPr>
              </a:lvl6pPr>
              <a:lvl7pPr marL="2732088" defTabSz="954088" fontAlgn="base">
                <a:spcBef>
                  <a:spcPct val="0"/>
                </a:spcBef>
                <a:spcAft>
                  <a:spcPct val="0"/>
                </a:spcAft>
                <a:defRPr>
                  <a:solidFill>
                    <a:schemeClr val="tx1"/>
                  </a:solidFill>
                  <a:latin typeface="Arial" panose="020B0604020202020204" pitchFamily="34" charset="0"/>
                </a:defRPr>
              </a:lvl7pPr>
              <a:lvl8pPr marL="3189288" defTabSz="954088" fontAlgn="base">
                <a:spcBef>
                  <a:spcPct val="0"/>
                </a:spcBef>
                <a:spcAft>
                  <a:spcPct val="0"/>
                </a:spcAft>
                <a:defRPr>
                  <a:solidFill>
                    <a:schemeClr val="tx1"/>
                  </a:solidFill>
                  <a:latin typeface="Arial" panose="020B0604020202020204" pitchFamily="34" charset="0"/>
                </a:defRPr>
              </a:lvl8pPr>
              <a:lvl9pPr marL="3646488" defTabSz="954088" fontAlgn="base">
                <a:spcBef>
                  <a:spcPct val="0"/>
                </a:spcBef>
                <a:spcAft>
                  <a:spcPct val="0"/>
                </a:spcAft>
                <a:defRPr>
                  <a:solidFill>
                    <a:schemeClr val="tx1"/>
                  </a:solidFill>
                  <a:latin typeface="Arial" panose="020B0604020202020204" pitchFamily="34" charset="0"/>
                </a:defRPr>
              </a:lvl9pPr>
            </a:lstStyle>
            <a:p>
              <a:pPr marL="120650" indent="-120650" eaLnBrk="0" fontAlgn="base" hangingPunct="0">
                <a:lnSpc>
                  <a:spcPct val="95000"/>
                </a:lnSpc>
                <a:spcBef>
                  <a:spcPct val="0"/>
                </a:spcBef>
                <a:spcAft>
                  <a:spcPct val="0"/>
                </a:spcAft>
                <a:buFont typeface="Arial" panose="020B0604020202020204" pitchFamily="34" charset="0"/>
                <a:buChar char="•"/>
              </a:pPr>
              <a:r>
                <a:rPr lang="en-US" altLang="en-US" sz="1200" dirty="0">
                  <a:solidFill>
                    <a:srgbClr val="000000"/>
                  </a:solidFill>
                  <a:latin typeface="+mn-lt"/>
                  <a:ea typeface="ＭＳ Ｐゴシック" pitchFamily="34" charset="-128"/>
                </a:rPr>
                <a:t>Under-budgeting of Logistics common costs by assets/functions.</a:t>
              </a:r>
            </a:p>
            <a:p>
              <a:pPr marL="120650" indent="-120650" eaLnBrk="0" fontAlgn="base" hangingPunct="0">
                <a:lnSpc>
                  <a:spcPct val="95000"/>
                </a:lnSpc>
                <a:spcBef>
                  <a:spcPct val="0"/>
                </a:spcBef>
                <a:spcAft>
                  <a:spcPct val="0"/>
                </a:spcAft>
                <a:buFont typeface="Arial" panose="020B0604020202020204" pitchFamily="34" charset="0"/>
                <a:buChar char="•"/>
              </a:pPr>
              <a:r>
                <a:rPr lang="en-US" altLang="en-US" sz="1200" dirty="0">
                  <a:solidFill>
                    <a:srgbClr val="000000"/>
                  </a:solidFill>
                  <a:latin typeface="+mn-lt"/>
                  <a:ea typeface="ＭＳ Ｐゴシック" pitchFamily="34" charset="-128"/>
                </a:rPr>
                <a:t>Logistics common cost budget bears the brunt at the point of budget optimization.</a:t>
              </a:r>
            </a:p>
            <a:p>
              <a:pPr marL="120650" indent="-120650" eaLnBrk="0" fontAlgn="base" hangingPunct="0">
                <a:lnSpc>
                  <a:spcPct val="95000"/>
                </a:lnSpc>
                <a:spcBef>
                  <a:spcPct val="0"/>
                </a:spcBef>
                <a:spcAft>
                  <a:spcPct val="0"/>
                </a:spcAft>
                <a:buFont typeface="Arial" panose="020B0604020202020204" pitchFamily="34" charset="0"/>
                <a:buChar char="•"/>
              </a:pPr>
              <a:r>
                <a:rPr lang="en-US" altLang="en-US" sz="1200" dirty="0">
                  <a:solidFill>
                    <a:srgbClr val="000000"/>
                  </a:solidFill>
                  <a:latin typeface="+mn-lt"/>
                  <a:ea typeface="ＭＳ Ｐゴシック" pitchFamily="34" charset="-128"/>
                </a:rPr>
                <a:t>Wrong/unfunded cost objects advised by assets for chargeback of Logistics cost during commitment control.</a:t>
              </a:r>
            </a:p>
            <a:p>
              <a:pPr marL="120650" indent="-120650" eaLnBrk="0" fontAlgn="base" hangingPunct="0">
                <a:lnSpc>
                  <a:spcPct val="95000"/>
                </a:lnSpc>
                <a:spcBef>
                  <a:spcPct val="0"/>
                </a:spcBef>
                <a:spcAft>
                  <a:spcPct val="0"/>
                </a:spcAft>
                <a:buFont typeface="Arial" panose="020B0604020202020204" pitchFamily="34" charset="0"/>
                <a:buChar char="•"/>
              </a:pPr>
              <a:r>
                <a:rPr lang="en-US" altLang="en-US" sz="1200" dirty="0">
                  <a:solidFill>
                    <a:srgbClr val="000000"/>
                  </a:solidFill>
                  <a:latin typeface="+mn-lt"/>
                  <a:ea typeface="ＭＳ Ｐゴシック" pitchFamily="34" charset="-128"/>
                </a:rPr>
                <a:t>Legacy due to insufficient budget and contract ACV as PO can’t be issued</a:t>
              </a:r>
            </a:p>
          </p:txBody>
        </p:sp>
        <p:sp>
          <p:nvSpPr>
            <p:cNvPr id="45" name="Rectangle 55">
              <a:extLst>
                <a:ext uri="{FF2B5EF4-FFF2-40B4-BE49-F238E27FC236}">
                  <a16:creationId xmlns:a16="http://schemas.microsoft.com/office/drawing/2014/main" id="{1BA9F265-853F-4D74-BF5D-B9BFF6784074}"/>
                </a:ext>
              </a:extLst>
            </p:cNvPr>
            <p:cNvSpPr>
              <a:spLocks noChangeArrowheads="1"/>
            </p:cNvSpPr>
            <p:nvPr/>
          </p:nvSpPr>
          <p:spPr bwMode="auto">
            <a:xfrm>
              <a:off x="5110305" y="659316"/>
              <a:ext cx="3794760" cy="382325"/>
            </a:xfrm>
            <a:prstGeom prst="rect">
              <a:avLst/>
            </a:prstGeom>
            <a:solidFill>
              <a:srgbClr val="FFC000"/>
            </a:solidFill>
            <a:ln w="6350" algn="ctr">
              <a:noFill/>
              <a:miter lim="800000"/>
              <a:headEnd/>
              <a:tailEnd/>
            </a:ln>
            <a:effectLst/>
          </p:spPr>
          <p:txBody>
            <a:bodyPr lIns="54000" tIns="54000" rIns="54000" bIns="54000"/>
            <a:lstStyle>
              <a:lvl1pPr defTabSz="762000">
                <a:defRPr>
                  <a:solidFill>
                    <a:schemeClr val="tx1"/>
                  </a:solidFill>
                  <a:latin typeface="Univers 45 Light" pitchFamily="2" charset="0"/>
                </a:defRPr>
              </a:lvl1pPr>
              <a:lvl2pPr marL="179388" indent="-177800" defTabSz="762000">
                <a:defRPr>
                  <a:solidFill>
                    <a:schemeClr val="tx1"/>
                  </a:solidFill>
                  <a:latin typeface="Univers 45 Light" pitchFamily="2" charset="0"/>
                </a:defRPr>
              </a:lvl2pPr>
              <a:lvl3pPr defTabSz="762000">
                <a:defRPr>
                  <a:solidFill>
                    <a:schemeClr val="tx1"/>
                  </a:solidFill>
                  <a:latin typeface="Univers 45 Light" pitchFamily="2" charset="0"/>
                </a:defRPr>
              </a:lvl3pPr>
              <a:lvl4pPr defTabSz="762000">
                <a:defRPr>
                  <a:solidFill>
                    <a:schemeClr val="tx1"/>
                  </a:solidFill>
                  <a:latin typeface="Univers 45 Light" pitchFamily="2" charset="0"/>
                </a:defRPr>
              </a:lvl4pPr>
              <a:lvl5pPr defTabSz="762000">
                <a:defRPr>
                  <a:solidFill>
                    <a:schemeClr val="tx1"/>
                  </a:solidFill>
                  <a:latin typeface="Univers 45 Light" pitchFamily="2" charset="0"/>
                </a:defRPr>
              </a:lvl5pPr>
              <a:lvl6pPr defTabSz="762000" fontAlgn="base">
                <a:spcBef>
                  <a:spcPct val="0"/>
                </a:spcBef>
                <a:spcAft>
                  <a:spcPct val="0"/>
                </a:spcAft>
                <a:defRPr>
                  <a:solidFill>
                    <a:schemeClr val="tx1"/>
                  </a:solidFill>
                  <a:latin typeface="Univers 45 Light" pitchFamily="2" charset="0"/>
                </a:defRPr>
              </a:lvl6pPr>
              <a:lvl7pPr defTabSz="762000" fontAlgn="base">
                <a:spcBef>
                  <a:spcPct val="0"/>
                </a:spcBef>
                <a:spcAft>
                  <a:spcPct val="0"/>
                </a:spcAft>
                <a:defRPr>
                  <a:solidFill>
                    <a:schemeClr val="tx1"/>
                  </a:solidFill>
                  <a:latin typeface="Univers 45 Light" pitchFamily="2" charset="0"/>
                </a:defRPr>
              </a:lvl7pPr>
              <a:lvl8pPr defTabSz="762000" fontAlgn="base">
                <a:spcBef>
                  <a:spcPct val="0"/>
                </a:spcBef>
                <a:spcAft>
                  <a:spcPct val="0"/>
                </a:spcAft>
                <a:defRPr>
                  <a:solidFill>
                    <a:schemeClr val="tx1"/>
                  </a:solidFill>
                  <a:latin typeface="Univers 45 Light" pitchFamily="2" charset="0"/>
                </a:defRPr>
              </a:lvl8pPr>
              <a:lvl9pPr defTabSz="762000" fontAlgn="base">
                <a:spcBef>
                  <a:spcPct val="0"/>
                </a:spcBef>
                <a:spcAft>
                  <a:spcPct val="0"/>
                </a:spcAft>
                <a:defRPr>
                  <a:solidFill>
                    <a:schemeClr val="tx1"/>
                  </a:solidFill>
                  <a:latin typeface="Univers 45 Light" pitchFamily="2" charset="0"/>
                </a:defRPr>
              </a:lvl9pPr>
            </a:lstStyle>
            <a:p>
              <a:pPr algn="ctr" defTabSz="1131479">
                <a:spcBef>
                  <a:spcPts val="742"/>
                </a:spcBef>
                <a:buClr>
                  <a:srgbClr val="0070C0"/>
                </a:buClr>
              </a:pPr>
              <a:r>
                <a:rPr lang="en-US" sz="1600" b="1" dirty="0">
                  <a:solidFill>
                    <a:schemeClr val="bg1"/>
                  </a:solidFill>
                  <a:latin typeface="Futura Medium (Body)"/>
                </a:rPr>
                <a:t>Challenges</a:t>
              </a:r>
            </a:p>
          </p:txBody>
        </p:sp>
      </p:grpSp>
      <p:grpSp>
        <p:nvGrpSpPr>
          <p:cNvPr id="1743874" name="Group 1743873">
            <a:extLst>
              <a:ext uri="{FF2B5EF4-FFF2-40B4-BE49-F238E27FC236}">
                <a16:creationId xmlns:a16="http://schemas.microsoft.com/office/drawing/2014/main" id="{5B036D5C-957D-4B31-8246-F4D9D44C5657}"/>
              </a:ext>
            </a:extLst>
          </p:cNvPr>
          <p:cNvGrpSpPr/>
          <p:nvPr/>
        </p:nvGrpSpPr>
        <p:grpSpPr>
          <a:xfrm>
            <a:off x="8355950" y="4443133"/>
            <a:ext cx="3503818" cy="2066915"/>
            <a:chOff x="9143999" y="1326542"/>
            <a:chExt cx="3503818" cy="2066915"/>
          </a:xfrm>
        </p:grpSpPr>
        <p:sp>
          <p:nvSpPr>
            <p:cNvPr id="10" name="Rectangle 6">
              <a:extLst>
                <a:ext uri="{FF2B5EF4-FFF2-40B4-BE49-F238E27FC236}">
                  <a16:creationId xmlns:a16="http://schemas.microsoft.com/office/drawing/2014/main" id="{144C6F9B-3A71-4F91-A3D1-73136EE99502}"/>
                </a:ext>
              </a:extLst>
            </p:cNvPr>
            <p:cNvSpPr>
              <a:spLocks noChangeArrowheads="1"/>
            </p:cNvSpPr>
            <p:nvPr/>
          </p:nvSpPr>
          <p:spPr bwMode="blackWhite">
            <a:xfrm>
              <a:off x="9144000" y="1351529"/>
              <a:ext cx="3503817" cy="2041928"/>
            </a:xfrm>
            <a:prstGeom prst="rect">
              <a:avLst/>
            </a:prstGeom>
            <a:solidFill>
              <a:srgbClr val="FDEDCC"/>
            </a:solidFill>
            <a:ln w="12700">
              <a:noFill/>
              <a:miter lim="800000"/>
              <a:headEnd/>
              <a:tailEnd/>
            </a:ln>
            <a:effectLst/>
          </p:spPr>
          <p:txBody>
            <a:bodyPr lIns="87086" tIns="457200" rIns="87086" bIns="45044" anchor="t" anchorCtr="0"/>
            <a:lstStyle>
              <a:lvl1pPr algn="l" defTabSz="954088">
                <a:defRPr>
                  <a:solidFill>
                    <a:schemeClr val="tx1"/>
                  </a:solidFill>
                  <a:latin typeface="Arial" panose="020B0604020202020204" pitchFamily="34" charset="0"/>
                </a:defRPr>
              </a:lvl1pPr>
              <a:lvl2pPr marL="454025" algn="l" defTabSz="954088">
                <a:defRPr>
                  <a:solidFill>
                    <a:schemeClr val="tx1"/>
                  </a:solidFill>
                  <a:latin typeface="Arial" panose="020B0604020202020204" pitchFamily="34" charset="0"/>
                </a:defRPr>
              </a:lvl2pPr>
              <a:lvl3pPr marL="908050" algn="l" defTabSz="954088">
                <a:defRPr>
                  <a:solidFill>
                    <a:schemeClr val="tx1"/>
                  </a:solidFill>
                  <a:latin typeface="Arial" panose="020B0604020202020204" pitchFamily="34" charset="0"/>
                </a:defRPr>
              </a:lvl3pPr>
              <a:lvl4pPr marL="1362075" algn="l" defTabSz="954088">
                <a:defRPr>
                  <a:solidFill>
                    <a:schemeClr val="tx1"/>
                  </a:solidFill>
                  <a:latin typeface="Arial" panose="020B0604020202020204" pitchFamily="34" charset="0"/>
                </a:defRPr>
              </a:lvl4pPr>
              <a:lvl5pPr marL="1817688" algn="l" defTabSz="954088">
                <a:defRPr>
                  <a:solidFill>
                    <a:schemeClr val="tx1"/>
                  </a:solidFill>
                  <a:latin typeface="Arial" panose="020B0604020202020204" pitchFamily="34" charset="0"/>
                </a:defRPr>
              </a:lvl5pPr>
              <a:lvl6pPr marL="2274888" defTabSz="954088" fontAlgn="base">
                <a:spcBef>
                  <a:spcPct val="0"/>
                </a:spcBef>
                <a:spcAft>
                  <a:spcPct val="0"/>
                </a:spcAft>
                <a:defRPr>
                  <a:solidFill>
                    <a:schemeClr val="tx1"/>
                  </a:solidFill>
                  <a:latin typeface="Arial" panose="020B0604020202020204" pitchFamily="34" charset="0"/>
                </a:defRPr>
              </a:lvl6pPr>
              <a:lvl7pPr marL="2732088" defTabSz="954088" fontAlgn="base">
                <a:spcBef>
                  <a:spcPct val="0"/>
                </a:spcBef>
                <a:spcAft>
                  <a:spcPct val="0"/>
                </a:spcAft>
                <a:defRPr>
                  <a:solidFill>
                    <a:schemeClr val="tx1"/>
                  </a:solidFill>
                  <a:latin typeface="Arial" panose="020B0604020202020204" pitchFamily="34" charset="0"/>
                </a:defRPr>
              </a:lvl7pPr>
              <a:lvl8pPr marL="3189288" defTabSz="954088" fontAlgn="base">
                <a:spcBef>
                  <a:spcPct val="0"/>
                </a:spcBef>
                <a:spcAft>
                  <a:spcPct val="0"/>
                </a:spcAft>
                <a:defRPr>
                  <a:solidFill>
                    <a:schemeClr val="tx1"/>
                  </a:solidFill>
                  <a:latin typeface="Arial" panose="020B0604020202020204" pitchFamily="34" charset="0"/>
                </a:defRPr>
              </a:lvl8pPr>
              <a:lvl9pPr marL="3646488" defTabSz="954088" fontAlgn="base">
                <a:spcBef>
                  <a:spcPct val="0"/>
                </a:spcBef>
                <a:spcAft>
                  <a:spcPct val="0"/>
                </a:spcAft>
                <a:defRPr>
                  <a:solidFill>
                    <a:schemeClr val="tx1"/>
                  </a:solidFill>
                  <a:latin typeface="Arial" panose="020B0604020202020204" pitchFamily="34" charset="0"/>
                </a:defRPr>
              </a:lvl9pPr>
            </a:lstStyle>
            <a:p>
              <a:pPr marL="120650" indent="-120650" eaLnBrk="0" fontAlgn="base" hangingPunct="0">
                <a:lnSpc>
                  <a:spcPct val="95000"/>
                </a:lnSpc>
                <a:spcBef>
                  <a:spcPct val="0"/>
                </a:spcBef>
                <a:spcAft>
                  <a:spcPct val="0"/>
                </a:spcAft>
                <a:buFont typeface="Arial" panose="020B0604020202020204" pitchFamily="34" charset="0"/>
                <a:buChar char="•"/>
              </a:pPr>
              <a:r>
                <a:rPr lang="en-US" altLang="en-US" sz="1100" dirty="0">
                  <a:solidFill>
                    <a:srgbClr val="000000"/>
                  </a:solidFill>
                  <a:latin typeface="+mn-lt"/>
                  <a:ea typeface="ＭＳ Ｐゴシック" pitchFamily="34" charset="-128"/>
                </a:rPr>
                <a:t>Improved collaboration between Logistics, the asset and the asset finance BFU teams.</a:t>
              </a:r>
            </a:p>
            <a:p>
              <a:pPr marL="120650" indent="-120650" eaLnBrk="0" fontAlgn="base" hangingPunct="0">
                <a:lnSpc>
                  <a:spcPct val="95000"/>
                </a:lnSpc>
                <a:spcBef>
                  <a:spcPct val="0"/>
                </a:spcBef>
                <a:spcAft>
                  <a:spcPct val="0"/>
                </a:spcAft>
                <a:buFont typeface="Arial" panose="020B0604020202020204" pitchFamily="34" charset="0"/>
                <a:buChar char="•"/>
              </a:pPr>
              <a:r>
                <a:rPr lang="en-US" altLang="en-US" sz="1100" dirty="0">
                  <a:solidFill>
                    <a:srgbClr val="000000"/>
                  </a:solidFill>
                  <a:latin typeface="+mn-lt"/>
                  <a:ea typeface="ＭＳ Ｐゴシック" pitchFamily="34" charset="-128"/>
                </a:rPr>
                <a:t>No PO, no work.</a:t>
              </a:r>
            </a:p>
            <a:p>
              <a:pPr marL="120650" indent="-120650" eaLnBrk="0" fontAlgn="base" hangingPunct="0">
                <a:lnSpc>
                  <a:spcPct val="95000"/>
                </a:lnSpc>
                <a:spcBef>
                  <a:spcPct val="0"/>
                </a:spcBef>
                <a:spcAft>
                  <a:spcPct val="0"/>
                </a:spcAft>
                <a:buFont typeface="Arial" panose="020B0604020202020204" pitchFamily="34" charset="0"/>
                <a:buChar char="•"/>
              </a:pPr>
              <a:r>
                <a:rPr lang="en-US" altLang="en-US" sz="1100" dirty="0">
                  <a:solidFill>
                    <a:srgbClr val="000000"/>
                  </a:solidFill>
                  <a:latin typeface="+mn-lt"/>
                  <a:ea typeface="ＭＳ Ｐゴシック" pitchFamily="34" charset="-128"/>
                </a:rPr>
                <a:t>Confirmation of common cost budget availability prior to provision of service where chargeback cost objects are used to create POs</a:t>
              </a:r>
            </a:p>
            <a:p>
              <a:pPr marL="120650" indent="-120650" eaLnBrk="0" fontAlgn="base" hangingPunct="0">
                <a:lnSpc>
                  <a:spcPct val="95000"/>
                </a:lnSpc>
                <a:spcBef>
                  <a:spcPct val="0"/>
                </a:spcBef>
                <a:spcAft>
                  <a:spcPct val="0"/>
                </a:spcAft>
                <a:buFont typeface="Arial" panose="020B0604020202020204" pitchFamily="34" charset="0"/>
                <a:buChar char="•"/>
              </a:pPr>
              <a:r>
                <a:rPr lang="en-US" altLang="en-US" sz="1100" dirty="0">
                  <a:solidFill>
                    <a:srgbClr val="000000"/>
                  </a:solidFill>
                  <a:latin typeface="+mn-lt"/>
                  <a:ea typeface="ＭＳ Ｐゴシック" pitchFamily="34" charset="-128"/>
                </a:rPr>
                <a:t>Effective and stringent commitment control with critical stakeholders involved</a:t>
              </a:r>
            </a:p>
          </p:txBody>
        </p:sp>
        <p:sp>
          <p:nvSpPr>
            <p:cNvPr id="46" name="Rectangle 55">
              <a:extLst>
                <a:ext uri="{FF2B5EF4-FFF2-40B4-BE49-F238E27FC236}">
                  <a16:creationId xmlns:a16="http://schemas.microsoft.com/office/drawing/2014/main" id="{D4AFB438-99EE-4499-92AA-DE1A2B082945}"/>
                </a:ext>
              </a:extLst>
            </p:cNvPr>
            <p:cNvSpPr>
              <a:spLocks noChangeArrowheads="1"/>
            </p:cNvSpPr>
            <p:nvPr/>
          </p:nvSpPr>
          <p:spPr bwMode="auto">
            <a:xfrm>
              <a:off x="9143999" y="1326542"/>
              <a:ext cx="3503817" cy="382325"/>
            </a:xfrm>
            <a:prstGeom prst="rect">
              <a:avLst/>
            </a:prstGeom>
            <a:solidFill>
              <a:srgbClr val="FFC000"/>
            </a:solidFill>
            <a:ln w="6350" algn="ctr">
              <a:noFill/>
              <a:miter lim="800000"/>
              <a:headEnd/>
              <a:tailEnd/>
            </a:ln>
            <a:effectLst/>
          </p:spPr>
          <p:txBody>
            <a:bodyPr lIns="54000" tIns="54000" rIns="54000" bIns="54000"/>
            <a:lstStyle>
              <a:lvl1pPr defTabSz="762000">
                <a:defRPr>
                  <a:solidFill>
                    <a:schemeClr val="tx1"/>
                  </a:solidFill>
                  <a:latin typeface="Univers 45 Light" pitchFamily="2" charset="0"/>
                </a:defRPr>
              </a:lvl1pPr>
              <a:lvl2pPr marL="179388" indent="-177800" defTabSz="762000">
                <a:defRPr>
                  <a:solidFill>
                    <a:schemeClr val="tx1"/>
                  </a:solidFill>
                  <a:latin typeface="Univers 45 Light" pitchFamily="2" charset="0"/>
                </a:defRPr>
              </a:lvl2pPr>
              <a:lvl3pPr defTabSz="762000">
                <a:defRPr>
                  <a:solidFill>
                    <a:schemeClr val="tx1"/>
                  </a:solidFill>
                  <a:latin typeface="Univers 45 Light" pitchFamily="2" charset="0"/>
                </a:defRPr>
              </a:lvl3pPr>
              <a:lvl4pPr defTabSz="762000">
                <a:defRPr>
                  <a:solidFill>
                    <a:schemeClr val="tx1"/>
                  </a:solidFill>
                  <a:latin typeface="Univers 45 Light" pitchFamily="2" charset="0"/>
                </a:defRPr>
              </a:lvl4pPr>
              <a:lvl5pPr defTabSz="762000">
                <a:defRPr>
                  <a:solidFill>
                    <a:schemeClr val="tx1"/>
                  </a:solidFill>
                  <a:latin typeface="Univers 45 Light" pitchFamily="2" charset="0"/>
                </a:defRPr>
              </a:lvl5pPr>
              <a:lvl6pPr defTabSz="762000" fontAlgn="base">
                <a:spcBef>
                  <a:spcPct val="0"/>
                </a:spcBef>
                <a:spcAft>
                  <a:spcPct val="0"/>
                </a:spcAft>
                <a:defRPr>
                  <a:solidFill>
                    <a:schemeClr val="tx1"/>
                  </a:solidFill>
                  <a:latin typeface="Univers 45 Light" pitchFamily="2" charset="0"/>
                </a:defRPr>
              </a:lvl6pPr>
              <a:lvl7pPr defTabSz="762000" fontAlgn="base">
                <a:spcBef>
                  <a:spcPct val="0"/>
                </a:spcBef>
                <a:spcAft>
                  <a:spcPct val="0"/>
                </a:spcAft>
                <a:defRPr>
                  <a:solidFill>
                    <a:schemeClr val="tx1"/>
                  </a:solidFill>
                  <a:latin typeface="Univers 45 Light" pitchFamily="2" charset="0"/>
                </a:defRPr>
              </a:lvl7pPr>
              <a:lvl8pPr defTabSz="762000" fontAlgn="base">
                <a:spcBef>
                  <a:spcPct val="0"/>
                </a:spcBef>
                <a:spcAft>
                  <a:spcPct val="0"/>
                </a:spcAft>
                <a:defRPr>
                  <a:solidFill>
                    <a:schemeClr val="tx1"/>
                  </a:solidFill>
                  <a:latin typeface="Univers 45 Light" pitchFamily="2" charset="0"/>
                </a:defRPr>
              </a:lvl8pPr>
              <a:lvl9pPr defTabSz="762000" fontAlgn="base">
                <a:spcBef>
                  <a:spcPct val="0"/>
                </a:spcBef>
                <a:spcAft>
                  <a:spcPct val="0"/>
                </a:spcAft>
                <a:defRPr>
                  <a:solidFill>
                    <a:schemeClr val="tx1"/>
                  </a:solidFill>
                  <a:latin typeface="Univers 45 Light" pitchFamily="2" charset="0"/>
                </a:defRPr>
              </a:lvl9pPr>
            </a:lstStyle>
            <a:p>
              <a:pPr algn="ctr" defTabSz="1131479">
                <a:spcBef>
                  <a:spcPts val="742"/>
                </a:spcBef>
                <a:buClr>
                  <a:srgbClr val="0070C0"/>
                </a:buClr>
              </a:pPr>
              <a:r>
                <a:rPr lang="en-US" sz="1600" b="1" dirty="0">
                  <a:solidFill>
                    <a:schemeClr val="bg1"/>
                  </a:solidFill>
                  <a:latin typeface="Futura Medium (Body)"/>
                </a:rPr>
                <a:t>Benefits over current structure</a:t>
              </a:r>
            </a:p>
          </p:txBody>
        </p:sp>
      </p:grpSp>
      <p:sp>
        <p:nvSpPr>
          <p:cNvPr id="47" name="Title 1">
            <a:extLst>
              <a:ext uri="{FF2B5EF4-FFF2-40B4-BE49-F238E27FC236}">
                <a16:creationId xmlns:a16="http://schemas.microsoft.com/office/drawing/2014/main" id="{19959247-2830-4208-9644-4014CB82B11A}"/>
              </a:ext>
            </a:extLst>
          </p:cNvPr>
          <p:cNvSpPr txBox="1">
            <a:spLocks/>
          </p:cNvSpPr>
          <p:nvPr/>
        </p:nvSpPr>
        <p:spPr>
          <a:xfrm>
            <a:off x="37295" y="77839"/>
            <a:ext cx="10286281" cy="376237"/>
          </a:xfrm>
          <a:prstGeom prst="rect">
            <a:avLst/>
          </a:prstGeom>
        </p:spPr>
        <p:txBody>
          <a:bodyPr/>
          <a:lstStyle>
            <a:lvl1pPr algn="ctr" rtl="0" eaLnBrk="0" fontAlgn="base" hangingPunct="0">
              <a:spcBef>
                <a:spcPct val="0"/>
              </a:spcBef>
              <a:spcAft>
                <a:spcPct val="0"/>
              </a:spcAft>
              <a:defRPr sz="5000" kern="1200">
                <a:solidFill>
                  <a:schemeClr val="tx2"/>
                </a:solidFill>
                <a:latin typeface="+mj-lt"/>
                <a:ea typeface="+mj-ea"/>
                <a:cs typeface="+mj-cs"/>
              </a:defRPr>
            </a:lvl1pPr>
            <a:lvl2pPr algn="ctr" rtl="0" eaLnBrk="0" fontAlgn="base" hangingPunct="0">
              <a:spcBef>
                <a:spcPct val="0"/>
              </a:spcBef>
              <a:spcAft>
                <a:spcPct val="0"/>
              </a:spcAft>
              <a:defRPr sz="5000">
                <a:solidFill>
                  <a:schemeClr val="tx2"/>
                </a:solidFill>
                <a:latin typeface="Arial" panose="020B0604020202020204" pitchFamily="34" charset="0"/>
                <a:cs typeface="Arial" panose="020B0604020202020204" pitchFamily="34" charset="0"/>
              </a:defRPr>
            </a:lvl2pPr>
            <a:lvl3pPr algn="ctr" rtl="0" eaLnBrk="0" fontAlgn="base" hangingPunct="0">
              <a:spcBef>
                <a:spcPct val="0"/>
              </a:spcBef>
              <a:spcAft>
                <a:spcPct val="0"/>
              </a:spcAft>
              <a:defRPr sz="5000">
                <a:solidFill>
                  <a:schemeClr val="tx2"/>
                </a:solidFill>
                <a:latin typeface="Arial" panose="020B0604020202020204" pitchFamily="34" charset="0"/>
                <a:cs typeface="Arial" panose="020B0604020202020204" pitchFamily="34" charset="0"/>
              </a:defRPr>
            </a:lvl3pPr>
            <a:lvl4pPr algn="ctr" rtl="0" eaLnBrk="0" fontAlgn="base" hangingPunct="0">
              <a:spcBef>
                <a:spcPct val="0"/>
              </a:spcBef>
              <a:spcAft>
                <a:spcPct val="0"/>
              </a:spcAft>
              <a:defRPr sz="5000">
                <a:solidFill>
                  <a:schemeClr val="tx2"/>
                </a:solidFill>
                <a:latin typeface="Arial" panose="020B0604020202020204" pitchFamily="34" charset="0"/>
                <a:cs typeface="Arial" panose="020B0604020202020204" pitchFamily="34" charset="0"/>
              </a:defRPr>
            </a:lvl4pPr>
            <a:lvl5pPr algn="ctr" rtl="0" eaLnBrk="0" fontAlgn="base" hangingPunct="0">
              <a:spcBef>
                <a:spcPct val="0"/>
              </a:spcBef>
              <a:spcAft>
                <a:spcPct val="0"/>
              </a:spcAft>
              <a:defRPr sz="5000">
                <a:solidFill>
                  <a:schemeClr val="tx2"/>
                </a:solidFill>
                <a:latin typeface="Arial" panose="020B0604020202020204" pitchFamily="34" charset="0"/>
                <a:cs typeface="Arial" panose="020B0604020202020204" pitchFamily="34" charset="0"/>
              </a:defRPr>
            </a:lvl5pPr>
            <a:lvl6pPr marL="521254" algn="ctr" rtl="0" fontAlgn="base">
              <a:spcBef>
                <a:spcPct val="0"/>
              </a:spcBef>
              <a:spcAft>
                <a:spcPct val="0"/>
              </a:spcAft>
              <a:defRPr sz="5016">
                <a:solidFill>
                  <a:schemeClr val="tx2"/>
                </a:solidFill>
                <a:latin typeface="Arial" panose="020B0604020202020204" pitchFamily="34" charset="0"/>
                <a:cs typeface="Arial" panose="020B0604020202020204" pitchFamily="34" charset="0"/>
              </a:defRPr>
            </a:lvl6pPr>
            <a:lvl7pPr marL="1042507" algn="ctr" rtl="0" fontAlgn="base">
              <a:spcBef>
                <a:spcPct val="0"/>
              </a:spcBef>
              <a:spcAft>
                <a:spcPct val="0"/>
              </a:spcAft>
              <a:defRPr sz="5016">
                <a:solidFill>
                  <a:schemeClr val="tx2"/>
                </a:solidFill>
                <a:latin typeface="Arial" panose="020B0604020202020204" pitchFamily="34" charset="0"/>
                <a:cs typeface="Arial" panose="020B0604020202020204" pitchFamily="34" charset="0"/>
              </a:defRPr>
            </a:lvl7pPr>
            <a:lvl8pPr marL="1563761" algn="ctr" rtl="0" fontAlgn="base">
              <a:spcBef>
                <a:spcPct val="0"/>
              </a:spcBef>
              <a:spcAft>
                <a:spcPct val="0"/>
              </a:spcAft>
              <a:defRPr sz="5016">
                <a:solidFill>
                  <a:schemeClr val="tx2"/>
                </a:solidFill>
                <a:latin typeface="Arial" panose="020B0604020202020204" pitchFamily="34" charset="0"/>
                <a:cs typeface="Arial" panose="020B0604020202020204" pitchFamily="34" charset="0"/>
              </a:defRPr>
            </a:lvl8pPr>
            <a:lvl9pPr marL="2085015" algn="ctr" rtl="0" fontAlgn="base">
              <a:spcBef>
                <a:spcPct val="0"/>
              </a:spcBef>
              <a:spcAft>
                <a:spcPct val="0"/>
              </a:spcAft>
              <a:defRPr sz="5016">
                <a:solidFill>
                  <a:schemeClr val="tx2"/>
                </a:solidFill>
                <a:latin typeface="Arial" panose="020B0604020202020204" pitchFamily="34" charset="0"/>
                <a:cs typeface="Arial" panose="020B0604020202020204" pitchFamily="34" charset="0"/>
              </a:defRPr>
            </a:lvl9pPr>
          </a:lstStyle>
          <a:p>
            <a:pPr algn="l"/>
            <a:r>
              <a:rPr lang="en-US" sz="2000" dirty="0">
                <a:solidFill>
                  <a:srgbClr val="404040"/>
                </a:solidFill>
                <a:latin typeface="ShellBold"/>
              </a:rPr>
              <a:t>Budgeting for Marine common costs – challenges &amp; way forward</a:t>
            </a:r>
          </a:p>
        </p:txBody>
      </p:sp>
      <p:graphicFrame>
        <p:nvGraphicFramePr>
          <p:cNvPr id="17" name="Table 3">
            <a:extLst>
              <a:ext uri="{FF2B5EF4-FFF2-40B4-BE49-F238E27FC236}">
                <a16:creationId xmlns:a16="http://schemas.microsoft.com/office/drawing/2014/main" id="{6061B349-AF69-4372-AE9B-C73522D5EAE3}"/>
              </a:ext>
            </a:extLst>
          </p:cNvPr>
          <p:cNvGraphicFramePr>
            <a:graphicFrameLocks noGrp="1"/>
          </p:cNvGraphicFramePr>
          <p:nvPr>
            <p:extLst>
              <p:ext uri="{D42A27DB-BD31-4B8C-83A1-F6EECF244321}">
                <p14:modId xmlns:p14="http://schemas.microsoft.com/office/powerpoint/2010/main" val="216940351"/>
              </p:ext>
            </p:extLst>
          </p:nvPr>
        </p:nvGraphicFramePr>
        <p:xfrm>
          <a:off x="122021" y="3696007"/>
          <a:ext cx="4745279" cy="2833457"/>
        </p:xfrm>
        <a:graphic>
          <a:graphicData uri="http://schemas.openxmlformats.org/drawingml/2006/table">
            <a:tbl>
              <a:tblPr firstRow="1" bandRow="1">
                <a:tableStyleId>{5C22544A-7EE6-4342-B048-85BDC9FD1C3A}</a:tableStyleId>
              </a:tblPr>
              <a:tblGrid>
                <a:gridCol w="4745279">
                  <a:extLst>
                    <a:ext uri="{9D8B030D-6E8A-4147-A177-3AD203B41FA5}">
                      <a16:colId xmlns:a16="http://schemas.microsoft.com/office/drawing/2014/main" val="4131143268"/>
                    </a:ext>
                  </a:extLst>
                </a:gridCol>
              </a:tblGrid>
              <a:tr h="830921">
                <a:tc>
                  <a:txBody>
                    <a:bodyPr/>
                    <a:lstStyle/>
                    <a:p>
                      <a:pPr algn="ctr" defTabSz="1131479">
                        <a:spcBef>
                          <a:spcPts val="742"/>
                        </a:spcBef>
                        <a:buClr>
                          <a:srgbClr val="0070C0"/>
                        </a:buClr>
                      </a:pPr>
                      <a:r>
                        <a:rPr lang="en-US" sz="1600" b="1" dirty="0">
                          <a:solidFill>
                            <a:srgbClr val="000000"/>
                          </a:solidFill>
                          <a:latin typeface="Futura Medium (Body)"/>
                        </a:rPr>
                        <a:t>Proposed alternative structure –</a:t>
                      </a:r>
                    </a:p>
                    <a:p>
                      <a:pPr algn="ctr" defTabSz="1131479">
                        <a:spcBef>
                          <a:spcPts val="742"/>
                        </a:spcBef>
                        <a:buClr>
                          <a:srgbClr val="0070C0"/>
                        </a:buClr>
                      </a:pPr>
                      <a:r>
                        <a:rPr lang="en-US" sz="1600" b="1" dirty="0">
                          <a:solidFill>
                            <a:srgbClr val="000000"/>
                          </a:solidFill>
                          <a:latin typeface="Futura Medium (Body)"/>
                        </a:rPr>
                        <a:t>[all Budget under Logistics Team]</a:t>
                      </a:r>
                    </a:p>
                  </a:txBody>
                  <a:tcPr/>
                </a:tc>
                <a:extLst>
                  <a:ext uri="{0D108BD9-81ED-4DB2-BD59-A6C34878D82A}">
                    <a16:rowId xmlns:a16="http://schemas.microsoft.com/office/drawing/2014/main" val="3528217401"/>
                  </a:ext>
                </a:extLst>
              </a:tr>
              <a:tr h="1904195">
                <a:tc>
                  <a:txBody>
                    <a:bodyPr/>
                    <a:lstStyle/>
                    <a:p>
                      <a:pPr marL="171450" indent="-171450" eaLnBrk="0" fontAlgn="base" hangingPunct="0">
                        <a:lnSpc>
                          <a:spcPct val="95000"/>
                        </a:lnSpc>
                        <a:spcBef>
                          <a:spcPct val="0"/>
                        </a:spcBef>
                        <a:spcAft>
                          <a:spcPct val="0"/>
                        </a:spcAft>
                        <a:buFont typeface="Arial" panose="020B0604020202020204" pitchFamily="34" charset="0"/>
                        <a:buChar char="•"/>
                      </a:pPr>
                      <a:r>
                        <a:rPr lang="en-US" altLang="en-US" sz="1200" b="0" u="none" kern="1200" dirty="0">
                          <a:solidFill>
                            <a:srgbClr val="000000"/>
                          </a:solidFill>
                          <a:latin typeface="+mn-lt"/>
                          <a:ea typeface="ＭＳ Ｐゴシック" pitchFamily="34" charset="-128"/>
                          <a:cs typeface="+mn-cs"/>
                        </a:rPr>
                        <a:t>Budget Accountability for Marine Common Cost across SCiN sits with Logistics Manager</a:t>
                      </a:r>
                    </a:p>
                    <a:p>
                      <a:pPr marL="171450" indent="-171450" eaLnBrk="0" fontAlgn="base" hangingPunct="0">
                        <a:lnSpc>
                          <a:spcPct val="95000"/>
                        </a:lnSpc>
                        <a:spcBef>
                          <a:spcPct val="0"/>
                        </a:spcBef>
                        <a:spcAft>
                          <a:spcPct val="0"/>
                        </a:spcAft>
                        <a:buFont typeface="Arial" panose="020B0604020202020204" pitchFamily="34" charset="0"/>
                        <a:buChar char="•"/>
                      </a:pPr>
                      <a:r>
                        <a:rPr lang="en-US" altLang="en-US" sz="1200" b="0" u="none" kern="1200" dirty="0">
                          <a:solidFill>
                            <a:srgbClr val="000000"/>
                          </a:solidFill>
                          <a:latin typeface="+mn-lt"/>
                          <a:ea typeface="ＭＳ Ｐゴシック" pitchFamily="34" charset="-128"/>
                          <a:cs typeface="+mn-cs"/>
                        </a:rPr>
                        <a:t>Demands vs Approved Budget compared, Delta identified, scope aligned/budget offset with assets/planning.</a:t>
                      </a:r>
                    </a:p>
                    <a:p>
                      <a:pPr marL="171450" indent="-171450" eaLnBrk="0" fontAlgn="base" hangingPunct="0">
                        <a:lnSpc>
                          <a:spcPct val="95000"/>
                        </a:lnSpc>
                        <a:spcBef>
                          <a:spcPct val="0"/>
                        </a:spcBef>
                        <a:spcAft>
                          <a:spcPct val="0"/>
                        </a:spcAft>
                        <a:buFont typeface="Arial" panose="020B0604020202020204" pitchFamily="34" charset="0"/>
                        <a:buChar char="•"/>
                      </a:pPr>
                      <a:r>
                        <a:rPr lang="en-US" altLang="en-US" sz="1200" b="0" u="none" kern="1200" dirty="0">
                          <a:solidFill>
                            <a:srgbClr val="000000"/>
                          </a:solidFill>
                          <a:latin typeface="+mn-lt"/>
                          <a:ea typeface="ＭＳ Ｐゴシック" pitchFamily="34" charset="-128"/>
                          <a:cs typeface="+mn-cs"/>
                        </a:rPr>
                        <a:t>Logistics LCC process and PO creation</a:t>
                      </a:r>
                    </a:p>
                    <a:p>
                      <a:pPr marL="171450" indent="-171450" eaLnBrk="0" fontAlgn="base" hangingPunct="0">
                        <a:lnSpc>
                          <a:spcPct val="95000"/>
                        </a:lnSpc>
                        <a:spcBef>
                          <a:spcPct val="0"/>
                        </a:spcBef>
                        <a:spcAft>
                          <a:spcPct val="0"/>
                        </a:spcAft>
                        <a:buFont typeface="Arial" panose="020B0604020202020204" pitchFamily="34" charset="0"/>
                        <a:buChar char="•"/>
                      </a:pPr>
                      <a:r>
                        <a:rPr lang="en-US" altLang="en-US" sz="1200" b="0" u="none" kern="1200" dirty="0">
                          <a:solidFill>
                            <a:srgbClr val="000000"/>
                          </a:solidFill>
                          <a:latin typeface="+mn-lt"/>
                          <a:ea typeface="ＭＳ Ｐゴシック" pitchFamily="34" charset="-128"/>
                          <a:cs typeface="+mn-cs"/>
                        </a:rPr>
                        <a:t>Monthly joint BCC/</a:t>
                      </a:r>
                      <a:r>
                        <a:rPr lang="en-US" altLang="en-US" sz="1200" b="0" u="none" kern="1200" dirty="0" err="1">
                          <a:solidFill>
                            <a:srgbClr val="000000"/>
                          </a:solidFill>
                          <a:latin typeface="+mn-lt"/>
                          <a:ea typeface="ＭＳ Ｐゴシック" pitchFamily="34" charset="-128"/>
                          <a:cs typeface="+mn-cs"/>
                        </a:rPr>
                        <a:t>showback</a:t>
                      </a:r>
                      <a:r>
                        <a:rPr lang="en-US" altLang="en-US" sz="1200" b="0" u="none" kern="1200" dirty="0">
                          <a:solidFill>
                            <a:srgbClr val="000000"/>
                          </a:solidFill>
                          <a:latin typeface="+mn-lt"/>
                          <a:ea typeface="ＭＳ Ｐゴシック" pitchFamily="34" charset="-128"/>
                          <a:cs typeface="+mn-cs"/>
                        </a:rPr>
                        <a:t> to track spend and  performance</a:t>
                      </a:r>
                    </a:p>
                    <a:p>
                      <a:pPr marL="171450" indent="-171450" eaLnBrk="0" fontAlgn="base" hangingPunct="0">
                        <a:lnSpc>
                          <a:spcPct val="95000"/>
                        </a:lnSpc>
                        <a:spcBef>
                          <a:spcPct val="0"/>
                        </a:spcBef>
                        <a:spcAft>
                          <a:spcPct val="0"/>
                        </a:spcAft>
                        <a:buFont typeface="Arial" panose="020B0604020202020204" pitchFamily="34" charset="0"/>
                        <a:buChar char="•"/>
                      </a:pPr>
                      <a:r>
                        <a:rPr lang="en-US" altLang="en-US" sz="1200" b="0" u="none" kern="1200" dirty="0">
                          <a:solidFill>
                            <a:srgbClr val="000000"/>
                          </a:solidFill>
                          <a:latin typeface="+mn-lt"/>
                          <a:ea typeface="ＭＳ Ｐゴシック" pitchFamily="34" charset="-128"/>
                          <a:cs typeface="+mn-cs"/>
                        </a:rPr>
                        <a:t>Customer Teams to engage Planning for alignment where Marine budget is sitting in Direct Cost Line prior to LCC approval/PO Creation.</a:t>
                      </a:r>
                    </a:p>
                    <a:p>
                      <a:pPr marL="171450" indent="-171450" eaLnBrk="0" fontAlgn="base" hangingPunct="0">
                        <a:lnSpc>
                          <a:spcPct val="95000"/>
                        </a:lnSpc>
                        <a:spcBef>
                          <a:spcPct val="0"/>
                        </a:spcBef>
                        <a:spcAft>
                          <a:spcPct val="0"/>
                        </a:spcAft>
                        <a:buFont typeface="Arial" panose="020B0604020202020204" pitchFamily="34" charset="0"/>
                        <a:buChar char="•"/>
                      </a:pPr>
                      <a:r>
                        <a:rPr lang="en-US" altLang="en-US" sz="1200" b="0" u="none" kern="1200" dirty="0">
                          <a:solidFill>
                            <a:srgbClr val="000000"/>
                          </a:solidFill>
                          <a:latin typeface="+mn-lt"/>
                          <a:ea typeface="ＭＳ Ｐゴシック" pitchFamily="34" charset="-128"/>
                          <a:cs typeface="+mn-cs"/>
                        </a:rPr>
                        <a:t>Logistics to Improve Optimization &amp; Consolidation of Demands/improve utilization of Marine Resources across teams.</a:t>
                      </a:r>
                    </a:p>
                  </a:txBody>
                  <a:tcPr/>
                </a:tc>
                <a:extLst>
                  <a:ext uri="{0D108BD9-81ED-4DB2-BD59-A6C34878D82A}">
                    <a16:rowId xmlns:a16="http://schemas.microsoft.com/office/drawing/2014/main" val="1916702669"/>
                  </a:ext>
                </a:extLst>
              </a:tr>
            </a:tbl>
          </a:graphicData>
        </a:graphic>
      </p:graphicFrame>
      <p:grpSp>
        <p:nvGrpSpPr>
          <p:cNvPr id="11" name="Group 10">
            <a:extLst>
              <a:ext uri="{FF2B5EF4-FFF2-40B4-BE49-F238E27FC236}">
                <a16:creationId xmlns:a16="http://schemas.microsoft.com/office/drawing/2014/main" id="{85DAD1B7-93A8-4D60-806D-7CAFBCD71BF4}"/>
              </a:ext>
            </a:extLst>
          </p:cNvPr>
          <p:cNvGrpSpPr/>
          <p:nvPr/>
        </p:nvGrpSpPr>
        <p:grpSpPr>
          <a:xfrm>
            <a:off x="5575831" y="399593"/>
            <a:ext cx="3342460" cy="2826800"/>
            <a:chOff x="1013773" y="2494991"/>
            <a:chExt cx="3342460" cy="3257723"/>
          </a:xfrm>
        </p:grpSpPr>
        <p:sp>
          <p:nvSpPr>
            <p:cNvPr id="44" name="AutoShape 3 rename 1">
              <a:extLst>
                <a:ext uri="{FF2B5EF4-FFF2-40B4-BE49-F238E27FC236}">
                  <a16:creationId xmlns:a16="http://schemas.microsoft.com/office/drawing/2014/main" id="{9D1D36ED-E0FA-4066-830C-7695B73E6DA4}"/>
                </a:ext>
              </a:extLst>
            </p:cNvPr>
            <p:cNvSpPr>
              <a:spLocks noChangeArrowheads="1"/>
            </p:cNvSpPr>
            <p:nvPr/>
          </p:nvSpPr>
          <p:spPr bwMode="auto">
            <a:xfrm>
              <a:off x="1013773" y="2641894"/>
              <a:ext cx="3342460" cy="3110820"/>
            </a:xfrm>
            <a:prstGeom prst="foldedCorner">
              <a:avLst>
                <a:gd name="adj" fmla="val 12500"/>
              </a:avLst>
            </a:prstGeom>
            <a:solidFill>
              <a:srgbClr val="D9D9D9">
                <a:alpha val="0"/>
              </a:srgbClr>
            </a:solidFill>
            <a:ln w="22225">
              <a:solidFill>
                <a:schemeClr val="tx2">
                  <a:lumMod val="50000"/>
                </a:schemeClr>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6573" tIns="91440" rIns="0" anchor="t"/>
            <a:lstStyle>
              <a:lvl1pPr marL="234950" indent="-2349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marL="285750" indent="-285750" defTabSz="1131479" fontAlgn="auto">
                <a:spcBef>
                  <a:spcPts val="742"/>
                </a:spcBef>
                <a:spcAft>
                  <a:spcPts val="0"/>
                </a:spcAft>
                <a:buFont typeface="Arial" panose="020B0604020202020204" pitchFamily="34" charset="0"/>
                <a:buChar char="•"/>
              </a:pPr>
              <a:endParaRPr lang="en-US" sz="1200" dirty="0">
                <a:solidFill>
                  <a:srgbClr val="000000"/>
                </a:solidFill>
                <a:latin typeface="+mn-lt"/>
                <a:ea typeface="ＭＳ Ｐゴシック" pitchFamily="34" charset="-128"/>
              </a:endParaRPr>
            </a:p>
            <a:p>
              <a:pPr marL="285750" indent="-285750">
                <a:buFont typeface="Arial" panose="020B0604020202020204" pitchFamily="34" charset="0"/>
                <a:buChar char="•"/>
              </a:pPr>
              <a:r>
                <a:rPr lang="en-US" sz="1000" dirty="0">
                  <a:solidFill>
                    <a:sysClr val="windowText" lastClr="000000"/>
                  </a:solidFill>
                </a:rPr>
                <a:t>Budget build done at </a:t>
              </a:r>
              <a:r>
                <a:rPr lang="en-US" sz="1000" b="1" dirty="0">
                  <a:solidFill>
                    <a:sysClr val="windowText" lastClr="000000"/>
                  </a:solidFill>
                </a:rPr>
                <a:t>SAP Cost object level (Cost Centre/ WBS).</a:t>
              </a:r>
            </a:p>
            <a:p>
              <a:pPr marL="285750" indent="-285750">
                <a:buFont typeface="Arial" panose="020B0604020202020204" pitchFamily="34" charset="0"/>
                <a:buChar char="•"/>
              </a:pPr>
              <a:r>
                <a:rPr lang="en-US" sz="1000" dirty="0">
                  <a:solidFill>
                    <a:sysClr val="windowText" lastClr="000000"/>
                  </a:solidFill>
                </a:rPr>
                <a:t>Cost object utilizes </a:t>
              </a:r>
              <a:r>
                <a:rPr lang="en-US" sz="1000" b="1" dirty="0">
                  <a:solidFill>
                    <a:sysClr val="windowText" lastClr="000000"/>
                  </a:solidFill>
                </a:rPr>
                <a:t>Unified Accounting Policy Code (UAPC)</a:t>
              </a:r>
            </a:p>
            <a:p>
              <a:pPr marL="285750" indent="-285750">
                <a:buFont typeface="Arial" panose="020B0604020202020204" pitchFamily="34" charset="0"/>
                <a:buChar char="•"/>
              </a:pPr>
              <a:r>
                <a:rPr lang="en-US" sz="1000" dirty="0">
                  <a:solidFill>
                    <a:sysClr val="windowText" lastClr="000000"/>
                  </a:solidFill>
                </a:rPr>
                <a:t>Marine is 1 of up to 40 UAPC for selection.</a:t>
              </a:r>
            </a:p>
            <a:p>
              <a:pPr marL="285750" indent="-285750">
                <a:buFont typeface="Arial" panose="020B0604020202020204" pitchFamily="34" charset="0"/>
                <a:buChar char="•"/>
              </a:pPr>
              <a:r>
                <a:rPr lang="en-US" sz="1000" dirty="0">
                  <a:solidFill>
                    <a:sysClr val="windowText" lastClr="000000"/>
                  </a:solidFill>
                </a:rPr>
                <a:t>Marine UAPC has 10 cost elements. Planner needs to dutiful and accurately reflect demand and rate in each element to capture Marine budget.</a:t>
              </a:r>
            </a:p>
            <a:p>
              <a:pPr marL="285750" indent="-285750">
                <a:buFont typeface="Arial" panose="020B0604020202020204" pitchFamily="34" charset="0"/>
                <a:buChar char="•"/>
              </a:pPr>
              <a:r>
                <a:rPr lang="en-US" sz="1000" dirty="0">
                  <a:solidFill>
                    <a:srgbClr val="000000"/>
                  </a:solidFill>
                  <a:latin typeface="+mn-lt"/>
                  <a:ea typeface="ＭＳ Ｐゴシック" pitchFamily="34" charset="-128"/>
                </a:rPr>
                <a:t>Horizontally, the budget is planned by the various functional planners.</a:t>
              </a:r>
            </a:p>
            <a:p>
              <a:pPr marL="285750" indent="-285750" defTabSz="1131479" fontAlgn="auto">
                <a:spcAft>
                  <a:spcPts val="0"/>
                </a:spcAft>
                <a:buFont typeface="Arial" panose="020B0604020202020204" pitchFamily="34" charset="0"/>
                <a:buChar char="•"/>
              </a:pPr>
              <a:r>
                <a:rPr lang="en-US" sz="1000" dirty="0">
                  <a:solidFill>
                    <a:srgbClr val="000000"/>
                  </a:solidFill>
                  <a:latin typeface="+mn-lt"/>
                  <a:ea typeface="ＭＳ Ｐゴシック" pitchFamily="34" charset="-128"/>
                </a:rPr>
                <a:t>Logistics as Marine contract holder defends the common cost budget</a:t>
              </a:r>
            </a:p>
            <a:p>
              <a:pPr marL="285750" indent="-285750" defTabSz="1131479" fontAlgn="auto">
                <a:spcAft>
                  <a:spcPts val="0"/>
                </a:spcAft>
                <a:buFont typeface="Arial" panose="020B0604020202020204" pitchFamily="34" charset="0"/>
                <a:buChar char="•"/>
              </a:pPr>
              <a:r>
                <a:rPr lang="en-US" sz="1000" dirty="0">
                  <a:solidFill>
                    <a:srgbClr val="000000"/>
                  </a:solidFill>
                  <a:latin typeface="+mn-lt"/>
                  <a:ea typeface="ＭＳ Ｐゴシック" pitchFamily="34" charset="-128"/>
                </a:rPr>
                <a:t>Logistics respond to demand utilizing the budget provided and subsequently defend cost performance  </a:t>
              </a:r>
              <a:endParaRPr lang="en-US" sz="1000" dirty="0">
                <a:solidFill>
                  <a:schemeClr val="accent3"/>
                </a:solidFill>
                <a:latin typeface="+mn-lt"/>
              </a:endParaRPr>
            </a:p>
          </p:txBody>
        </p:sp>
        <p:sp>
          <p:nvSpPr>
            <p:cNvPr id="27" name="Rectangle 55">
              <a:extLst>
                <a:ext uri="{FF2B5EF4-FFF2-40B4-BE49-F238E27FC236}">
                  <a16:creationId xmlns:a16="http://schemas.microsoft.com/office/drawing/2014/main" id="{1F322E97-697F-4F17-BF6C-224FB9D244E9}"/>
                </a:ext>
              </a:extLst>
            </p:cNvPr>
            <p:cNvSpPr>
              <a:spLocks noChangeArrowheads="1"/>
            </p:cNvSpPr>
            <p:nvPr/>
          </p:nvSpPr>
          <p:spPr bwMode="auto">
            <a:xfrm>
              <a:off x="1013773" y="2494991"/>
              <a:ext cx="3342460" cy="307702"/>
            </a:xfrm>
            <a:prstGeom prst="rect">
              <a:avLst/>
            </a:prstGeom>
            <a:solidFill>
              <a:srgbClr val="FFC000"/>
            </a:solidFill>
            <a:ln w="6350" algn="ctr">
              <a:noFill/>
              <a:miter lim="800000"/>
              <a:headEnd/>
              <a:tailEnd/>
            </a:ln>
            <a:effectLst/>
          </p:spPr>
          <p:txBody>
            <a:bodyPr lIns="54000" tIns="54000" rIns="54000" bIns="54000"/>
            <a:lstStyle>
              <a:lvl1pPr defTabSz="762000">
                <a:defRPr>
                  <a:solidFill>
                    <a:schemeClr val="tx1"/>
                  </a:solidFill>
                  <a:latin typeface="Univers 45 Light" pitchFamily="2" charset="0"/>
                </a:defRPr>
              </a:lvl1pPr>
              <a:lvl2pPr marL="179388" indent="-177800" defTabSz="762000">
                <a:defRPr>
                  <a:solidFill>
                    <a:schemeClr val="tx1"/>
                  </a:solidFill>
                  <a:latin typeface="Univers 45 Light" pitchFamily="2" charset="0"/>
                </a:defRPr>
              </a:lvl2pPr>
              <a:lvl3pPr defTabSz="762000">
                <a:defRPr>
                  <a:solidFill>
                    <a:schemeClr val="tx1"/>
                  </a:solidFill>
                  <a:latin typeface="Univers 45 Light" pitchFamily="2" charset="0"/>
                </a:defRPr>
              </a:lvl3pPr>
              <a:lvl4pPr defTabSz="762000">
                <a:defRPr>
                  <a:solidFill>
                    <a:schemeClr val="tx1"/>
                  </a:solidFill>
                  <a:latin typeface="Univers 45 Light" pitchFamily="2" charset="0"/>
                </a:defRPr>
              </a:lvl4pPr>
              <a:lvl5pPr defTabSz="762000">
                <a:defRPr>
                  <a:solidFill>
                    <a:schemeClr val="tx1"/>
                  </a:solidFill>
                  <a:latin typeface="Univers 45 Light" pitchFamily="2" charset="0"/>
                </a:defRPr>
              </a:lvl5pPr>
              <a:lvl6pPr defTabSz="762000" fontAlgn="base">
                <a:spcBef>
                  <a:spcPct val="0"/>
                </a:spcBef>
                <a:spcAft>
                  <a:spcPct val="0"/>
                </a:spcAft>
                <a:defRPr>
                  <a:solidFill>
                    <a:schemeClr val="tx1"/>
                  </a:solidFill>
                  <a:latin typeface="Univers 45 Light" pitchFamily="2" charset="0"/>
                </a:defRPr>
              </a:lvl6pPr>
              <a:lvl7pPr defTabSz="762000" fontAlgn="base">
                <a:spcBef>
                  <a:spcPct val="0"/>
                </a:spcBef>
                <a:spcAft>
                  <a:spcPct val="0"/>
                </a:spcAft>
                <a:defRPr>
                  <a:solidFill>
                    <a:schemeClr val="tx1"/>
                  </a:solidFill>
                  <a:latin typeface="Univers 45 Light" pitchFamily="2" charset="0"/>
                </a:defRPr>
              </a:lvl7pPr>
              <a:lvl8pPr defTabSz="762000" fontAlgn="base">
                <a:spcBef>
                  <a:spcPct val="0"/>
                </a:spcBef>
                <a:spcAft>
                  <a:spcPct val="0"/>
                </a:spcAft>
                <a:defRPr>
                  <a:solidFill>
                    <a:schemeClr val="tx1"/>
                  </a:solidFill>
                  <a:latin typeface="Univers 45 Light" pitchFamily="2" charset="0"/>
                </a:defRPr>
              </a:lvl8pPr>
              <a:lvl9pPr defTabSz="762000" fontAlgn="base">
                <a:spcBef>
                  <a:spcPct val="0"/>
                </a:spcBef>
                <a:spcAft>
                  <a:spcPct val="0"/>
                </a:spcAft>
                <a:defRPr>
                  <a:solidFill>
                    <a:schemeClr val="tx1"/>
                  </a:solidFill>
                  <a:latin typeface="Univers 45 Light" pitchFamily="2" charset="0"/>
                </a:defRPr>
              </a:lvl9pPr>
            </a:lstStyle>
            <a:p>
              <a:pPr algn="ctr" defTabSz="1131479">
                <a:spcBef>
                  <a:spcPts val="742"/>
                </a:spcBef>
                <a:buClr>
                  <a:srgbClr val="0070C0"/>
                </a:buClr>
              </a:pPr>
              <a:r>
                <a:rPr lang="en-US" sz="1400" b="1" dirty="0">
                  <a:solidFill>
                    <a:schemeClr val="bg1"/>
                  </a:solidFill>
                  <a:latin typeface="Futura Medium (Body)"/>
                </a:rPr>
                <a:t>Current cost structure</a:t>
              </a:r>
            </a:p>
          </p:txBody>
        </p:sp>
      </p:grpSp>
      <p:cxnSp>
        <p:nvCxnSpPr>
          <p:cNvPr id="26" name="Connector: Elbow 25">
            <a:extLst>
              <a:ext uri="{FF2B5EF4-FFF2-40B4-BE49-F238E27FC236}">
                <a16:creationId xmlns:a16="http://schemas.microsoft.com/office/drawing/2014/main" id="{316AF005-FCCD-4EAF-A832-35185FC2AF7E}"/>
              </a:ext>
            </a:extLst>
          </p:cNvPr>
          <p:cNvCxnSpPr>
            <a:cxnSpLocks/>
            <a:stCxn id="7" idx="6"/>
            <a:endCxn id="46" idx="1"/>
          </p:cNvCxnSpPr>
          <p:nvPr/>
        </p:nvCxnSpPr>
        <p:spPr>
          <a:xfrm>
            <a:off x="7367541" y="3944951"/>
            <a:ext cx="988409" cy="689345"/>
          </a:xfrm>
          <a:prstGeom prst="bentConnector3">
            <a:avLst>
              <a:gd name="adj1" fmla="val 50000"/>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2631FD36-09CD-4D6A-A189-45CF10B4C13A}"/>
              </a:ext>
            </a:extLst>
          </p:cNvPr>
          <p:cNvCxnSpPr>
            <a:cxnSpLocks/>
            <a:endCxn id="17" idx="3"/>
          </p:cNvCxnSpPr>
          <p:nvPr/>
        </p:nvCxnSpPr>
        <p:spPr>
          <a:xfrm rot="10800000" flipV="1">
            <a:off x="4867301" y="4444167"/>
            <a:ext cx="1250155" cy="668568"/>
          </a:xfrm>
          <a:prstGeom prst="bentConnector3">
            <a:avLst>
              <a:gd name="adj1" fmla="val 50000"/>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B54C408-3261-47FB-97B1-BBCC2888E249}"/>
              </a:ext>
            </a:extLst>
          </p:cNvPr>
          <p:cNvSpPr>
            <a:spLocks noGrp="1"/>
          </p:cNvSpPr>
          <p:nvPr>
            <p:ph type="sldNum" sz="quarter" idx="4"/>
          </p:nvPr>
        </p:nvSpPr>
        <p:spPr/>
        <p:txBody>
          <a:bodyPr/>
          <a:lstStyle/>
          <a:p>
            <a:fld id="{D32BAE6A-B452-4007-8177-56DD051636F9}" type="slidenum">
              <a:rPr lang="en-GB" smtClean="0"/>
              <a:pPr/>
              <a:t>11</a:t>
            </a:fld>
            <a:endParaRPr lang="en-GB" dirty="0"/>
          </a:p>
        </p:txBody>
      </p:sp>
      <p:grpSp>
        <p:nvGrpSpPr>
          <p:cNvPr id="14" name="Group 13">
            <a:extLst>
              <a:ext uri="{FF2B5EF4-FFF2-40B4-BE49-F238E27FC236}">
                <a16:creationId xmlns:a16="http://schemas.microsoft.com/office/drawing/2014/main" id="{5FF73CF1-EFC6-450A-B226-7E9A92818D35}"/>
              </a:ext>
            </a:extLst>
          </p:cNvPr>
          <p:cNvGrpSpPr/>
          <p:nvPr/>
        </p:nvGrpSpPr>
        <p:grpSpPr>
          <a:xfrm>
            <a:off x="71170" y="617430"/>
            <a:ext cx="5145188" cy="2535475"/>
            <a:chOff x="401360" y="534947"/>
            <a:chExt cx="5954581" cy="1941105"/>
          </a:xfrm>
        </p:grpSpPr>
        <p:sp>
          <p:nvSpPr>
            <p:cNvPr id="29" name="Decagon 28">
              <a:extLst>
                <a:ext uri="{FF2B5EF4-FFF2-40B4-BE49-F238E27FC236}">
                  <a16:creationId xmlns:a16="http://schemas.microsoft.com/office/drawing/2014/main" id="{675AF791-913B-41E3-977C-CBFDF7F995F9}"/>
                </a:ext>
              </a:extLst>
            </p:cNvPr>
            <p:cNvSpPr/>
            <p:nvPr/>
          </p:nvSpPr>
          <p:spPr>
            <a:xfrm>
              <a:off x="3883085" y="1092073"/>
              <a:ext cx="1319917" cy="858741"/>
            </a:xfrm>
            <a:prstGeom prst="decagon">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dirty="0"/>
                <a:t>MARINE  UAPC</a:t>
              </a:r>
            </a:p>
            <a:p>
              <a:pPr algn="ctr"/>
              <a:endParaRPr lang="en-US" sz="800" dirty="0"/>
            </a:p>
            <a:p>
              <a:pPr algn="ctr"/>
              <a:r>
                <a:rPr lang="en-US" sz="800" dirty="0"/>
                <a:t>(with 10 cost elements)</a:t>
              </a:r>
              <a:r>
                <a:rPr lang="en-US" sz="1000" dirty="0"/>
                <a:t> </a:t>
              </a:r>
            </a:p>
            <a:p>
              <a:pPr algn="ctr"/>
              <a:endParaRPr lang="en-US" sz="1000" dirty="0"/>
            </a:p>
          </p:txBody>
        </p:sp>
        <p:sp>
          <p:nvSpPr>
            <p:cNvPr id="30" name="TextBox 16">
              <a:extLst>
                <a:ext uri="{FF2B5EF4-FFF2-40B4-BE49-F238E27FC236}">
                  <a16:creationId xmlns:a16="http://schemas.microsoft.com/office/drawing/2014/main" id="{8FD4B05E-3F5D-465B-8D87-16A3183DCAC7}"/>
                </a:ext>
              </a:extLst>
            </p:cNvPr>
            <p:cNvSpPr txBox="1"/>
            <p:nvPr/>
          </p:nvSpPr>
          <p:spPr>
            <a:xfrm>
              <a:off x="3263282" y="694508"/>
              <a:ext cx="1133990" cy="186853"/>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600" dirty="0"/>
                <a:t>Marine</a:t>
              </a:r>
              <a:r>
                <a:rPr lang="en-US" sz="600" baseline="0" dirty="0"/>
                <a:t> Service Vessels</a:t>
              </a:r>
              <a:endParaRPr lang="en-US" sz="600" dirty="0"/>
            </a:p>
          </p:txBody>
        </p:sp>
        <p:sp>
          <p:nvSpPr>
            <p:cNvPr id="31" name="TextBox 17">
              <a:extLst>
                <a:ext uri="{FF2B5EF4-FFF2-40B4-BE49-F238E27FC236}">
                  <a16:creationId xmlns:a16="http://schemas.microsoft.com/office/drawing/2014/main" id="{7A84E4FA-DA41-40E8-AA93-EC37304C5F62}"/>
                </a:ext>
              </a:extLst>
            </p:cNvPr>
            <p:cNvSpPr txBox="1"/>
            <p:nvPr/>
          </p:nvSpPr>
          <p:spPr>
            <a:xfrm>
              <a:off x="4760784" y="2184519"/>
              <a:ext cx="907773" cy="189507"/>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600"/>
                <a:t>Harbour/Port</a:t>
              </a:r>
              <a:r>
                <a:rPr lang="en-US" sz="600" baseline="0"/>
                <a:t> Serv</a:t>
              </a:r>
              <a:endParaRPr lang="en-US" sz="600"/>
            </a:p>
          </p:txBody>
        </p:sp>
        <p:sp>
          <p:nvSpPr>
            <p:cNvPr id="32" name="TextBox 18">
              <a:extLst>
                <a:ext uri="{FF2B5EF4-FFF2-40B4-BE49-F238E27FC236}">
                  <a16:creationId xmlns:a16="http://schemas.microsoft.com/office/drawing/2014/main" id="{7D737901-B9E8-4C60-BE2C-5F74B1CE8A66}"/>
                </a:ext>
              </a:extLst>
            </p:cNvPr>
            <p:cNvSpPr txBox="1"/>
            <p:nvPr/>
          </p:nvSpPr>
          <p:spPr>
            <a:xfrm>
              <a:off x="2876727" y="934237"/>
              <a:ext cx="907773" cy="186854"/>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600"/>
                <a:t>Demurrage</a:t>
              </a:r>
              <a:r>
                <a:rPr lang="en-US" sz="600" baseline="0"/>
                <a:t> Ships</a:t>
              </a:r>
              <a:endParaRPr lang="en-US" sz="600"/>
            </a:p>
          </p:txBody>
        </p:sp>
        <p:sp>
          <p:nvSpPr>
            <p:cNvPr id="33" name="TextBox 19">
              <a:extLst>
                <a:ext uri="{FF2B5EF4-FFF2-40B4-BE49-F238E27FC236}">
                  <a16:creationId xmlns:a16="http://schemas.microsoft.com/office/drawing/2014/main" id="{8A531883-D5FE-4AD5-8DE4-F22EC2F753AC}"/>
                </a:ext>
              </a:extLst>
            </p:cNvPr>
            <p:cNvSpPr txBox="1"/>
            <p:nvPr/>
          </p:nvSpPr>
          <p:spPr>
            <a:xfrm>
              <a:off x="5314321" y="1802987"/>
              <a:ext cx="784529" cy="271534"/>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600" dirty="0"/>
                <a:t>Charter</a:t>
              </a:r>
              <a:r>
                <a:rPr lang="en-US" sz="600" baseline="0" dirty="0"/>
                <a:t> Vessels</a:t>
              </a:r>
            </a:p>
            <a:p>
              <a:r>
                <a:rPr lang="en-US" sz="600" dirty="0"/>
                <a:t>Standby </a:t>
              </a:r>
              <a:r>
                <a:rPr lang="en-US" sz="600" dirty="0" err="1"/>
                <a:t>Vesels</a:t>
              </a:r>
              <a:endParaRPr lang="en-US" sz="600" dirty="0"/>
            </a:p>
          </p:txBody>
        </p:sp>
        <p:sp>
          <p:nvSpPr>
            <p:cNvPr id="34" name="TextBox 20">
              <a:extLst>
                <a:ext uri="{FF2B5EF4-FFF2-40B4-BE49-F238E27FC236}">
                  <a16:creationId xmlns:a16="http://schemas.microsoft.com/office/drawing/2014/main" id="{BAC321C6-9056-4550-A81D-C56DF96EC166}"/>
                </a:ext>
              </a:extLst>
            </p:cNvPr>
            <p:cNvSpPr txBox="1"/>
            <p:nvPr/>
          </p:nvSpPr>
          <p:spPr>
            <a:xfrm>
              <a:off x="3334466" y="2003954"/>
              <a:ext cx="555267" cy="165651"/>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600"/>
                <a:t>Jetty</a:t>
              </a:r>
              <a:r>
                <a:rPr lang="en-US" sz="600" baseline="0"/>
                <a:t> Ops</a:t>
              </a:r>
            </a:p>
          </p:txBody>
        </p:sp>
        <p:sp>
          <p:nvSpPr>
            <p:cNvPr id="36" name="TextBox 22">
              <a:extLst>
                <a:ext uri="{FF2B5EF4-FFF2-40B4-BE49-F238E27FC236}">
                  <a16:creationId xmlns:a16="http://schemas.microsoft.com/office/drawing/2014/main" id="{317D44DB-47A9-4ECD-81DF-53B75BCD23C0}"/>
                </a:ext>
              </a:extLst>
            </p:cNvPr>
            <p:cNvSpPr txBox="1"/>
            <p:nvPr/>
          </p:nvSpPr>
          <p:spPr>
            <a:xfrm>
              <a:off x="5038674" y="967504"/>
              <a:ext cx="870669" cy="170951"/>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600"/>
                <a:t>Marine</a:t>
              </a:r>
              <a:r>
                <a:rPr lang="en-US" sz="600" baseline="0"/>
                <a:t> Mtce Serv</a:t>
              </a:r>
              <a:endParaRPr lang="en-US" sz="600"/>
            </a:p>
          </p:txBody>
        </p:sp>
        <p:sp>
          <p:nvSpPr>
            <p:cNvPr id="37" name="TextBox 23">
              <a:extLst>
                <a:ext uri="{FF2B5EF4-FFF2-40B4-BE49-F238E27FC236}">
                  <a16:creationId xmlns:a16="http://schemas.microsoft.com/office/drawing/2014/main" id="{B8DB6152-EE03-4FE6-B9F5-18598E0AAD5B}"/>
                </a:ext>
              </a:extLst>
            </p:cNvPr>
            <p:cNvSpPr txBox="1"/>
            <p:nvPr/>
          </p:nvSpPr>
          <p:spPr>
            <a:xfrm>
              <a:off x="5485272" y="1398199"/>
              <a:ext cx="870669" cy="186855"/>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600"/>
                <a:t>Charter</a:t>
              </a:r>
              <a:r>
                <a:rPr lang="en-US" sz="600" baseline="0"/>
                <a:t> Barges</a:t>
              </a:r>
              <a:endParaRPr lang="en-US" sz="600"/>
            </a:p>
          </p:txBody>
        </p:sp>
        <p:sp>
          <p:nvSpPr>
            <p:cNvPr id="38" name="TextBox 24">
              <a:extLst>
                <a:ext uri="{FF2B5EF4-FFF2-40B4-BE49-F238E27FC236}">
                  <a16:creationId xmlns:a16="http://schemas.microsoft.com/office/drawing/2014/main" id="{43C5B93E-8A96-4E88-A384-C489FB15AC67}"/>
                </a:ext>
              </a:extLst>
            </p:cNvPr>
            <p:cNvSpPr txBox="1"/>
            <p:nvPr/>
          </p:nvSpPr>
          <p:spPr>
            <a:xfrm>
              <a:off x="3806224" y="2199957"/>
              <a:ext cx="909100" cy="179564"/>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600" dirty="0"/>
                <a:t>Supply Boat</a:t>
              </a:r>
              <a:r>
                <a:rPr lang="en-US" sz="600" baseline="0" dirty="0"/>
                <a:t> Servs</a:t>
              </a:r>
              <a:endParaRPr lang="en-US" sz="600" dirty="0"/>
            </a:p>
          </p:txBody>
        </p:sp>
        <p:sp>
          <p:nvSpPr>
            <p:cNvPr id="39" name="TextBox 36">
              <a:extLst>
                <a:ext uri="{FF2B5EF4-FFF2-40B4-BE49-F238E27FC236}">
                  <a16:creationId xmlns:a16="http://schemas.microsoft.com/office/drawing/2014/main" id="{11F9558E-0623-4294-999E-8007B8DA0A72}"/>
                </a:ext>
              </a:extLst>
            </p:cNvPr>
            <p:cNvSpPr txBox="1"/>
            <p:nvPr/>
          </p:nvSpPr>
          <p:spPr>
            <a:xfrm>
              <a:off x="4443652" y="722339"/>
              <a:ext cx="870669" cy="170951"/>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600"/>
                <a:t>Log Marine</a:t>
              </a:r>
              <a:r>
                <a:rPr lang="en-US" sz="600" baseline="0"/>
                <a:t> Servs</a:t>
              </a:r>
              <a:endParaRPr lang="en-US" sz="600"/>
            </a:p>
          </p:txBody>
        </p:sp>
        <p:cxnSp>
          <p:nvCxnSpPr>
            <p:cNvPr id="42" name="Straight Connector 41">
              <a:extLst>
                <a:ext uri="{FF2B5EF4-FFF2-40B4-BE49-F238E27FC236}">
                  <a16:creationId xmlns:a16="http://schemas.microsoft.com/office/drawing/2014/main" id="{3FCC088B-E9D9-425B-9328-93D76261F3F5}"/>
                </a:ext>
              </a:extLst>
            </p:cNvPr>
            <p:cNvCxnSpPr/>
            <p:nvPr/>
          </p:nvCxnSpPr>
          <p:spPr>
            <a:xfrm flipH="1" flipV="1">
              <a:off x="4264798" y="859628"/>
              <a:ext cx="98211" cy="2305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E1BBBE9-6448-4D69-A5E3-99D71C70815D}"/>
                </a:ext>
              </a:extLst>
            </p:cNvPr>
            <p:cNvCxnSpPr>
              <a:cxnSpLocks/>
              <a:stCxn id="33" idx="1"/>
            </p:cNvCxnSpPr>
            <p:nvPr/>
          </p:nvCxnSpPr>
          <p:spPr>
            <a:xfrm flipH="1" flipV="1">
              <a:off x="5070083" y="1793780"/>
              <a:ext cx="244238" cy="1449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0751FCF-8F6E-4010-BFB4-9327D38A26BA}"/>
                </a:ext>
              </a:extLst>
            </p:cNvPr>
            <p:cNvCxnSpPr/>
            <p:nvPr/>
          </p:nvCxnSpPr>
          <p:spPr>
            <a:xfrm flipV="1">
              <a:off x="4308097" y="1941072"/>
              <a:ext cx="26504" cy="2279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CCEF0C1-B7C5-4E6C-BCBB-B8FDB829CA9D}"/>
                </a:ext>
              </a:extLst>
            </p:cNvPr>
            <p:cNvCxnSpPr/>
            <p:nvPr/>
          </p:nvCxnSpPr>
          <p:spPr>
            <a:xfrm flipV="1">
              <a:off x="5088781" y="1138455"/>
              <a:ext cx="239719" cy="1152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87CA6E9-B6C3-4921-9EAF-27CD9A8609EC}"/>
                </a:ext>
              </a:extLst>
            </p:cNvPr>
            <p:cNvCxnSpPr/>
            <p:nvPr/>
          </p:nvCxnSpPr>
          <p:spPr>
            <a:xfrm flipV="1">
              <a:off x="4759199" y="921252"/>
              <a:ext cx="63466" cy="1881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A5660FC-3C59-42DE-BA5E-D2BC26766A0F}"/>
                </a:ext>
              </a:extLst>
            </p:cNvPr>
            <p:cNvCxnSpPr/>
            <p:nvPr/>
          </p:nvCxnSpPr>
          <p:spPr>
            <a:xfrm flipH="1">
              <a:off x="5172787" y="1482811"/>
              <a:ext cx="311426" cy="46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99DAE1C-EFB5-4D51-A441-AE272A4B8E72}"/>
                </a:ext>
              </a:extLst>
            </p:cNvPr>
            <p:cNvCxnSpPr/>
            <p:nvPr/>
          </p:nvCxnSpPr>
          <p:spPr>
            <a:xfrm flipH="1" flipV="1">
              <a:off x="4752965" y="1938754"/>
              <a:ext cx="103367" cy="2385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0BF9FC1-527F-45D8-84C5-3687239A8103}"/>
                </a:ext>
              </a:extLst>
            </p:cNvPr>
            <p:cNvCxnSpPr>
              <a:cxnSpLocks/>
            </p:cNvCxnSpPr>
            <p:nvPr/>
          </p:nvCxnSpPr>
          <p:spPr>
            <a:xfrm flipH="1">
              <a:off x="2472850" y="1530061"/>
              <a:ext cx="1403538" cy="2915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77C7C0-0768-4A6C-B7B8-0CCFA25B64BF}"/>
                </a:ext>
              </a:extLst>
            </p:cNvPr>
            <p:cNvCxnSpPr/>
            <p:nvPr/>
          </p:nvCxnSpPr>
          <p:spPr>
            <a:xfrm flipH="1" flipV="1">
              <a:off x="3786796" y="1057086"/>
              <a:ext cx="228082" cy="2014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0781A8A-2BC3-497A-9698-E24C919D0B25}"/>
                </a:ext>
              </a:extLst>
            </p:cNvPr>
            <p:cNvCxnSpPr/>
            <p:nvPr/>
          </p:nvCxnSpPr>
          <p:spPr>
            <a:xfrm flipH="1">
              <a:off x="3796461" y="1793779"/>
              <a:ext cx="236034" cy="2120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Decagon 56">
              <a:extLst>
                <a:ext uri="{FF2B5EF4-FFF2-40B4-BE49-F238E27FC236}">
                  <a16:creationId xmlns:a16="http://schemas.microsoft.com/office/drawing/2014/main" id="{7D005F14-2ED2-495D-83AF-EF14803CCC5D}"/>
                </a:ext>
              </a:extLst>
            </p:cNvPr>
            <p:cNvSpPr/>
            <p:nvPr/>
          </p:nvSpPr>
          <p:spPr>
            <a:xfrm>
              <a:off x="1077415" y="1022751"/>
              <a:ext cx="1388032" cy="1023597"/>
            </a:xfrm>
            <a:prstGeom prst="decag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sz="800" dirty="0">
                <a:solidFill>
                  <a:sysClr val="windowText" lastClr="000000"/>
                </a:solidFill>
              </a:endParaRPr>
            </a:p>
            <a:p>
              <a:pPr algn="ctr"/>
              <a:r>
                <a:rPr lang="en-US" sz="800" dirty="0">
                  <a:solidFill>
                    <a:sysClr val="windowText" lastClr="000000"/>
                  </a:solidFill>
                </a:rPr>
                <a:t>SAP COST OBJECT </a:t>
              </a:r>
            </a:p>
            <a:p>
              <a:pPr algn="ctr"/>
              <a:r>
                <a:rPr lang="en-US" sz="500" dirty="0">
                  <a:solidFill>
                    <a:sysClr val="windowText" lastClr="000000"/>
                  </a:solidFill>
                </a:rPr>
                <a:t>e.g.</a:t>
              </a:r>
            </a:p>
            <a:p>
              <a:pPr algn="ctr"/>
              <a:r>
                <a:rPr lang="en-US" sz="500" dirty="0">
                  <a:solidFill>
                    <a:sysClr val="windowText" lastClr="000000"/>
                  </a:solidFill>
                </a:rPr>
                <a:t> O.NG.PTW.EXX.FAC.71300</a:t>
              </a:r>
            </a:p>
            <a:p>
              <a:pPr algn="ctr"/>
              <a:endParaRPr lang="en-US" sz="500" dirty="0">
                <a:solidFill>
                  <a:sysClr val="windowText" lastClr="000000"/>
                </a:solidFill>
              </a:endParaRPr>
            </a:p>
            <a:p>
              <a:pPr algn="ctr"/>
              <a:endParaRPr lang="en-US" sz="1000" dirty="0"/>
            </a:p>
          </p:txBody>
        </p:sp>
        <p:cxnSp>
          <p:nvCxnSpPr>
            <p:cNvPr id="58" name="Straight Connector 57">
              <a:extLst>
                <a:ext uri="{FF2B5EF4-FFF2-40B4-BE49-F238E27FC236}">
                  <a16:creationId xmlns:a16="http://schemas.microsoft.com/office/drawing/2014/main" id="{EA1867A3-B086-41D0-AC36-3FC283DCCA8E}"/>
                </a:ext>
              </a:extLst>
            </p:cNvPr>
            <p:cNvCxnSpPr>
              <a:cxnSpLocks/>
            </p:cNvCxnSpPr>
            <p:nvPr/>
          </p:nvCxnSpPr>
          <p:spPr>
            <a:xfrm>
              <a:off x="1476437" y="732145"/>
              <a:ext cx="77032" cy="3010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CA57D5-6C57-4EA8-8DA3-C97AA8F2AA95}"/>
                </a:ext>
              </a:extLst>
            </p:cNvPr>
            <p:cNvCxnSpPr>
              <a:cxnSpLocks/>
            </p:cNvCxnSpPr>
            <p:nvPr/>
          </p:nvCxnSpPr>
          <p:spPr>
            <a:xfrm flipH="1">
              <a:off x="1981575" y="752247"/>
              <a:ext cx="52458" cy="2850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18">
              <a:extLst>
                <a:ext uri="{FF2B5EF4-FFF2-40B4-BE49-F238E27FC236}">
                  <a16:creationId xmlns:a16="http://schemas.microsoft.com/office/drawing/2014/main" id="{D7B103B1-8481-4332-A66C-804FE7E2283B}"/>
                </a:ext>
              </a:extLst>
            </p:cNvPr>
            <p:cNvSpPr txBox="1"/>
            <p:nvPr/>
          </p:nvSpPr>
          <p:spPr>
            <a:xfrm>
              <a:off x="1055353" y="534947"/>
              <a:ext cx="577786" cy="177966"/>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600" dirty="0"/>
                <a:t>D</a:t>
              </a:r>
              <a:r>
                <a:rPr lang="en-US" sz="600" dirty="0"/>
                <a:t>IRECT</a:t>
              </a:r>
            </a:p>
          </p:txBody>
        </p:sp>
        <p:sp>
          <p:nvSpPr>
            <p:cNvPr id="61" name="TextBox 18">
              <a:extLst>
                <a:ext uri="{FF2B5EF4-FFF2-40B4-BE49-F238E27FC236}">
                  <a16:creationId xmlns:a16="http://schemas.microsoft.com/office/drawing/2014/main" id="{0F186175-2067-4AAA-8423-32AC7B72E328}"/>
                </a:ext>
              </a:extLst>
            </p:cNvPr>
            <p:cNvSpPr txBox="1"/>
            <p:nvPr/>
          </p:nvSpPr>
          <p:spPr>
            <a:xfrm>
              <a:off x="1962353" y="564097"/>
              <a:ext cx="696338" cy="20818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600" dirty="0"/>
                <a:t>CATERING</a:t>
              </a:r>
              <a:endParaRPr lang="en-US" sz="600" dirty="0"/>
            </a:p>
          </p:txBody>
        </p:sp>
        <p:cxnSp>
          <p:nvCxnSpPr>
            <p:cNvPr id="62" name="Straight Connector 61">
              <a:extLst>
                <a:ext uri="{FF2B5EF4-FFF2-40B4-BE49-F238E27FC236}">
                  <a16:creationId xmlns:a16="http://schemas.microsoft.com/office/drawing/2014/main" id="{DC4A529D-5F72-4ECA-AAAC-24B35475FB51}"/>
                </a:ext>
              </a:extLst>
            </p:cNvPr>
            <p:cNvCxnSpPr>
              <a:cxnSpLocks/>
            </p:cNvCxnSpPr>
            <p:nvPr/>
          </p:nvCxnSpPr>
          <p:spPr>
            <a:xfrm flipH="1" flipV="1">
              <a:off x="766086" y="1529194"/>
              <a:ext cx="28926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TextBox 18">
              <a:extLst>
                <a:ext uri="{FF2B5EF4-FFF2-40B4-BE49-F238E27FC236}">
                  <a16:creationId xmlns:a16="http://schemas.microsoft.com/office/drawing/2014/main" id="{80FBB4F2-23A4-493D-9877-60F22F344A0C}"/>
                </a:ext>
              </a:extLst>
            </p:cNvPr>
            <p:cNvSpPr txBox="1"/>
            <p:nvPr/>
          </p:nvSpPr>
          <p:spPr>
            <a:xfrm>
              <a:off x="401360" y="1452700"/>
              <a:ext cx="364631" cy="183871"/>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600" dirty="0"/>
                <a:t>HSE</a:t>
              </a:r>
              <a:endParaRPr lang="en-US" sz="600" dirty="0"/>
            </a:p>
          </p:txBody>
        </p:sp>
        <p:cxnSp>
          <p:nvCxnSpPr>
            <p:cNvPr id="65" name="Straight Connector 64">
              <a:extLst>
                <a:ext uri="{FF2B5EF4-FFF2-40B4-BE49-F238E27FC236}">
                  <a16:creationId xmlns:a16="http://schemas.microsoft.com/office/drawing/2014/main" id="{14BF0F8E-4E75-4DA9-803A-C0CFEBFA9996}"/>
                </a:ext>
              </a:extLst>
            </p:cNvPr>
            <p:cNvCxnSpPr>
              <a:cxnSpLocks/>
            </p:cNvCxnSpPr>
            <p:nvPr/>
          </p:nvCxnSpPr>
          <p:spPr>
            <a:xfrm flipH="1" flipV="1">
              <a:off x="929433" y="1109435"/>
              <a:ext cx="254294" cy="1443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18">
              <a:extLst>
                <a:ext uri="{FF2B5EF4-FFF2-40B4-BE49-F238E27FC236}">
                  <a16:creationId xmlns:a16="http://schemas.microsoft.com/office/drawing/2014/main" id="{675CDDD9-FB16-4145-9F11-A5315943092C}"/>
                </a:ext>
              </a:extLst>
            </p:cNvPr>
            <p:cNvSpPr txBox="1"/>
            <p:nvPr/>
          </p:nvSpPr>
          <p:spPr>
            <a:xfrm>
              <a:off x="460210" y="998282"/>
              <a:ext cx="467127" cy="18387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600" dirty="0"/>
                <a:t>HOTEL</a:t>
              </a:r>
              <a:endParaRPr lang="en-US" sz="600" dirty="0"/>
            </a:p>
          </p:txBody>
        </p:sp>
        <p:sp>
          <p:nvSpPr>
            <p:cNvPr id="67" name="TextBox 18">
              <a:extLst>
                <a:ext uri="{FF2B5EF4-FFF2-40B4-BE49-F238E27FC236}">
                  <a16:creationId xmlns:a16="http://schemas.microsoft.com/office/drawing/2014/main" id="{59D14A09-514E-42E1-BCF1-7FD944481F71}"/>
                </a:ext>
              </a:extLst>
            </p:cNvPr>
            <p:cNvSpPr txBox="1"/>
            <p:nvPr/>
          </p:nvSpPr>
          <p:spPr>
            <a:xfrm>
              <a:off x="730746" y="2005082"/>
              <a:ext cx="373274" cy="152420"/>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600" dirty="0"/>
                <a:t>ICT</a:t>
              </a:r>
              <a:endParaRPr lang="en-US" sz="600" dirty="0"/>
            </a:p>
          </p:txBody>
        </p:sp>
        <p:cxnSp>
          <p:nvCxnSpPr>
            <p:cNvPr id="68" name="Straight Connector 67">
              <a:extLst>
                <a:ext uri="{FF2B5EF4-FFF2-40B4-BE49-F238E27FC236}">
                  <a16:creationId xmlns:a16="http://schemas.microsoft.com/office/drawing/2014/main" id="{A2273C14-7FE1-444B-8A1F-11A12F0FFFE2}"/>
                </a:ext>
              </a:extLst>
            </p:cNvPr>
            <p:cNvCxnSpPr>
              <a:cxnSpLocks/>
              <a:endCxn id="67" idx="0"/>
            </p:cNvCxnSpPr>
            <p:nvPr/>
          </p:nvCxnSpPr>
          <p:spPr>
            <a:xfrm flipH="1">
              <a:off x="917383" y="1858254"/>
              <a:ext cx="313784" cy="1468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18">
              <a:extLst>
                <a:ext uri="{FF2B5EF4-FFF2-40B4-BE49-F238E27FC236}">
                  <a16:creationId xmlns:a16="http://schemas.microsoft.com/office/drawing/2014/main" id="{F205EF91-8956-4A6B-9F50-FAA98A709366}"/>
                </a:ext>
              </a:extLst>
            </p:cNvPr>
            <p:cNvSpPr txBox="1"/>
            <p:nvPr/>
          </p:nvSpPr>
          <p:spPr>
            <a:xfrm>
              <a:off x="1264452" y="2277348"/>
              <a:ext cx="578034" cy="198704"/>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600" dirty="0"/>
                <a:t>MEDICAL</a:t>
              </a:r>
              <a:endParaRPr lang="en-US" sz="600" dirty="0"/>
            </a:p>
          </p:txBody>
        </p:sp>
        <p:cxnSp>
          <p:nvCxnSpPr>
            <p:cNvPr id="70" name="Straight Connector 69">
              <a:extLst>
                <a:ext uri="{FF2B5EF4-FFF2-40B4-BE49-F238E27FC236}">
                  <a16:creationId xmlns:a16="http://schemas.microsoft.com/office/drawing/2014/main" id="{613E62ED-B895-433E-B1DA-5ECF0ED1C690}"/>
                </a:ext>
              </a:extLst>
            </p:cNvPr>
            <p:cNvCxnSpPr>
              <a:cxnSpLocks/>
              <a:endCxn id="69" idx="0"/>
            </p:cNvCxnSpPr>
            <p:nvPr/>
          </p:nvCxnSpPr>
          <p:spPr>
            <a:xfrm flipH="1">
              <a:off x="1553469" y="2046348"/>
              <a:ext cx="24768" cy="231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TextBox 18">
              <a:extLst>
                <a:ext uri="{FF2B5EF4-FFF2-40B4-BE49-F238E27FC236}">
                  <a16:creationId xmlns:a16="http://schemas.microsoft.com/office/drawing/2014/main" id="{A4C10010-8A8D-4BDE-A83C-8F0AAA8F7011}"/>
                </a:ext>
              </a:extLst>
            </p:cNvPr>
            <p:cNvSpPr txBox="1"/>
            <p:nvPr/>
          </p:nvSpPr>
          <p:spPr>
            <a:xfrm>
              <a:off x="2707620" y="1398198"/>
              <a:ext cx="578034" cy="130996"/>
            </a:xfrm>
            <a:prstGeom prst="rect">
              <a:avLst/>
            </a:prstGeom>
            <a:solidFill>
              <a:srgbClr val="FFC000"/>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600" dirty="0"/>
                <a:t>MARINE</a:t>
              </a:r>
              <a:endParaRPr lang="en-US" sz="600" dirty="0"/>
            </a:p>
          </p:txBody>
        </p:sp>
        <p:sp>
          <p:nvSpPr>
            <p:cNvPr id="72" name="TextBox 18">
              <a:extLst>
                <a:ext uri="{FF2B5EF4-FFF2-40B4-BE49-F238E27FC236}">
                  <a16:creationId xmlns:a16="http://schemas.microsoft.com/office/drawing/2014/main" id="{F5714347-4796-4C63-8AD9-CAA4824B224C}"/>
                </a:ext>
              </a:extLst>
            </p:cNvPr>
            <p:cNvSpPr txBox="1"/>
            <p:nvPr/>
          </p:nvSpPr>
          <p:spPr>
            <a:xfrm>
              <a:off x="2206843" y="2045521"/>
              <a:ext cx="500776" cy="131771"/>
            </a:xfrm>
            <a:prstGeom prst="rect">
              <a:avLst/>
            </a:prstGeom>
            <a:solidFill>
              <a:schemeClr val="lt1"/>
            </a:solidFill>
            <a:ln w="9525" cmpd="sng">
              <a:solidFill>
                <a:schemeClr val="lt1">
                  <a:shade val="50000"/>
                </a:schemeClr>
              </a:solid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GB" sz="600" dirty="0"/>
                <a:t>FUEL</a:t>
              </a:r>
              <a:endParaRPr lang="en-US" sz="600" dirty="0"/>
            </a:p>
          </p:txBody>
        </p:sp>
        <p:cxnSp>
          <p:nvCxnSpPr>
            <p:cNvPr id="73" name="Straight Connector 72">
              <a:extLst>
                <a:ext uri="{FF2B5EF4-FFF2-40B4-BE49-F238E27FC236}">
                  <a16:creationId xmlns:a16="http://schemas.microsoft.com/office/drawing/2014/main" id="{37F36785-D7E6-4AFB-A62F-0894D628284B}"/>
                </a:ext>
              </a:extLst>
            </p:cNvPr>
            <p:cNvCxnSpPr>
              <a:cxnSpLocks/>
              <a:endCxn id="72" idx="0"/>
            </p:cNvCxnSpPr>
            <p:nvPr/>
          </p:nvCxnSpPr>
          <p:spPr>
            <a:xfrm>
              <a:off x="2341903" y="1861406"/>
              <a:ext cx="115329" cy="1841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43884" name="Arrow: Curved Down 1743883">
            <a:extLst>
              <a:ext uri="{FF2B5EF4-FFF2-40B4-BE49-F238E27FC236}">
                <a16:creationId xmlns:a16="http://schemas.microsoft.com/office/drawing/2014/main" id="{352EFE32-EA47-467F-A9C9-684AC4F05FA6}"/>
              </a:ext>
            </a:extLst>
          </p:cNvPr>
          <p:cNvSpPr/>
          <p:nvPr/>
        </p:nvSpPr>
        <p:spPr>
          <a:xfrm rot="2350994">
            <a:off x="9005459" y="909923"/>
            <a:ext cx="1703677" cy="760676"/>
          </a:xfrm>
          <a:prstGeom prst="curved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solidFill>
                <a:schemeClr val="tx1"/>
              </a:solidFill>
            </a:endParaRPr>
          </a:p>
        </p:txBody>
      </p:sp>
      <p:sp>
        <p:nvSpPr>
          <p:cNvPr id="1743886" name="Arrow: Down 1743885">
            <a:extLst>
              <a:ext uri="{FF2B5EF4-FFF2-40B4-BE49-F238E27FC236}">
                <a16:creationId xmlns:a16="http://schemas.microsoft.com/office/drawing/2014/main" id="{A285307E-C0D4-4505-964D-45CD2F55890E}"/>
              </a:ext>
            </a:extLst>
          </p:cNvPr>
          <p:cNvSpPr/>
          <p:nvPr/>
        </p:nvSpPr>
        <p:spPr>
          <a:xfrm>
            <a:off x="10247695" y="4085794"/>
            <a:ext cx="766362" cy="382325"/>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
        <p:nvSpPr>
          <p:cNvPr id="1743891" name="Arrow: Left 1743890">
            <a:extLst>
              <a:ext uri="{FF2B5EF4-FFF2-40B4-BE49-F238E27FC236}">
                <a16:creationId xmlns:a16="http://schemas.microsoft.com/office/drawing/2014/main" id="{D0E7CDD9-FCB6-4A82-B711-6D6FFB51ABF8}"/>
              </a:ext>
            </a:extLst>
          </p:cNvPr>
          <p:cNvSpPr/>
          <p:nvPr/>
        </p:nvSpPr>
        <p:spPr>
          <a:xfrm>
            <a:off x="5378642" y="5223651"/>
            <a:ext cx="2642616" cy="645737"/>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err="1"/>
          </a:p>
        </p:txBody>
      </p:sp>
    </p:spTree>
    <p:custDataLst>
      <p:tags r:id="rId2"/>
    </p:custDataLst>
    <p:extLst>
      <p:ext uri="{BB962C8B-B14F-4D97-AF65-F5344CB8AC3E}">
        <p14:creationId xmlns:p14="http://schemas.microsoft.com/office/powerpoint/2010/main" val="99343148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5E44-BA07-44DD-8F1F-23FE3D2350C8}"/>
              </a:ext>
            </a:extLst>
          </p:cNvPr>
          <p:cNvSpPr>
            <a:spLocks noGrp="1"/>
          </p:cNvSpPr>
          <p:nvPr>
            <p:ph type="title"/>
          </p:nvPr>
        </p:nvSpPr>
        <p:spPr>
          <a:xfrm>
            <a:off x="508503" y="115900"/>
            <a:ext cx="11171238" cy="363525"/>
          </a:xfrm>
        </p:spPr>
        <p:txBody>
          <a:bodyPr/>
          <a:lstStyle/>
          <a:p>
            <a:pPr algn="ctr"/>
            <a:r>
              <a:rPr lang="en-US" dirty="0"/>
              <a:t>OP 21 MARINE BUDGET VS DEMAND VIEW 1</a:t>
            </a:r>
          </a:p>
        </p:txBody>
      </p:sp>
      <p:sp>
        <p:nvSpPr>
          <p:cNvPr id="4" name="Slide Number Placeholder 3">
            <a:extLst>
              <a:ext uri="{FF2B5EF4-FFF2-40B4-BE49-F238E27FC236}">
                <a16:creationId xmlns:a16="http://schemas.microsoft.com/office/drawing/2014/main" id="{4A836327-CE52-42D6-8E8A-A9143224A570}"/>
              </a:ext>
            </a:extLst>
          </p:cNvPr>
          <p:cNvSpPr>
            <a:spLocks noGrp="1"/>
          </p:cNvSpPr>
          <p:nvPr>
            <p:ph type="sldNum" sz="quarter" idx="4"/>
          </p:nvPr>
        </p:nvSpPr>
        <p:spPr/>
        <p:txBody>
          <a:bodyPr/>
          <a:lstStyle/>
          <a:p>
            <a:fld id="{D32BAE6A-B452-4007-8177-56DD051636F9}" type="slidenum">
              <a:rPr lang="en-GB" smtClean="0"/>
              <a:pPr/>
              <a:t>12</a:t>
            </a:fld>
            <a:endParaRPr lang="en-GB" dirty="0"/>
          </a:p>
        </p:txBody>
      </p:sp>
      <p:pic>
        <p:nvPicPr>
          <p:cNvPr id="6" name="Picture 5">
            <a:extLst>
              <a:ext uri="{FF2B5EF4-FFF2-40B4-BE49-F238E27FC236}">
                <a16:creationId xmlns:a16="http://schemas.microsoft.com/office/drawing/2014/main" id="{EF51868B-068F-4187-8801-EBE9013D3B60}"/>
              </a:ext>
            </a:extLst>
          </p:cNvPr>
          <p:cNvPicPr>
            <a:picLocks noChangeAspect="1"/>
          </p:cNvPicPr>
          <p:nvPr/>
        </p:nvPicPr>
        <p:blipFill>
          <a:blip r:embed="rId2"/>
          <a:stretch>
            <a:fillRect/>
          </a:stretch>
        </p:blipFill>
        <p:spPr>
          <a:xfrm>
            <a:off x="304800" y="704850"/>
            <a:ext cx="11620500" cy="5764349"/>
          </a:xfrm>
          <a:prstGeom prst="rect">
            <a:avLst/>
          </a:prstGeom>
        </p:spPr>
      </p:pic>
    </p:spTree>
    <p:extLst>
      <p:ext uri="{BB962C8B-B14F-4D97-AF65-F5344CB8AC3E}">
        <p14:creationId xmlns:p14="http://schemas.microsoft.com/office/powerpoint/2010/main" val="421247243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5E44-BA07-44DD-8F1F-23FE3D2350C8}"/>
              </a:ext>
            </a:extLst>
          </p:cNvPr>
          <p:cNvSpPr>
            <a:spLocks noGrp="1"/>
          </p:cNvSpPr>
          <p:nvPr>
            <p:ph type="title"/>
          </p:nvPr>
        </p:nvSpPr>
        <p:spPr>
          <a:xfrm>
            <a:off x="508503" y="115900"/>
            <a:ext cx="11171238" cy="363525"/>
          </a:xfrm>
        </p:spPr>
        <p:txBody>
          <a:bodyPr/>
          <a:lstStyle/>
          <a:p>
            <a:pPr algn="ctr"/>
            <a:r>
              <a:rPr lang="en-US" dirty="0"/>
              <a:t>OP 21 MARINE BUDGET VS DEMAND VIEW </a:t>
            </a:r>
            <a:r>
              <a:rPr lang="en-US" i="1" dirty="0"/>
              <a:t>(Cont’d)</a:t>
            </a:r>
          </a:p>
        </p:txBody>
      </p:sp>
      <p:sp>
        <p:nvSpPr>
          <p:cNvPr id="4" name="Slide Number Placeholder 3">
            <a:extLst>
              <a:ext uri="{FF2B5EF4-FFF2-40B4-BE49-F238E27FC236}">
                <a16:creationId xmlns:a16="http://schemas.microsoft.com/office/drawing/2014/main" id="{4A836327-CE52-42D6-8E8A-A9143224A570}"/>
              </a:ext>
            </a:extLst>
          </p:cNvPr>
          <p:cNvSpPr>
            <a:spLocks noGrp="1"/>
          </p:cNvSpPr>
          <p:nvPr>
            <p:ph type="sldNum" sz="quarter" idx="4"/>
          </p:nvPr>
        </p:nvSpPr>
        <p:spPr/>
        <p:txBody>
          <a:bodyPr/>
          <a:lstStyle/>
          <a:p>
            <a:fld id="{D32BAE6A-B452-4007-8177-56DD051636F9}" type="slidenum">
              <a:rPr lang="en-GB" smtClean="0"/>
              <a:pPr/>
              <a:t>13</a:t>
            </a:fld>
            <a:endParaRPr lang="en-GB" dirty="0"/>
          </a:p>
        </p:txBody>
      </p:sp>
      <p:pic>
        <p:nvPicPr>
          <p:cNvPr id="6" name="Picture 5">
            <a:extLst>
              <a:ext uri="{FF2B5EF4-FFF2-40B4-BE49-F238E27FC236}">
                <a16:creationId xmlns:a16="http://schemas.microsoft.com/office/drawing/2014/main" id="{528176C7-CC6C-4C32-A72D-3C03DC35A96E}"/>
              </a:ext>
            </a:extLst>
          </p:cNvPr>
          <p:cNvPicPr>
            <a:picLocks noChangeAspect="1"/>
          </p:cNvPicPr>
          <p:nvPr/>
        </p:nvPicPr>
        <p:blipFill>
          <a:blip r:embed="rId2"/>
          <a:stretch>
            <a:fillRect/>
          </a:stretch>
        </p:blipFill>
        <p:spPr>
          <a:xfrm>
            <a:off x="439738" y="828675"/>
            <a:ext cx="11504612" cy="5372100"/>
          </a:xfrm>
          <a:prstGeom prst="rect">
            <a:avLst/>
          </a:prstGeom>
        </p:spPr>
      </p:pic>
    </p:spTree>
    <p:extLst>
      <p:ext uri="{BB962C8B-B14F-4D97-AF65-F5344CB8AC3E}">
        <p14:creationId xmlns:p14="http://schemas.microsoft.com/office/powerpoint/2010/main" val="396009724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36B9-479E-4891-A1DE-90038C1A3764}"/>
              </a:ext>
            </a:extLst>
          </p:cNvPr>
          <p:cNvSpPr>
            <a:spLocks noGrp="1"/>
          </p:cNvSpPr>
          <p:nvPr>
            <p:ph type="title"/>
          </p:nvPr>
        </p:nvSpPr>
        <p:spPr>
          <a:xfrm>
            <a:off x="416560" y="97639"/>
            <a:ext cx="11171238" cy="451001"/>
          </a:xfrm>
        </p:spPr>
        <p:txBody>
          <a:bodyPr/>
          <a:lstStyle/>
          <a:p>
            <a:pPr algn="ctr"/>
            <a:r>
              <a:rPr lang="en-GB" dirty="0">
                <a:solidFill>
                  <a:srgbClr val="404040"/>
                </a:solidFill>
                <a:latin typeface="ShellBold"/>
              </a:rPr>
              <a:t>O</a:t>
            </a:r>
            <a:r>
              <a:rPr lang="en-US" dirty="0" err="1">
                <a:solidFill>
                  <a:srgbClr val="404040"/>
                </a:solidFill>
                <a:latin typeface="ShellBold"/>
              </a:rPr>
              <a:t>bjective</a:t>
            </a:r>
            <a:r>
              <a:rPr lang="en-US" dirty="0">
                <a:solidFill>
                  <a:srgbClr val="404040"/>
                </a:solidFill>
                <a:latin typeface="ShellBold"/>
              </a:rPr>
              <a:t> &amp; Outcome</a:t>
            </a:r>
            <a:endParaRPr lang="en-US" sz="2400" dirty="0">
              <a:solidFill>
                <a:srgbClr val="404040"/>
              </a:solidFill>
              <a:latin typeface="ShellBold"/>
            </a:endParaRPr>
          </a:p>
        </p:txBody>
      </p:sp>
      <p:sp>
        <p:nvSpPr>
          <p:cNvPr id="3" name="Slide Number Placeholder 2">
            <a:extLst>
              <a:ext uri="{FF2B5EF4-FFF2-40B4-BE49-F238E27FC236}">
                <a16:creationId xmlns:a16="http://schemas.microsoft.com/office/drawing/2014/main" id="{A2EA4B4F-E8E4-44DA-A305-9514253BA749}"/>
              </a:ext>
            </a:extLst>
          </p:cNvPr>
          <p:cNvSpPr>
            <a:spLocks noGrp="1"/>
          </p:cNvSpPr>
          <p:nvPr>
            <p:ph type="sldNum" sz="quarter" idx="4"/>
          </p:nvPr>
        </p:nvSpPr>
        <p:spPr/>
        <p:txBody>
          <a:bodyPr/>
          <a:lstStyle/>
          <a:p>
            <a:fld id="{D32BAE6A-B452-4007-8177-56DD051636F9}" type="slidenum">
              <a:rPr lang="en-GB" smtClean="0"/>
              <a:pPr/>
              <a:t>2</a:t>
            </a:fld>
            <a:endParaRPr lang="en-GB" dirty="0"/>
          </a:p>
        </p:txBody>
      </p:sp>
      <p:sp>
        <p:nvSpPr>
          <p:cNvPr id="8" name="TextBox 7">
            <a:extLst>
              <a:ext uri="{FF2B5EF4-FFF2-40B4-BE49-F238E27FC236}">
                <a16:creationId xmlns:a16="http://schemas.microsoft.com/office/drawing/2014/main" id="{900D877F-8EED-4510-9325-62D7246F9C99}"/>
              </a:ext>
            </a:extLst>
          </p:cNvPr>
          <p:cNvSpPr txBox="1"/>
          <p:nvPr/>
        </p:nvSpPr>
        <p:spPr bwMode="auto">
          <a:xfrm>
            <a:off x="311932" y="1084242"/>
            <a:ext cx="10541995" cy="3508653"/>
          </a:xfrm>
          <a:prstGeom prst="rect">
            <a:avLst/>
          </a:prstGeom>
          <a:noFill/>
          <a:ln w="9525" algn="ctr">
            <a:noFill/>
            <a:miter lim="800000"/>
            <a:headEnd/>
            <a:tailEnd/>
          </a:ln>
        </p:spPr>
        <p:txBody>
          <a:bodyPr wrap="square">
            <a:spAutoFit/>
          </a:bodyPr>
          <a:lstStyle/>
          <a:p>
            <a:pPr marL="285750" indent="-285750" algn="just">
              <a:spcBef>
                <a:spcPts val="600"/>
              </a:spcBef>
              <a:buSzPct val="125000"/>
              <a:buFont typeface="Wingdings" panose="05000000000000000000" pitchFamily="2" charset="2"/>
              <a:buChar char="q"/>
            </a:pPr>
            <a:r>
              <a:rPr lang="en-GB" sz="2400" dirty="0"/>
              <a:t>Transform Logistics Steerco Decision on “</a:t>
            </a:r>
            <a:r>
              <a:rPr lang="en-GB" sz="2400" b="1" dirty="0">
                <a:solidFill>
                  <a:srgbClr val="000000"/>
                </a:solidFill>
              </a:rPr>
              <a:t>Marine common cost budget</a:t>
            </a:r>
            <a:r>
              <a:rPr lang="en-GB" sz="2400" dirty="0"/>
              <a:t>” management - Notify key stakeholders</a:t>
            </a:r>
          </a:p>
          <a:p>
            <a:pPr marL="0" indent="0" algn="just">
              <a:spcBef>
                <a:spcPts val="600"/>
              </a:spcBef>
              <a:buSzPct val="125000"/>
              <a:buFont typeface="Wingdings" panose="05000000000000000000" pitchFamily="2" charset="2"/>
              <a:buNone/>
            </a:pPr>
            <a:endParaRPr lang="en-GB" sz="2400" dirty="0"/>
          </a:p>
          <a:p>
            <a:pPr marL="285750" indent="-285750" algn="just">
              <a:spcBef>
                <a:spcPts val="600"/>
              </a:spcBef>
              <a:buSzPct val="125000"/>
              <a:buFont typeface="Wingdings" panose="05000000000000000000" pitchFamily="2" charset="2"/>
              <a:buChar char="q"/>
            </a:pPr>
            <a:r>
              <a:rPr lang="en-GB" sz="2400" dirty="0"/>
              <a:t>Share </a:t>
            </a:r>
            <a:r>
              <a:rPr lang="en-GB" sz="2400" b="1" dirty="0"/>
              <a:t>Case for change </a:t>
            </a:r>
            <a:r>
              <a:rPr lang="en-GB" sz="2400" dirty="0"/>
              <a:t>and </a:t>
            </a:r>
            <a:r>
              <a:rPr lang="en-GB" sz="2400" b="1" dirty="0"/>
              <a:t>Expected changes </a:t>
            </a:r>
            <a:r>
              <a:rPr lang="en-GB" sz="2400" dirty="0"/>
              <a:t>to make this a reality</a:t>
            </a:r>
          </a:p>
          <a:p>
            <a:pPr marL="0" indent="0" algn="just">
              <a:spcBef>
                <a:spcPts val="600"/>
              </a:spcBef>
              <a:buSzPct val="125000"/>
              <a:buFont typeface="Wingdings" panose="05000000000000000000" pitchFamily="2" charset="2"/>
              <a:buNone/>
            </a:pPr>
            <a:endParaRPr lang="en-GB" sz="2400" dirty="0"/>
          </a:p>
          <a:p>
            <a:pPr marL="285750" indent="-285750" algn="just">
              <a:spcBef>
                <a:spcPts val="600"/>
              </a:spcBef>
              <a:buSzPct val="125000"/>
              <a:buFont typeface="Wingdings" panose="05000000000000000000" pitchFamily="2" charset="2"/>
              <a:buChar char="q"/>
            </a:pPr>
            <a:r>
              <a:rPr lang="en-GB" sz="2400" dirty="0"/>
              <a:t>Share currently </a:t>
            </a:r>
            <a:r>
              <a:rPr lang="en-GB" sz="2400" b="1" dirty="0"/>
              <a:t>misaligned 2022 Security demand Plan and Budget</a:t>
            </a:r>
            <a:r>
              <a:rPr lang="en-GB" sz="2400" dirty="0"/>
              <a:t>.</a:t>
            </a:r>
          </a:p>
          <a:p>
            <a:pPr marL="0" indent="0" algn="just">
              <a:spcBef>
                <a:spcPts val="600"/>
              </a:spcBef>
              <a:buSzPct val="125000"/>
              <a:buFont typeface="Wingdings" panose="05000000000000000000" pitchFamily="2" charset="2"/>
              <a:buNone/>
            </a:pPr>
            <a:endParaRPr lang="en-GB" sz="2400" dirty="0"/>
          </a:p>
          <a:p>
            <a:pPr marL="285750" indent="-285750" algn="just">
              <a:spcBef>
                <a:spcPts val="600"/>
              </a:spcBef>
              <a:buSzPct val="125000"/>
              <a:buFont typeface="Wingdings" panose="05000000000000000000" pitchFamily="2" charset="2"/>
              <a:buChar char="q"/>
            </a:pPr>
            <a:r>
              <a:rPr lang="en-GB" sz="2400" dirty="0"/>
              <a:t>Support Required – Decide on next step to manage misalignment. </a:t>
            </a:r>
          </a:p>
        </p:txBody>
      </p:sp>
      <p:sp>
        <p:nvSpPr>
          <p:cNvPr id="10" name="Rectangle 9">
            <a:extLst>
              <a:ext uri="{FF2B5EF4-FFF2-40B4-BE49-F238E27FC236}">
                <a16:creationId xmlns:a16="http://schemas.microsoft.com/office/drawing/2014/main" id="{3CBFF8B1-626B-499C-A1C1-2FCA388E8657}"/>
              </a:ext>
            </a:extLst>
          </p:cNvPr>
          <p:cNvSpPr/>
          <p:nvPr/>
        </p:nvSpPr>
        <p:spPr>
          <a:xfrm>
            <a:off x="10903552" y="6628"/>
            <a:ext cx="1298713" cy="3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Agenda</a:t>
            </a:r>
          </a:p>
        </p:txBody>
      </p:sp>
    </p:spTree>
    <p:extLst>
      <p:ext uri="{BB962C8B-B14F-4D97-AF65-F5344CB8AC3E}">
        <p14:creationId xmlns:p14="http://schemas.microsoft.com/office/powerpoint/2010/main" val="38593036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256032" y="1024759"/>
            <a:ext cx="11686031" cy="5680841"/>
          </a:xfrm>
        </p:spPr>
        <p:txBody>
          <a:bodyPr/>
          <a:lstStyle/>
          <a:p>
            <a:pPr marL="746100" lvl="2" indent="-342900">
              <a:lnSpc>
                <a:spcPct val="200000"/>
              </a:lnSpc>
              <a:buSzPct val="90000"/>
              <a:buFont typeface="+mj-lt"/>
              <a:buAutoNum type="alphaLcParenR"/>
            </a:pPr>
            <a:r>
              <a:rPr lang="en-GB" b="1" dirty="0">
                <a:solidFill>
                  <a:srgbClr val="000000"/>
                </a:solidFill>
                <a:latin typeface="Arial" panose="020B0604020202020204" pitchFamily="34" charset="0"/>
                <a:cs typeface="Arial" panose="020B0604020202020204" pitchFamily="34" charset="0"/>
              </a:rPr>
              <a:t>Mandated Logistics to drive integration and be accountable for Budgets</a:t>
            </a:r>
            <a:r>
              <a:rPr lang="en-GB" dirty="0">
                <a:solidFill>
                  <a:srgbClr val="000000"/>
                </a:solidFill>
                <a:latin typeface="Arial" panose="020B0604020202020204" pitchFamily="34" charset="0"/>
                <a:cs typeface="Arial" panose="020B0604020202020204" pitchFamily="34" charset="0"/>
              </a:rPr>
              <a:t> - </a:t>
            </a:r>
            <a:r>
              <a:rPr lang="en-GB" sz="1800" dirty="0">
                <a:solidFill>
                  <a:srgbClr val="000000"/>
                </a:solidFill>
                <a:latin typeface="Arial" panose="020B0604020202020204" pitchFamily="34" charset="0"/>
                <a:cs typeface="Arial" panose="020B0604020202020204" pitchFamily="34" charset="0"/>
              </a:rPr>
              <a:t>Mandate to Logistics to support delivery of OP21 within allocated budget with reduction in resources confirmed through optimisation and prioritization</a:t>
            </a:r>
          </a:p>
          <a:p>
            <a:pPr marL="746100" lvl="2" indent="-342900">
              <a:lnSpc>
                <a:spcPct val="200000"/>
              </a:lnSpc>
              <a:buSzPct val="90000"/>
              <a:buFont typeface="+mj-lt"/>
              <a:buAutoNum type="alphaLcParenR"/>
            </a:pPr>
            <a:r>
              <a:rPr lang="en-GB" b="1" dirty="0">
                <a:solidFill>
                  <a:srgbClr val="000000"/>
                </a:solidFill>
                <a:latin typeface="Arial" panose="020B0604020202020204" pitchFamily="34" charset="0"/>
                <a:cs typeface="Arial" panose="020B0604020202020204" pitchFamily="34" charset="0"/>
              </a:rPr>
              <a:t>Cost structure improvement agreed </a:t>
            </a:r>
            <a:r>
              <a:rPr lang="en-GB" dirty="0">
                <a:solidFill>
                  <a:srgbClr val="000000"/>
                </a:solidFill>
                <a:latin typeface="Arial" panose="020B0604020202020204" pitchFamily="34" charset="0"/>
                <a:cs typeface="Arial" panose="020B0604020202020204" pitchFamily="34" charset="0"/>
              </a:rPr>
              <a:t>- </a:t>
            </a:r>
            <a:r>
              <a:rPr lang="en-GB" sz="1800" dirty="0">
                <a:solidFill>
                  <a:srgbClr val="000000"/>
                </a:solidFill>
                <a:latin typeface="Arial" panose="020B0604020202020204" pitchFamily="34" charset="0"/>
                <a:cs typeface="Arial" panose="020B0604020202020204" pitchFamily="34" charset="0"/>
              </a:rPr>
              <a:t>SCiN Logistics Manager is accountable for total Marine Logistics budget  in both SNEPCO and SPDC</a:t>
            </a:r>
          </a:p>
          <a:p>
            <a:pPr lvl="2">
              <a:lnSpc>
                <a:spcPct val="200000"/>
              </a:lnSpc>
              <a:buSzPct val="90000"/>
            </a:pPr>
            <a:endParaRPr lang="en-GB" sz="1600" b="1" dirty="0">
              <a:solidFill>
                <a:srgbClr val="000000"/>
              </a:solidFill>
              <a:latin typeface="Arial" panose="020B0604020202020204" pitchFamily="34" charset="0"/>
              <a:cs typeface="Arial" panose="020B0604020202020204" pitchFamily="34" charset="0"/>
            </a:endParaRPr>
          </a:p>
          <a:p>
            <a:pPr lvl="2">
              <a:lnSpc>
                <a:spcPct val="200000"/>
              </a:lnSpc>
              <a:buSzPct val="90000"/>
            </a:pPr>
            <a:r>
              <a:rPr lang="en-GB" sz="1600" b="1" dirty="0">
                <a:solidFill>
                  <a:srgbClr val="000000"/>
                </a:solidFill>
                <a:latin typeface="Arial" panose="020B0604020202020204" pitchFamily="34" charset="0"/>
                <a:cs typeface="Arial" panose="020B0604020202020204" pitchFamily="34" charset="0"/>
              </a:rPr>
              <a:t>BASIS:</a:t>
            </a:r>
          </a:p>
          <a:p>
            <a:pPr marL="201600" lvl="2" indent="0">
              <a:lnSpc>
                <a:spcPct val="150000"/>
              </a:lnSpc>
              <a:buSzPct val="90000"/>
              <a:buNone/>
            </a:pPr>
            <a:r>
              <a:rPr lang="en-GB" i="1" dirty="0">
                <a:solidFill>
                  <a:srgbClr val="000000"/>
                </a:solidFill>
                <a:latin typeface="Arial" panose="020B0604020202020204" pitchFamily="34" charset="0"/>
                <a:cs typeface="Arial" panose="020B0604020202020204" pitchFamily="34" charset="0"/>
              </a:rPr>
              <a:t>The demand obtained from OP21 activity plans for SNEPCO and SPDC is oversubscribing the allocated OPEX Costs for both Ventures.</a:t>
            </a:r>
          </a:p>
          <a:p>
            <a:pPr marL="803250" lvl="2" indent="-400050">
              <a:lnSpc>
                <a:spcPct val="100000"/>
              </a:lnSpc>
              <a:buSzPct val="90000"/>
              <a:buFont typeface="+mj-lt"/>
              <a:buAutoNum type="romanUcPeriod"/>
            </a:pPr>
            <a:r>
              <a:rPr lang="en-GB" sz="1600" dirty="0">
                <a:solidFill>
                  <a:srgbClr val="000000"/>
                </a:solidFill>
                <a:latin typeface="Arial" panose="020B0604020202020204" pitchFamily="34" charset="0"/>
                <a:cs typeface="Arial" panose="020B0604020202020204" pitchFamily="34" charset="0"/>
              </a:rPr>
              <a:t>OP21 activity demand translates to a Marine Logistics demand of a monthly average of </a:t>
            </a:r>
            <a:r>
              <a:rPr lang="en-GB" sz="1600" b="1" dirty="0">
                <a:solidFill>
                  <a:srgbClr val="000000"/>
                </a:solidFill>
                <a:latin typeface="Arial" panose="020B0604020202020204" pitchFamily="34" charset="0"/>
                <a:cs typeface="Arial" panose="020B0604020202020204" pitchFamily="34" charset="0"/>
              </a:rPr>
              <a:t>212</a:t>
            </a:r>
            <a:r>
              <a:rPr lang="en-GB" sz="1600" dirty="0">
                <a:solidFill>
                  <a:srgbClr val="000000"/>
                </a:solidFill>
                <a:latin typeface="Arial" panose="020B0604020202020204" pitchFamily="34" charset="0"/>
                <a:cs typeface="Arial" panose="020B0604020202020204" pitchFamily="34" charset="0"/>
              </a:rPr>
              <a:t> vessel with associated total cost of  </a:t>
            </a:r>
            <a:r>
              <a:rPr lang="en-GB" sz="1600" b="1" dirty="0">
                <a:solidFill>
                  <a:srgbClr val="000000"/>
                </a:solidFill>
                <a:latin typeface="Arial" panose="020B0604020202020204" pitchFamily="34" charset="0"/>
                <a:cs typeface="Arial" panose="020B0604020202020204" pitchFamily="34" charset="0"/>
              </a:rPr>
              <a:t>$126m for SPDC </a:t>
            </a:r>
            <a:r>
              <a:rPr lang="en-GB" sz="1600" dirty="0">
                <a:solidFill>
                  <a:srgbClr val="000000"/>
                </a:solidFill>
                <a:latin typeface="Arial" panose="020B0604020202020204" pitchFamily="34" charset="0"/>
                <a:cs typeface="Arial" panose="020B0604020202020204" pitchFamily="34" charset="0"/>
              </a:rPr>
              <a:t>and </a:t>
            </a:r>
            <a:r>
              <a:rPr lang="en-GB" sz="1600" b="1" dirty="0">
                <a:solidFill>
                  <a:srgbClr val="000000"/>
                </a:solidFill>
                <a:latin typeface="Arial" panose="020B0604020202020204" pitchFamily="34" charset="0"/>
                <a:cs typeface="Arial" panose="020B0604020202020204" pitchFamily="34" charset="0"/>
              </a:rPr>
              <a:t>$49m for SNEPCO (ask)</a:t>
            </a:r>
          </a:p>
          <a:p>
            <a:pPr marL="803250" lvl="2" indent="-400050">
              <a:lnSpc>
                <a:spcPct val="100000"/>
              </a:lnSpc>
              <a:buSzPct val="90000"/>
              <a:buFont typeface="+mj-lt"/>
              <a:buAutoNum type="romanUcPeriod"/>
            </a:pPr>
            <a:r>
              <a:rPr lang="en-GB" sz="1600" dirty="0">
                <a:solidFill>
                  <a:srgbClr val="000000"/>
                </a:solidFill>
                <a:latin typeface="Arial" panose="020B0604020202020204" pitchFamily="34" charset="0"/>
                <a:cs typeface="Arial" panose="020B0604020202020204" pitchFamily="34" charset="0"/>
              </a:rPr>
              <a:t>Budget allocated to SPDC and SNEPCO are respectively </a:t>
            </a:r>
            <a:r>
              <a:rPr lang="en-GB" sz="1600" b="1" dirty="0">
                <a:solidFill>
                  <a:srgbClr val="000000"/>
                </a:solidFill>
                <a:latin typeface="Arial" panose="020B0604020202020204" pitchFamily="34" charset="0"/>
                <a:cs typeface="Arial" panose="020B0604020202020204" pitchFamily="34" charset="0"/>
              </a:rPr>
              <a:t>$115m</a:t>
            </a:r>
            <a:r>
              <a:rPr lang="en-GB" sz="1600" dirty="0">
                <a:solidFill>
                  <a:srgbClr val="000000"/>
                </a:solidFill>
                <a:latin typeface="Arial" panose="020B0604020202020204" pitchFamily="34" charset="0"/>
                <a:cs typeface="Arial" panose="020B0604020202020204" pitchFamily="34" charset="0"/>
              </a:rPr>
              <a:t> and </a:t>
            </a:r>
            <a:r>
              <a:rPr lang="en-GB" sz="1600" b="1" dirty="0">
                <a:solidFill>
                  <a:srgbClr val="000000"/>
                </a:solidFill>
                <a:latin typeface="Arial" panose="020B0604020202020204" pitchFamily="34" charset="0"/>
                <a:cs typeface="Arial" panose="020B0604020202020204" pitchFamily="34" charset="0"/>
              </a:rPr>
              <a:t>$34m</a:t>
            </a:r>
            <a:r>
              <a:rPr lang="en-GB" sz="1600" dirty="0">
                <a:solidFill>
                  <a:srgbClr val="000000"/>
                </a:solidFill>
                <a:latin typeface="Arial" panose="020B0604020202020204" pitchFamily="34" charset="0"/>
                <a:cs typeface="Arial" panose="020B0604020202020204" pitchFamily="34" charset="0"/>
              </a:rPr>
              <a:t> (incl. Supply Base Costs of $7m) which covers approx. 165 vessels in total.</a:t>
            </a:r>
            <a:endParaRPr lang="en-GB" sz="1600" b="1" dirty="0">
              <a:solidFill>
                <a:srgbClr val="000000"/>
              </a:solidFill>
              <a:latin typeface="Arial" panose="020B0604020202020204" pitchFamily="34" charset="0"/>
              <a:cs typeface="Arial" panose="020B0604020202020204" pitchFamily="34" charset="0"/>
            </a:endParaRPr>
          </a:p>
          <a:p>
            <a:pPr>
              <a:lnSpc>
                <a:spcPct val="200000"/>
              </a:lnSpc>
              <a:buSzPct val="90000"/>
            </a:pPr>
            <a:endParaRPr lang="en-GB" sz="1800" dirty="0">
              <a:solidFill>
                <a:srgbClr val="000000"/>
              </a:solidFill>
              <a:highlight>
                <a:srgbClr val="FFFF00"/>
              </a:highlight>
            </a:endParaRPr>
          </a:p>
        </p:txBody>
      </p:sp>
      <p:sp>
        <p:nvSpPr>
          <p:cNvPr id="2" name="Title 1"/>
          <p:cNvSpPr>
            <a:spLocks noGrp="1"/>
          </p:cNvSpPr>
          <p:nvPr>
            <p:ph type="title"/>
          </p:nvPr>
        </p:nvSpPr>
        <p:spPr>
          <a:xfrm>
            <a:off x="128017" y="152399"/>
            <a:ext cx="11932604" cy="872359"/>
          </a:xfrm>
        </p:spPr>
        <p:txBody>
          <a:bodyPr/>
          <a:lstStyle/>
          <a:p>
            <a:pPr>
              <a:lnSpc>
                <a:spcPct val="200000"/>
              </a:lnSpc>
              <a:buSzPct val="90000"/>
            </a:pPr>
            <a:r>
              <a:rPr lang="en-GB" sz="2000" dirty="0"/>
              <a:t>Transform Logistics Steerco Decision on “</a:t>
            </a:r>
            <a:r>
              <a:rPr lang="en-GB" sz="2000" b="1" dirty="0">
                <a:solidFill>
                  <a:srgbClr val="000000"/>
                </a:solidFill>
              </a:rPr>
              <a:t>Marine common cost budget</a:t>
            </a:r>
            <a:r>
              <a:rPr lang="en-GB" sz="2000" dirty="0"/>
              <a:t>” management</a:t>
            </a:r>
            <a:endParaRPr lang="en-GB" sz="2000" b="1" dirty="0">
              <a:solidFill>
                <a:srgbClr val="0000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9DD848F-F97C-4649-A204-DE10023A623C}"/>
              </a:ext>
            </a:extLst>
          </p:cNvPr>
          <p:cNvSpPr/>
          <p:nvPr/>
        </p:nvSpPr>
        <p:spPr>
          <a:xfrm>
            <a:off x="10893287" y="0"/>
            <a:ext cx="1298713" cy="3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INFO</a:t>
            </a:r>
          </a:p>
        </p:txBody>
      </p:sp>
    </p:spTree>
    <p:extLst>
      <p:ext uri="{BB962C8B-B14F-4D97-AF65-F5344CB8AC3E}">
        <p14:creationId xmlns:p14="http://schemas.microsoft.com/office/powerpoint/2010/main" val="149778121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36B9-479E-4891-A1DE-90038C1A3764}"/>
              </a:ext>
            </a:extLst>
          </p:cNvPr>
          <p:cNvSpPr>
            <a:spLocks noGrp="1"/>
          </p:cNvSpPr>
          <p:nvPr>
            <p:ph type="title"/>
          </p:nvPr>
        </p:nvSpPr>
        <p:spPr>
          <a:xfrm>
            <a:off x="407035" y="0"/>
            <a:ext cx="11171238" cy="451001"/>
          </a:xfrm>
        </p:spPr>
        <p:txBody>
          <a:bodyPr/>
          <a:lstStyle/>
          <a:p>
            <a:pPr algn="ctr"/>
            <a:r>
              <a:rPr lang="en-US" sz="3200" u="sng" dirty="0">
                <a:solidFill>
                  <a:srgbClr val="404040"/>
                </a:solidFill>
                <a:latin typeface="ShellBold"/>
              </a:rPr>
              <a:t>Case for Change</a:t>
            </a:r>
          </a:p>
        </p:txBody>
      </p:sp>
      <p:sp>
        <p:nvSpPr>
          <p:cNvPr id="3" name="Slide Number Placeholder 2">
            <a:extLst>
              <a:ext uri="{FF2B5EF4-FFF2-40B4-BE49-F238E27FC236}">
                <a16:creationId xmlns:a16="http://schemas.microsoft.com/office/drawing/2014/main" id="{A2EA4B4F-E8E4-44DA-A305-9514253BA749}"/>
              </a:ext>
            </a:extLst>
          </p:cNvPr>
          <p:cNvSpPr>
            <a:spLocks noGrp="1"/>
          </p:cNvSpPr>
          <p:nvPr>
            <p:ph type="sldNum" sz="quarter" idx="4"/>
          </p:nvPr>
        </p:nvSpPr>
        <p:spPr/>
        <p:txBody>
          <a:bodyPr/>
          <a:lstStyle/>
          <a:p>
            <a:fld id="{D32BAE6A-B452-4007-8177-56DD051636F9}" type="slidenum">
              <a:rPr lang="en-GB" smtClean="0"/>
              <a:pPr/>
              <a:t>4</a:t>
            </a:fld>
            <a:endParaRPr lang="en-GB" dirty="0"/>
          </a:p>
        </p:txBody>
      </p:sp>
      <p:sp>
        <p:nvSpPr>
          <p:cNvPr id="8" name="TextBox 7">
            <a:extLst>
              <a:ext uri="{FF2B5EF4-FFF2-40B4-BE49-F238E27FC236}">
                <a16:creationId xmlns:a16="http://schemas.microsoft.com/office/drawing/2014/main" id="{E15FFD29-A8D3-47B4-B9C4-92A69270D0C2}"/>
              </a:ext>
            </a:extLst>
          </p:cNvPr>
          <p:cNvSpPr txBox="1"/>
          <p:nvPr/>
        </p:nvSpPr>
        <p:spPr bwMode="auto">
          <a:xfrm>
            <a:off x="0" y="672083"/>
            <a:ext cx="12191999" cy="4624343"/>
          </a:xfrm>
          <a:prstGeom prst="rect">
            <a:avLst/>
          </a:prstGeom>
          <a:noFill/>
          <a:ln w="9525" algn="ctr">
            <a:noFill/>
            <a:miter lim="800000"/>
            <a:headEnd/>
            <a:tailEnd/>
          </a:ln>
        </p:spPr>
        <p:txBody>
          <a:bodyPr wrap="square">
            <a:spAutoFit/>
          </a:bodyPr>
          <a:lstStyle/>
          <a:p>
            <a:pPr marL="285750" indent="-285750" eaLnBrk="0" fontAlgn="base" hangingPunct="0">
              <a:lnSpc>
                <a:spcPct val="95000"/>
              </a:lnSpc>
              <a:spcBef>
                <a:spcPct val="0"/>
              </a:spcBef>
              <a:spcAft>
                <a:spcPct val="0"/>
              </a:spcAft>
              <a:buFont typeface="Wingdings" panose="05000000000000000000" pitchFamily="2" charset="2"/>
              <a:buChar char="q"/>
            </a:pPr>
            <a:r>
              <a:rPr lang="en-US" altLang="en-US" sz="2400" b="0" dirty="0">
                <a:solidFill>
                  <a:srgbClr val="000000"/>
                </a:solidFill>
                <a:latin typeface="+mn-lt"/>
                <a:ea typeface="ＭＳ Ｐゴシック" pitchFamily="34" charset="-128"/>
              </a:rPr>
              <a:t> </a:t>
            </a:r>
            <a:r>
              <a:rPr lang="en-US" altLang="en-US" sz="2400" b="1" dirty="0">
                <a:solidFill>
                  <a:srgbClr val="000000"/>
                </a:solidFill>
                <a:latin typeface="+mn-lt"/>
                <a:ea typeface="ＭＳ Ｐゴシック" pitchFamily="34" charset="-128"/>
              </a:rPr>
              <a:t>Budget planning phase: </a:t>
            </a:r>
          </a:p>
          <a:p>
            <a:pPr marL="914400" lvl="1" indent="-457200" eaLnBrk="0" fontAlgn="base" hangingPunct="0">
              <a:lnSpc>
                <a:spcPct val="95000"/>
              </a:lnSpc>
              <a:spcBef>
                <a:spcPct val="0"/>
              </a:spcBef>
              <a:spcAft>
                <a:spcPct val="0"/>
              </a:spcAft>
              <a:buFont typeface="+mj-lt"/>
              <a:buAutoNum type="arabicPeriod"/>
            </a:pPr>
            <a:r>
              <a:rPr lang="en-US" altLang="en-US" sz="2000" dirty="0">
                <a:solidFill>
                  <a:schemeClr val="dk1"/>
                </a:solidFill>
              </a:rPr>
              <a:t>Marine Demand inaccurate planning premise (rate/quantity) and visibility</a:t>
            </a:r>
          </a:p>
          <a:p>
            <a:pPr marL="914400" lvl="1" indent="-457200" eaLnBrk="0" fontAlgn="base" hangingPunct="0">
              <a:lnSpc>
                <a:spcPct val="95000"/>
              </a:lnSpc>
              <a:spcBef>
                <a:spcPct val="0"/>
              </a:spcBef>
              <a:spcAft>
                <a:spcPct val="0"/>
              </a:spcAft>
              <a:buFont typeface="+mj-lt"/>
              <a:buAutoNum type="arabicPeriod"/>
            </a:pPr>
            <a:r>
              <a:rPr lang="en-US" altLang="en-US" sz="2000" dirty="0">
                <a:solidFill>
                  <a:schemeClr val="dk1"/>
                </a:solidFill>
              </a:rPr>
              <a:t>Under-budgeting of Common costs budget</a:t>
            </a:r>
          </a:p>
          <a:p>
            <a:pPr marL="914400" lvl="1" indent="-457200" eaLnBrk="0" fontAlgn="base" hangingPunct="0">
              <a:lnSpc>
                <a:spcPct val="95000"/>
              </a:lnSpc>
              <a:spcBef>
                <a:spcPct val="0"/>
              </a:spcBef>
              <a:spcAft>
                <a:spcPct val="0"/>
              </a:spcAft>
              <a:buFont typeface="+mj-lt"/>
              <a:buAutoNum type="arabicPeriod"/>
            </a:pPr>
            <a:r>
              <a:rPr lang="en-US" altLang="en-US" sz="2000" dirty="0">
                <a:solidFill>
                  <a:schemeClr val="dk1"/>
                </a:solidFill>
              </a:rPr>
              <a:t>Marine common cost budget haircut during JV partners review/cutback.</a:t>
            </a:r>
          </a:p>
          <a:p>
            <a:pPr lvl="1" eaLnBrk="0" fontAlgn="base" hangingPunct="0">
              <a:lnSpc>
                <a:spcPct val="95000"/>
              </a:lnSpc>
              <a:spcBef>
                <a:spcPct val="0"/>
              </a:spcBef>
              <a:spcAft>
                <a:spcPct val="0"/>
              </a:spcAft>
            </a:pPr>
            <a:endParaRPr lang="en-US" altLang="en-US" sz="2400" dirty="0">
              <a:solidFill>
                <a:schemeClr val="dk1"/>
              </a:solidFill>
            </a:endParaRPr>
          </a:p>
          <a:p>
            <a:pPr marL="285750" indent="-285750" eaLnBrk="0" fontAlgn="base" hangingPunct="0">
              <a:lnSpc>
                <a:spcPct val="95000"/>
              </a:lnSpc>
              <a:spcBef>
                <a:spcPct val="0"/>
              </a:spcBef>
              <a:spcAft>
                <a:spcPct val="0"/>
              </a:spcAft>
              <a:buFont typeface="Wingdings" panose="05000000000000000000" pitchFamily="2" charset="2"/>
              <a:buChar char="q"/>
            </a:pPr>
            <a:r>
              <a:rPr lang="en-US" altLang="en-US" sz="2400" dirty="0">
                <a:solidFill>
                  <a:schemeClr val="dk1"/>
                </a:solidFill>
              </a:rPr>
              <a:t>  </a:t>
            </a:r>
            <a:r>
              <a:rPr lang="en-US" altLang="en-US" sz="2400" b="1" dirty="0">
                <a:solidFill>
                  <a:schemeClr val="dk1"/>
                </a:solidFill>
              </a:rPr>
              <a:t>Budget implementation phase</a:t>
            </a:r>
          </a:p>
          <a:p>
            <a:pPr marL="914400" lvl="1" indent="-457200" eaLnBrk="0" fontAlgn="base" hangingPunct="0">
              <a:lnSpc>
                <a:spcPct val="95000"/>
              </a:lnSpc>
              <a:spcBef>
                <a:spcPct val="0"/>
              </a:spcBef>
              <a:spcAft>
                <a:spcPct val="0"/>
              </a:spcAft>
              <a:buFont typeface="+mj-lt"/>
              <a:buAutoNum type="arabicParenR"/>
            </a:pPr>
            <a:r>
              <a:rPr lang="en-US" altLang="en-US" sz="2000" dirty="0">
                <a:solidFill>
                  <a:schemeClr val="dk1"/>
                </a:solidFill>
              </a:rPr>
              <a:t>Provision of wrong (not related to Marine) or unfunded cost object</a:t>
            </a:r>
          </a:p>
          <a:p>
            <a:pPr marL="914400" lvl="1" indent="-457200" eaLnBrk="0" fontAlgn="base" hangingPunct="0">
              <a:lnSpc>
                <a:spcPct val="95000"/>
              </a:lnSpc>
              <a:spcBef>
                <a:spcPct val="0"/>
              </a:spcBef>
              <a:spcAft>
                <a:spcPct val="0"/>
              </a:spcAft>
              <a:buFont typeface="+mj-lt"/>
              <a:buAutoNum type="arabicParenR"/>
            </a:pPr>
            <a:r>
              <a:rPr lang="en-US" altLang="en-US" sz="2000" dirty="0">
                <a:solidFill>
                  <a:schemeClr val="dk1"/>
                </a:solidFill>
              </a:rPr>
              <a:t>Delay in </a:t>
            </a:r>
            <a:r>
              <a:rPr lang="en-US" altLang="en-US" sz="2000" b="1" dirty="0">
                <a:solidFill>
                  <a:schemeClr val="dk1"/>
                </a:solidFill>
              </a:rPr>
              <a:t>PR/PO creation </a:t>
            </a:r>
            <a:r>
              <a:rPr lang="en-US" altLang="en-US" sz="2000" dirty="0">
                <a:solidFill>
                  <a:schemeClr val="dk1"/>
                </a:solidFill>
              </a:rPr>
              <a:t>with pressure on Marine team sometimes forcing ‘</a:t>
            </a:r>
            <a:r>
              <a:rPr lang="en-US" altLang="en-US" sz="2000" b="1" dirty="0">
                <a:solidFill>
                  <a:schemeClr val="dk1"/>
                </a:solidFill>
              </a:rPr>
              <a:t>Work without PO’ or </a:t>
            </a:r>
            <a:r>
              <a:rPr lang="en-US" altLang="en-US" sz="2000" dirty="0">
                <a:solidFill>
                  <a:schemeClr val="dk1"/>
                </a:solidFill>
              </a:rPr>
              <a:t>business impact when vessel is not timely provided</a:t>
            </a:r>
          </a:p>
          <a:p>
            <a:pPr marL="914400" lvl="1" indent="-457200" eaLnBrk="0" fontAlgn="base" hangingPunct="0">
              <a:lnSpc>
                <a:spcPct val="95000"/>
              </a:lnSpc>
              <a:spcBef>
                <a:spcPct val="0"/>
              </a:spcBef>
              <a:spcAft>
                <a:spcPct val="0"/>
              </a:spcAft>
              <a:buFont typeface="+mj-lt"/>
              <a:buAutoNum type="arabicParenR"/>
            </a:pPr>
            <a:r>
              <a:rPr lang="en-US" altLang="en-US" sz="2000" dirty="0">
                <a:solidFill>
                  <a:schemeClr val="dk1"/>
                </a:solidFill>
              </a:rPr>
              <a:t>Use of other </a:t>
            </a:r>
            <a:r>
              <a:rPr lang="en-US" altLang="en-US" sz="2000" b="1" dirty="0">
                <a:solidFill>
                  <a:schemeClr val="dk1"/>
                </a:solidFill>
              </a:rPr>
              <a:t>Direct cost object </a:t>
            </a:r>
            <a:r>
              <a:rPr lang="en-US" altLang="en-US" sz="2000" dirty="0">
                <a:solidFill>
                  <a:schemeClr val="dk1"/>
                </a:solidFill>
              </a:rPr>
              <a:t>with consequential cost chargeback/</a:t>
            </a:r>
            <a:r>
              <a:rPr lang="en-US" altLang="en-US" sz="2000" kern="1200" dirty="0">
                <a:solidFill>
                  <a:schemeClr val="dk1"/>
                </a:solidFill>
                <a:latin typeface="+mn-lt"/>
                <a:ea typeface="+mn-ea"/>
                <a:cs typeface="+mn-cs"/>
              </a:rPr>
              <a:t>recovery challenges</a:t>
            </a:r>
          </a:p>
          <a:p>
            <a:pPr marL="914400" lvl="1" indent="-457200" eaLnBrk="0" fontAlgn="base" hangingPunct="0">
              <a:lnSpc>
                <a:spcPct val="95000"/>
              </a:lnSpc>
              <a:spcBef>
                <a:spcPct val="0"/>
              </a:spcBef>
              <a:spcAft>
                <a:spcPct val="0"/>
              </a:spcAft>
              <a:buFont typeface="+mj-lt"/>
              <a:buAutoNum type="arabicParenR"/>
            </a:pPr>
            <a:r>
              <a:rPr lang="en-US" altLang="en-US" sz="2000" dirty="0">
                <a:solidFill>
                  <a:schemeClr val="dk1"/>
                </a:solidFill>
              </a:rPr>
              <a:t>Overall </a:t>
            </a:r>
            <a:r>
              <a:rPr lang="en-US" altLang="en-US" sz="2000" b="1" dirty="0">
                <a:solidFill>
                  <a:schemeClr val="dk1"/>
                </a:solidFill>
              </a:rPr>
              <a:t>Marine Spend </a:t>
            </a:r>
            <a:r>
              <a:rPr lang="en-US" altLang="en-US" sz="2000" dirty="0">
                <a:solidFill>
                  <a:schemeClr val="dk1"/>
                </a:solidFill>
              </a:rPr>
              <a:t>exceeding approved budget</a:t>
            </a:r>
          </a:p>
          <a:p>
            <a:pPr marL="914400" lvl="1" indent="-457200" eaLnBrk="0" fontAlgn="base" hangingPunct="0">
              <a:lnSpc>
                <a:spcPct val="95000"/>
              </a:lnSpc>
              <a:spcBef>
                <a:spcPct val="0"/>
              </a:spcBef>
              <a:spcAft>
                <a:spcPct val="0"/>
              </a:spcAft>
              <a:buFont typeface="+mj-lt"/>
              <a:buAutoNum type="arabicParenR"/>
            </a:pPr>
            <a:r>
              <a:rPr lang="en-US" altLang="en-US" sz="2000" b="1" dirty="0">
                <a:solidFill>
                  <a:schemeClr val="dk1"/>
                </a:solidFill>
              </a:rPr>
              <a:t>Cost rejection </a:t>
            </a:r>
            <a:r>
              <a:rPr lang="en-US" altLang="en-US" sz="2000" dirty="0">
                <a:solidFill>
                  <a:schemeClr val="dk1"/>
                </a:solidFill>
              </a:rPr>
              <a:t>by NAPIMS</a:t>
            </a:r>
            <a:r>
              <a:rPr lang="en-US" altLang="en-US" sz="2000" kern="1200" dirty="0">
                <a:solidFill>
                  <a:schemeClr val="dk1"/>
                </a:solidFill>
                <a:latin typeface="+mn-lt"/>
                <a:ea typeface="+mn-ea"/>
                <a:cs typeface="+mn-cs"/>
              </a:rPr>
              <a:t> for Overspend</a:t>
            </a:r>
            <a:endParaRPr lang="en-US" altLang="en-US" sz="2000" dirty="0">
              <a:solidFill>
                <a:schemeClr val="dk1"/>
              </a:solidFill>
            </a:endParaRPr>
          </a:p>
          <a:p>
            <a:pPr marL="914400" lvl="1" indent="-457200" eaLnBrk="0" fontAlgn="base" hangingPunct="0">
              <a:lnSpc>
                <a:spcPct val="95000"/>
              </a:lnSpc>
              <a:spcBef>
                <a:spcPct val="0"/>
              </a:spcBef>
              <a:spcAft>
                <a:spcPct val="0"/>
              </a:spcAft>
              <a:buFont typeface="+mj-lt"/>
              <a:buAutoNum type="arabicParenR"/>
            </a:pPr>
            <a:r>
              <a:rPr lang="en-US" altLang="en-US" sz="2000" b="1" kern="1200" dirty="0">
                <a:solidFill>
                  <a:schemeClr val="dk1"/>
                </a:solidFill>
                <a:latin typeface="+mn-lt"/>
                <a:ea typeface="+mn-ea"/>
                <a:cs typeface="+mn-cs"/>
              </a:rPr>
              <a:t>Legacy issues </a:t>
            </a:r>
            <a:r>
              <a:rPr lang="en-US" altLang="en-US" sz="2000" dirty="0">
                <a:solidFill>
                  <a:schemeClr val="dk1"/>
                </a:solidFill>
              </a:rPr>
              <a:t>with vendors who worked without PO</a:t>
            </a:r>
          </a:p>
          <a:p>
            <a:pPr marL="914400" lvl="1" indent="-457200" eaLnBrk="0" fontAlgn="base" hangingPunct="0">
              <a:lnSpc>
                <a:spcPct val="95000"/>
              </a:lnSpc>
              <a:spcBef>
                <a:spcPct val="0"/>
              </a:spcBef>
              <a:spcAft>
                <a:spcPct val="0"/>
              </a:spcAft>
              <a:buFont typeface="+mj-lt"/>
              <a:buAutoNum type="arabicParenR"/>
            </a:pPr>
            <a:r>
              <a:rPr lang="en-US" altLang="en-US" sz="2000" kern="1200" dirty="0">
                <a:solidFill>
                  <a:schemeClr val="dk1"/>
                </a:solidFill>
                <a:latin typeface="+mn-lt"/>
                <a:ea typeface="+mn-ea"/>
                <a:cs typeface="+mn-cs"/>
              </a:rPr>
              <a:t>JV Partners only recognizes Logistics as</a:t>
            </a:r>
            <a:r>
              <a:rPr lang="en-US" altLang="en-US" sz="2000" dirty="0">
                <a:solidFill>
                  <a:schemeClr val="dk1"/>
                </a:solidFill>
              </a:rPr>
              <a:t> having single point</a:t>
            </a:r>
            <a:r>
              <a:rPr lang="en-US" altLang="en-US" sz="2000" kern="1200" dirty="0">
                <a:solidFill>
                  <a:schemeClr val="dk1"/>
                </a:solidFill>
                <a:latin typeface="+mn-lt"/>
                <a:ea typeface="+mn-ea"/>
                <a:cs typeface="+mn-cs"/>
              </a:rPr>
              <a:t> accountability for common cost budgeting and Spend performance</a:t>
            </a:r>
          </a:p>
        </p:txBody>
      </p:sp>
      <p:sp>
        <p:nvSpPr>
          <p:cNvPr id="9" name="TextBox 8">
            <a:extLst>
              <a:ext uri="{FF2B5EF4-FFF2-40B4-BE49-F238E27FC236}">
                <a16:creationId xmlns:a16="http://schemas.microsoft.com/office/drawing/2014/main" id="{213C04BF-4E51-4C99-941E-BA0754DBFB67}"/>
              </a:ext>
            </a:extLst>
          </p:cNvPr>
          <p:cNvSpPr txBox="1"/>
          <p:nvPr/>
        </p:nvSpPr>
        <p:spPr bwMode="auto">
          <a:xfrm>
            <a:off x="65339" y="5447809"/>
            <a:ext cx="11854629" cy="1200329"/>
          </a:xfrm>
          <a:prstGeom prst="rect">
            <a:avLst/>
          </a:prstGeom>
          <a:noFill/>
          <a:ln w="9525" algn="ctr">
            <a:noFill/>
            <a:miter lim="800000"/>
            <a:headEnd/>
            <a:tailEnd/>
          </a:ln>
        </p:spPr>
        <p:txBody>
          <a:bodyPr wrap="square">
            <a:spAutoFit/>
          </a:bodyPr>
          <a:lstStyle/>
          <a:p>
            <a:r>
              <a:rPr lang="en-US" altLang="en-US" b="1" dirty="0">
                <a:solidFill>
                  <a:schemeClr val="dk1"/>
                </a:solidFill>
              </a:rPr>
              <a:t>Co</a:t>
            </a:r>
            <a:r>
              <a:rPr lang="en-US" altLang="en-US" sz="1800" b="1" kern="1200" dirty="0">
                <a:solidFill>
                  <a:schemeClr val="dk1"/>
                </a:solidFill>
                <a:latin typeface="+mn-lt"/>
                <a:ea typeface="+mn-ea"/>
                <a:cs typeface="+mn-cs"/>
              </a:rPr>
              <a:t>mmon costs </a:t>
            </a:r>
            <a:r>
              <a:rPr lang="en-US" altLang="en-US" sz="1800" kern="1200" dirty="0">
                <a:solidFill>
                  <a:schemeClr val="dk1"/>
                </a:solidFill>
                <a:latin typeface="+mn-lt"/>
                <a:ea typeface="+mn-ea"/>
                <a:cs typeface="+mn-cs"/>
              </a:rPr>
              <a:t>– operating expense of a service or product attributable or chargea</a:t>
            </a:r>
            <a:r>
              <a:rPr lang="en-US" altLang="en-US" dirty="0">
                <a:solidFill>
                  <a:schemeClr val="dk1"/>
                </a:solidFill>
              </a:rPr>
              <a:t>ble to multiple departments and either aggregated under a single cost object or distributed in teams cost object with clearly marked service cost element. For example Security cost for ‘FORCADOS NODE’ with cost object 105295 has common costs for CATERING, </a:t>
            </a:r>
            <a:r>
              <a:rPr lang="en-US" altLang="en-US" b="1" dirty="0">
                <a:solidFill>
                  <a:schemeClr val="dk1"/>
                </a:solidFill>
              </a:rPr>
              <a:t>VESSEL</a:t>
            </a:r>
            <a:r>
              <a:rPr lang="en-US" altLang="en-US" dirty="0">
                <a:solidFill>
                  <a:schemeClr val="dk1"/>
                </a:solidFill>
              </a:rPr>
              <a:t>, VEHICLE, FUEL </a:t>
            </a:r>
            <a:r>
              <a:rPr lang="en-US" altLang="en-US" dirty="0" err="1">
                <a:solidFill>
                  <a:schemeClr val="dk1"/>
                </a:solidFill>
              </a:rPr>
              <a:t>etc</a:t>
            </a:r>
            <a:endParaRPr lang="en-US" dirty="0"/>
          </a:p>
        </p:txBody>
      </p:sp>
      <p:sp>
        <p:nvSpPr>
          <p:cNvPr id="10" name="Rectangle 9">
            <a:extLst>
              <a:ext uri="{FF2B5EF4-FFF2-40B4-BE49-F238E27FC236}">
                <a16:creationId xmlns:a16="http://schemas.microsoft.com/office/drawing/2014/main" id="{74D57802-244D-4443-8BC4-23B918919A52}"/>
              </a:ext>
            </a:extLst>
          </p:cNvPr>
          <p:cNvSpPr/>
          <p:nvPr/>
        </p:nvSpPr>
        <p:spPr>
          <a:xfrm>
            <a:off x="10893287" y="0"/>
            <a:ext cx="1298713" cy="3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INFO</a:t>
            </a:r>
          </a:p>
        </p:txBody>
      </p:sp>
    </p:spTree>
    <p:extLst>
      <p:ext uri="{BB962C8B-B14F-4D97-AF65-F5344CB8AC3E}">
        <p14:creationId xmlns:p14="http://schemas.microsoft.com/office/powerpoint/2010/main" val="28092593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36B9-479E-4891-A1DE-90038C1A3764}"/>
              </a:ext>
            </a:extLst>
          </p:cNvPr>
          <p:cNvSpPr>
            <a:spLocks noGrp="1"/>
          </p:cNvSpPr>
          <p:nvPr>
            <p:ph type="title"/>
          </p:nvPr>
        </p:nvSpPr>
        <p:spPr>
          <a:xfrm>
            <a:off x="416560" y="-35711"/>
            <a:ext cx="11171238" cy="451001"/>
          </a:xfrm>
        </p:spPr>
        <p:txBody>
          <a:bodyPr/>
          <a:lstStyle/>
          <a:p>
            <a:pPr algn="ctr"/>
            <a:r>
              <a:rPr lang="en-GB" sz="2400" dirty="0">
                <a:solidFill>
                  <a:srgbClr val="404040"/>
                </a:solidFill>
                <a:latin typeface="ShellBold"/>
              </a:rPr>
              <a:t>E</a:t>
            </a:r>
            <a:r>
              <a:rPr lang="en-GB" dirty="0">
                <a:solidFill>
                  <a:srgbClr val="404040"/>
                </a:solidFill>
                <a:latin typeface="ShellBold"/>
              </a:rPr>
              <a:t>XPECTED CHANGES</a:t>
            </a:r>
            <a:endParaRPr lang="en-US" sz="2400" dirty="0">
              <a:solidFill>
                <a:srgbClr val="404040"/>
              </a:solidFill>
              <a:latin typeface="ShellBold"/>
            </a:endParaRPr>
          </a:p>
        </p:txBody>
      </p:sp>
      <p:graphicFrame>
        <p:nvGraphicFramePr>
          <p:cNvPr id="7" name="Table 3">
            <a:extLst>
              <a:ext uri="{FF2B5EF4-FFF2-40B4-BE49-F238E27FC236}">
                <a16:creationId xmlns:a16="http://schemas.microsoft.com/office/drawing/2014/main" id="{0CB230AA-2A9F-490A-BDB3-CA065C078BF9}"/>
              </a:ext>
            </a:extLst>
          </p:cNvPr>
          <p:cNvGraphicFramePr>
            <a:graphicFrameLocks noGrp="1"/>
          </p:cNvGraphicFramePr>
          <p:nvPr>
            <p:extLst>
              <p:ext uri="{D42A27DB-BD31-4B8C-83A1-F6EECF244321}">
                <p14:modId xmlns:p14="http://schemas.microsoft.com/office/powerpoint/2010/main" val="2193515897"/>
              </p:ext>
            </p:extLst>
          </p:nvPr>
        </p:nvGraphicFramePr>
        <p:xfrm>
          <a:off x="123825" y="266597"/>
          <a:ext cx="5686421" cy="1809934"/>
        </p:xfrm>
        <a:graphic>
          <a:graphicData uri="http://schemas.openxmlformats.org/drawingml/2006/table">
            <a:tbl>
              <a:tblPr firstRow="1" bandRow="1">
                <a:tableStyleId>{5C22544A-7EE6-4342-B048-85BDC9FD1C3A}</a:tableStyleId>
              </a:tblPr>
              <a:tblGrid>
                <a:gridCol w="5686421">
                  <a:extLst>
                    <a:ext uri="{9D8B030D-6E8A-4147-A177-3AD203B41FA5}">
                      <a16:colId xmlns:a16="http://schemas.microsoft.com/office/drawing/2014/main" val="4131143268"/>
                    </a:ext>
                  </a:extLst>
                </a:gridCol>
              </a:tblGrid>
              <a:tr h="316149">
                <a:tc>
                  <a:txBody>
                    <a:bodyPr/>
                    <a:lstStyle/>
                    <a:p>
                      <a:pPr algn="ctr"/>
                      <a:r>
                        <a:rPr lang="en-GB" sz="1600" dirty="0">
                          <a:solidFill>
                            <a:schemeClr val="tx1">
                              <a:lumMod val="50000"/>
                            </a:schemeClr>
                          </a:solidFill>
                        </a:rPr>
                        <a:t>AS IS PROCESS</a:t>
                      </a:r>
                    </a:p>
                  </a:txBody>
                  <a:tcPr/>
                </a:tc>
                <a:extLst>
                  <a:ext uri="{0D108BD9-81ED-4DB2-BD59-A6C34878D82A}">
                    <a16:rowId xmlns:a16="http://schemas.microsoft.com/office/drawing/2014/main" val="3528217401"/>
                  </a:ext>
                </a:extLst>
              </a:tr>
              <a:tr h="1474654">
                <a:tc>
                  <a:txBody>
                    <a:bodyPr/>
                    <a:lstStyle/>
                    <a:p>
                      <a:pPr marL="0" indent="0" algn="ctr">
                        <a:spcBef>
                          <a:spcPts val="600"/>
                        </a:spcBef>
                        <a:buSzPct val="125000"/>
                        <a:buFont typeface="Wingdings" panose="05000000000000000000" pitchFamily="2" charset="2"/>
                        <a:buNone/>
                      </a:pPr>
                      <a:r>
                        <a:rPr lang="en-GB" sz="1200" b="1" dirty="0">
                          <a:solidFill>
                            <a:srgbClr val="FF0000"/>
                          </a:solidFill>
                        </a:rPr>
                        <a:t>Budget Planning Phase</a:t>
                      </a:r>
                    </a:p>
                    <a:p>
                      <a:pPr marL="285750" indent="-285750" algn="just">
                        <a:spcBef>
                          <a:spcPts val="600"/>
                        </a:spcBef>
                        <a:buSzPct val="125000"/>
                        <a:buFont typeface="+mj-lt"/>
                        <a:buAutoNum type="arabicPeriod"/>
                      </a:pPr>
                      <a:r>
                        <a:rPr lang="en-GB" sz="1200" u="sng" dirty="0"/>
                        <a:t>Budget Build </a:t>
                      </a:r>
                      <a:r>
                        <a:rPr lang="en-GB" sz="1200" dirty="0"/>
                        <a:t>- Asset/Function handles. Minimal input from Logistics team. Activity/scope/demand not clear to the Logistics team.</a:t>
                      </a:r>
                    </a:p>
                    <a:p>
                      <a:pPr marL="285750" indent="-285750" algn="just">
                        <a:spcBef>
                          <a:spcPts val="600"/>
                        </a:spcBef>
                        <a:buSzPct val="125000"/>
                        <a:buFont typeface="+mj-lt"/>
                        <a:buAutoNum type="arabicPeriod"/>
                      </a:pPr>
                      <a:r>
                        <a:rPr lang="en-GB" sz="1200" u="sng" dirty="0"/>
                        <a:t>Post JV review budget threshold </a:t>
                      </a:r>
                      <a:r>
                        <a:rPr lang="en-GB" sz="1200" dirty="0"/>
                        <a:t>- Central planning determines/advises.</a:t>
                      </a:r>
                    </a:p>
                    <a:p>
                      <a:pPr marL="285750" indent="-285750" algn="just">
                        <a:spcBef>
                          <a:spcPts val="600"/>
                        </a:spcBef>
                        <a:buSzPct val="125000"/>
                        <a:buFont typeface="+mj-lt"/>
                        <a:buAutoNum type="arabicPeriod"/>
                      </a:pPr>
                      <a:r>
                        <a:rPr lang="en-GB" sz="1200" u="sng" dirty="0"/>
                        <a:t>Marine Common Cost Budget ownership </a:t>
                      </a:r>
                      <a:r>
                        <a:rPr lang="en-GB" sz="1200" dirty="0"/>
                        <a:t>- resides with the </a:t>
                      </a:r>
                      <a:r>
                        <a:rPr lang="en-GB" sz="1200" b="1" dirty="0"/>
                        <a:t>ASSET/FUNCTION</a:t>
                      </a:r>
                    </a:p>
                  </a:txBody>
                  <a:tcPr>
                    <a:noFill/>
                  </a:tcPr>
                </a:tc>
                <a:extLst>
                  <a:ext uri="{0D108BD9-81ED-4DB2-BD59-A6C34878D82A}">
                    <a16:rowId xmlns:a16="http://schemas.microsoft.com/office/drawing/2014/main" val="1916702669"/>
                  </a:ext>
                </a:extLst>
              </a:tr>
            </a:tbl>
          </a:graphicData>
        </a:graphic>
      </p:graphicFrame>
      <p:sp>
        <p:nvSpPr>
          <p:cNvPr id="3" name="Slide Number Placeholder 2">
            <a:extLst>
              <a:ext uri="{FF2B5EF4-FFF2-40B4-BE49-F238E27FC236}">
                <a16:creationId xmlns:a16="http://schemas.microsoft.com/office/drawing/2014/main" id="{A2EA4B4F-E8E4-44DA-A305-9514253BA749}"/>
              </a:ext>
            </a:extLst>
          </p:cNvPr>
          <p:cNvSpPr>
            <a:spLocks noGrp="1"/>
          </p:cNvSpPr>
          <p:nvPr>
            <p:ph type="sldNum" sz="quarter" idx="4"/>
          </p:nvPr>
        </p:nvSpPr>
        <p:spPr>
          <a:xfrm>
            <a:off x="11324177" y="6154874"/>
            <a:ext cx="355564" cy="237600"/>
          </a:xfrm>
        </p:spPr>
        <p:txBody>
          <a:bodyPr/>
          <a:lstStyle/>
          <a:p>
            <a:fld id="{D32BAE6A-B452-4007-8177-56DD051636F9}" type="slidenum">
              <a:rPr lang="en-GB" smtClean="0"/>
              <a:pPr/>
              <a:t>5</a:t>
            </a:fld>
            <a:endParaRPr lang="en-GB" dirty="0"/>
          </a:p>
        </p:txBody>
      </p:sp>
      <p:graphicFrame>
        <p:nvGraphicFramePr>
          <p:cNvPr id="8" name="Table 3">
            <a:extLst>
              <a:ext uri="{FF2B5EF4-FFF2-40B4-BE49-F238E27FC236}">
                <a16:creationId xmlns:a16="http://schemas.microsoft.com/office/drawing/2014/main" id="{C8D0094B-33A2-4394-9814-78146D0157DA}"/>
              </a:ext>
            </a:extLst>
          </p:cNvPr>
          <p:cNvGraphicFramePr>
            <a:graphicFrameLocks noGrp="1"/>
          </p:cNvGraphicFramePr>
          <p:nvPr>
            <p:extLst>
              <p:ext uri="{D42A27DB-BD31-4B8C-83A1-F6EECF244321}">
                <p14:modId xmlns:p14="http://schemas.microsoft.com/office/powerpoint/2010/main" val="3997669185"/>
              </p:ext>
            </p:extLst>
          </p:nvPr>
        </p:nvGraphicFramePr>
        <p:xfrm>
          <a:off x="5915030" y="265280"/>
          <a:ext cx="6153146" cy="1752600"/>
        </p:xfrm>
        <a:graphic>
          <a:graphicData uri="http://schemas.openxmlformats.org/drawingml/2006/table">
            <a:tbl>
              <a:tblPr firstRow="1" bandRow="1">
                <a:tableStyleId>{5C22544A-7EE6-4342-B048-85BDC9FD1C3A}</a:tableStyleId>
              </a:tblPr>
              <a:tblGrid>
                <a:gridCol w="6153146">
                  <a:extLst>
                    <a:ext uri="{9D8B030D-6E8A-4147-A177-3AD203B41FA5}">
                      <a16:colId xmlns:a16="http://schemas.microsoft.com/office/drawing/2014/main" val="4131143268"/>
                    </a:ext>
                  </a:extLst>
                </a:gridCol>
              </a:tblGrid>
              <a:tr h="257272">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dirty="0">
                          <a:solidFill>
                            <a:schemeClr val="tx1">
                              <a:lumMod val="50000"/>
                            </a:schemeClr>
                          </a:solidFill>
                        </a:rPr>
                        <a:t>TO-BE  PROCESS</a:t>
                      </a:r>
                    </a:p>
                  </a:txBody>
                  <a:tcPr/>
                </a:tc>
                <a:extLst>
                  <a:ext uri="{0D108BD9-81ED-4DB2-BD59-A6C34878D82A}">
                    <a16:rowId xmlns:a16="http://schemas.microsoft.com/office/drawing/2014/main" val="3528217401"/>
                  </a:ext>
                </a:extLst>
              </a:tr>
              <a:tr h="1259454">
                <a:tc>
                  <a:txBody>
                    <a:bodyPr/>
                    <a:lstStyle/>
                    <a:p>
                      <a:pPr marL="0" marR="0" lvl="0" indent="0" algn="ctr" defTabSz="1219170" rtl="0" eaLnBrk="1" fontAlgn="auto" latinLnBrk="0" hangingPunct="1">
                        <a:lnSpc>
                          <a:spcPct val="100000"/>
                        </a:lnSpc>
                        <a:spcBef>
                          <a:spcPts val="600"/>
                        </a:spcBef>
                        <a:spcAft>
                          <a:spcPts val="0"/>
                        </a:spcAft>
                        <a:buClrTx/>
                        <a:buSzPct val="125000"/>
                        <a:buFont typeface="Wingdings" panose="05000000000000000000" pitchFamily="2" charset="2"/>
                        <a:buNone/>
                        <a:tabLst/>
                        <a:defRPr/>
                      </a:pPr>
                      <a:r>
                        <a:rPr lang="en-GB" sz="1200" b="1" kern="1200" dirty="0">
                          <a:solidFill>
                            <a:srgbClr val="FF0000"/>
                          </a:solidFill>
                          <a:latin typeface="+mn-lt"/>
                          <a:ea typeface="+mn-ea"/>
                          <a:cs typeface="+mn-cs"/>
                        </a:rPr>
                        <a:t>Budget Planning Phase</a:t>
                      </a:r>
                    </a:p>
                    <a:p>
                      <a:pPr marL="285750" indent="-285750" algn="just">
                        <a:spcBef>
                          <a:spcPts val="600"/>
                        </a:spcBef>
                        <a:buSzPct val="125000"/>
                        <a:buFont typeface="+mj-lt"/>
                        <a:buAutoNum type="arabicPeriod"/>
                      </a:pPr>
                      <a:r>
                        <a:rPr lang="en-GB" sz="1200" b="0" u="sng" dirty="0"/>
                        <a:t>Budget build </a:t>
                      </a:r>
                      <a:r>
                        <a:rPr lang="en-GB" sz="1200" b="1" dirty="0"/>
                        <a:t>- Moves to LOGISTICS</a:t>
                      </a:r>
                      <a:r>
                        <a:rPr lang="en-GB" sz="1200" dirty="0"/>
                        <a:t>. Asset/Function &amp; Logistics jointly build/optimize Demand Plan linked to approved business plan. </a:t>
                      </a:r>
                      <a:endParaRPr lang="en-GB" sz="1200" b="1" dirty="0"/>
                    </a:p>
                    <a:p>
                      <a:pPr marL="285750" indent="-285750" algn="just">
                        <a:spcBef>
                          <a:spcPts val="600"/>
                        </a:spcBef>
                        <a:buSzPct val="125000"/>
                        <a:buFont typeface="+mj-lt"/>
                        <a:buAutoNum type="arabicPeriod"/>
                      </a:pPr>
                      <a:r>
                        <a:rPr lang="en-GB" sz="1200" u="sng" dirty="0"/>
                        <a:t>Post JV review budget threshold - </a:t>
                      </a:r>
                      <a:r>
                        <a:rPr lang="en-GB" sz="1200" dirty="0"/>
                        <a:t> </a:t>
                      </a:r>
                      <a:r>
                        <a:rPr lang="en-GB" sz="1200" b="1" dirty="0"/>
                        <a:t>No Change</a:t>
                      </a:r>
                      <a:r>
                        <a:rPr lang="en-GB" sz="1200" dirty="0"/>
                        <a:t>, however any reduction will be discussed by Logistics with Functions/Assets</a:t>
                      </a:r>
                    </a:p>
                    <a:p>
                      <a:pPr marL="285750" marR="0" lvl="0" indent="-285750" algn="just" defTabSz="1219170" rtl="0" eaLnBrk="1" fontAlgn="auto" latinLnBrk="0" hangingPunct="1">
                        <a:lnSpc>
                          <a:spcPct val="100000"/>
                        </a:lnSpc>
                        <a:spcBef>
                          <a:spcPts val="600"/>
                        </a:spcBef>
                        <a:spcAft>
                          <a:spcPts val="0"/>
                        </a:spcAft>
                        <a:buClrTx/>
                        <a:buSzPct val="125000"/>
                        <a:buFont typeface="+mj-lt"/>
                        <a:buAutoNum type="arabicPeriod"/>
                        <a:tabLst/>
                        <a:defRPr/>
                      </a:pPr>
                      <a:r>
                        <a:rPr lang="en-GB" sz="1200" u="sng" dirty="0"/>
                        <a:t>Marine Common Cost Budget ownership </a:t>
                      </a:r>
                      <a:r>
                        <a:rPr lang="en-GB" sz="1200" dirty="0"/>
                        <a:t>- </a:t>
                      </a:r>
                      <a:r>
                        <a:rPr lang="en-GB" sz="1200" b="1" dirty="0"/>
                        <a:t>Moves to LOGISTICS</a:t>
                      </a:r>
                    </a:p>
                  </a:txBody>
                  <a:tcPr>
                    <a:noFill/>
                  </a:tcPr>
                </a:tc>
                <a:extLst>
                  <a:ext uri="{0D108BD9-81ED-4DB2-BD59-A6C34878D82A}">
                    <a16:rowId xmlns:a16="http://schemas.microsoft.com/office/drawing/2014/main" val="1916702669"/>
                  </a:ext>
                </a:extLst>
              </a:tr>
            </a:tbl>
          </a:graphicData>
        </a:graphic>
      </p:graphicFrame>
      <p:graphicFrame>
        <p:nvGraphicFramePr>
          <p:cNvPr id="10" name="Table 3">
            <a:extLst>
              <a:ext uri="{FF2B5EF4-FFF2-40B4-BE49-F238E27FC236}">
                <a16:creationId xmlns:a16="http://schemas.microsoft.com/office/drawing/2014/main" id="{4DC0C52E-C8CA-410C-8DCE-DD5632A1C673}"/>
              </a:ext>
            </a:extLst>
          </p:cNvPr>
          <p:cNvGraphicFramePr>
            <a:graphicFrameLocks noGrp="1"/>
          </p:cNvGraphicFramePr>
          <p:nvPr>
            <p:extLst>
              <p:ext uri="{D42A27DB-BD31-4B8C-83A1-F6EECF244321}">
                <p14:modId xmlns:p14="http://schemas.microsoft.com/office/powerpoint/2010/main" val="17263164"/>
              </p:ext>
            </p:extLst>
          </p:nvPr>
        </p:nvGraphicFramePr>
        <p:xfrm>
          <a:off x="123825" y="2057400"/>
          <a:ext cx="5686421" cy="3313288"/>
        </p:xfrm>
        <a:graphic>
          <a:graphicData uri="http://schemas.openxmlformats.org/drawingml/2006/table">
            <a:tbl>
              <a:tblPr firstRow="1" bandRow="1">
                <a:tableStyleId>{5C22544A-7EE6-4342-B048-85BDC9FD1C3A}</a:tableStyleId>
              </a:tblPr>
              <a:tblGrid>
                <a:gridCol w="5686421">
                  <a:extLst>
                    <a:ext uri="{9D8B030D-6E8A-4147-A177-3AD203B41FA5}">
                      <a16:colId xmlns:a16="http://schemas.microsoft.com/office/drawing/2014/main" val="4131143268"/>
                    </a:ext>
                  </a:extLst>
                </a:gridCol>
              </a:tblGrid>
              <a:tr h="256278">
                <a:tc>
                  <a:txBody>
                    <a:bodyPr/>
                    <a:lstStyle/>
                    <a:p>
                      <a:pPr algn="ctr"/>
                      <a:r>
                        <a:rPr lang="en-GB" sz="1600" dirty="0">
                          <a:solidFill>
                            <a:schemeClr val="tx1">
                              <a:lumMod val="50000"/>
                            </a:schemeClr>
                          </a:solidFill>
                        </a:rPr>
                        <a:t>AS IS PROCESS</a:t>
                      </a:r>
                    </a:p>
                  </a:txBody>
                  <a:tcPr/>
                </a:tc>
                <a:extLst>
                  <a:ext uri="{0D108BD9-81ED-4DB2-BD59-A6C34878D82A}">
                    <a16:rowId xmlns:a16="http://schemas.microsoft.com/office/drawing/2014/main" val="3528217401"/>
                  </a:ext>
                </a:extLst>
              </a:tr>
              <a:tr h="2978008">
                <a:tc>
                  <a:txBody>
                    <a:bodyPr/>
                    <a:lstStyle/>
                    <a:p>
                      <a:pPr marL="0" indent="0" algn="ctr">
                        <a:spcBef>
                          <a:spcPts val="600"/>
                        </a:spcBef>
                        <a:buSzPct val="125000"/>
                        <a:buFont typeface="Wingdings" panose="05000000000000000000" pitchFamily="2" charset="2"/>
                        <a:buNone/>
                      </a:pPr>
                      <a:r>
                        <a:rPr lang="en-GB" sz="1200" b="1" dirty="0">
                          <a:solidFill>
                            <a:srgbClr val="FF0000"/>
                          </a:solidFill>
                        </a:rPr>
                        <a:t>Execution Phase</a:t>
                      </a:r>
                    </a:p>
                    <a:p>
                      <a:pPr marL="285750" indent="-285750" algn="just">
                        <a:spcBef>
                          <a:spcPts val="600"/>
                        </a:spcBef>
                        <a:buSzPct val="125000"/>
                        <a:buFont typeface="+mj-lt"/>
                        <a:buAutoNum type="romanLcPeriod"/>
                      </a:pPr>
                      <a:r>
                        <a:rPr lang="en-GB" sz="1200" u="sng" dirty="0">
                          <a:solidFill>
                            <a:srgbClr val="000000"/>
                          </a:solidFill>
                        </a:rPr>
                        <a:t>Activities optimization post budget cut </a:t>
                      </a:r>
                      <a:r>
                        <a:rPr lang="en-GB" sz="1200" dirty="0">
                          <a:solidFill>
                            <a:srgbClr val="000000"/>
                          </a:solidFill>
                        </a:rPr>
                        <a:t>- No alignment on activities to regret under finalised budget.</a:t>
                      </a:r>
                    </a:p>
                    <a:p>
                      <a:pPr marL="285750" indent="-285750" algn="just">
                        <a:spcBef>
                          <a:spcPts val="600"/>
                        </a:spcBef>
                        <a:buSzPct val="125000"/>
                        <a:buFont typeface="+mj-lt"/>
                        <a:buAutoNum type="romanLcPeriod"/>
                      </a:pPr>
                      <a:endParaRPr lang="en-GB" sz="1200" dirty="0">
                        <a:solidFill>
                          <a:srgbClr val="000000"/>
                        </a:solidFill>
                      </a:endParaRPr>
                    </a:p>
                    <a:p>
                      <a:pPr marL="285750" indent="-285750" algn="just">
                        <a:spcBef>
                          <a:spcPts val="600"/>
                        </a:spcBef>
                        <a:buSzPct val="125000"/>
                        <a:buFont typeface="+mj-lt"/>
                        <a:buAutoNum type="romanLcPeriod"/>
                      </a:pPr>
                      <a:r>
                        <a:rPr lang="en-GB" sz="1200" u="sng" dirty="0">
                          <a:solidFill>
                            <a:srgbClr val="000000"/>
                          </a:solidFill>
                        </a:rPr>
                        <a:t>Demand Request initiation </a:t>
                      </a:r>
                      <a:r>
                        <a:rPr lang="en-GB" sz="1200" dirty="0">
                          <a:solidFill>
                            <a:srgbClr val="000000"/>
                          </a:solidFill>
                        </a:rPr>
                        <a:t>- Asset/Function handles in Logistics business tool (MMR.)</a:t>
                      </a:r>
                    </a:p>
                    <a:p>
                      <a:pPr marL="285750" indent="-285750" algn="just">
                        <a:spcBef>
                          <a:spcPts val="600"/>
                        </a:spcBef>
                        <a:buSzPct val="125000"/>
                        <a:buFont typeface="+mj-lt"/>
                        <a:buAutoNum type="romanLcPeriod"/>
                      </a:pPr>
                      <a:r>
                        <a:rPr lang="en-GB" sz="1200" u="sng" dirty="0">
                          <a:solidFill>
                            <a:srgbClr val="000000"/>
                          </a:solidFill>
                        </a:rPr>
                        <a:t>Cost Object/LCC request </a:t>
                      </a:r>
                      <a:r>
                        <a:rPr lang="en-GB" sz="1200" dirty="0">
                          <a:solidFill>
                            <a:srgbClr val="000000"/>
                          </a:solidFill>
                        </a:rPr>
                        <a:t>- Asset/Function handles providing cost objects and secures approval from LCC panel.</a:t>
                      </a:r>
                    </a:p>
                    <a:p>
                      <a:pPr marL="285750" indent="-285750" algn="just">
                        <a:spcBef>
                          <a:spcPts val="600"/>
                        </a:spcBef>
                        <a:buSzPct val="125000"/>
                        <a:buFont typeface="+mj-lt"/>
                        <a:buAutoNum type="romanLcPeriod"/>
                      </a:pPr>
                      <a:r>
                        <a:rPr lang="en-GB" sz="1200" u="sng" dirty="0">
                          <a:solidFill>
                            <a:srgbClr val="000000"/>
                          </a:solidFill>
                        </a:rPr>
                        <a:t>Emergency activity not in demand plan/approved budget </a:t>
                      </a:r>
                      <a:r>
                        <a:rPr lang="en-GB" sz="1200" dirty="0">
                          <a:solidFill>
                            <a:srgbClr val="000000"/>
                          </a:solidFill>
                        </a:rPr>
                        <a:t>- Function provides direct cost budget with potential for cost rejection by Partners when charged back to common cost .</a:t>
                      </a:r>
                    </a:p>
                    <a:p>
                      <a:pPr marL="285750" indent="-285750" algn="just">
                        <a:spcBef>
                          <a:spcPts val="600"/>
                        </a:spcBef>
                        <a:buSzPct val="125000"/>
                        <a:buFont typeface="+mj-lt"/>
                        <a:buAutoNum type="romanLcPeriod"/>
                      </a:pPr>
                      <a:r>
                        <a:rPr lang="en-GB" sz="1200" u="sng" dirty="0">
                          <a:solidFill>
                            <a:srgbClr val="000000"/>
                          </a:solidFill>
                        </a:rPr>
                        <a:t>Monthly Common Cost performance review</a:t>
                      </a:r>
                      <a:r>
                        <a:rPr lang="en-GB" sz="1200" dirty="0">
                          <a:solidFill>
                            <a:srgbClr val="000000"/>
                          </a:solidFill>
                        </a:rPr>
                        <a:t> – At Asset/Function level, with limited participation from execution teams </a:t>
                      </a:r>
                    </a:p>
                  </a:txBody>
                  <a:tcPr>
                    <a:noFill/>
                  </a:tcPr>
                </a:tc>
                <a:extLst>
                  <a:ext uri="{0D108BD9-81ED-4DB2-BD59-A6C34878D82A}">
                    <a16:rowId xmlns:a16="http://schemas.microsoft.com/office/drawing/2014/main" val="1916702669"/>
                  </a:ext>
                </a:extLst>
              </a:tr>
            </a:tbl>
          </a:graphicData>
        </a:graphic>
      </p:graphicFrame>
      <p:graphicFrame>
        <p:nvGraphicFramePr>
          <p:cNvPr id="11" name="Table 3">
            <a:extLst>
              <a:ext uri="{FF2B5EF4-FFF2-40B4-BE49-F238E27FC236}">
                <a16:creationId xmlns:a16="http://schemas.microsoft.com/office/drawing/2014/main" id="{4F8EDBDF-D359-4F69-9B2E-09585B309B66}"/>
              </a:ext>
            </a:extLst>
          </p:cNvPr>
          <p:cNvGraphicFramePr>
            <a:graphicFrameLocks noGrp="1"/>
          </p:cNvGraphicFramePr>
          <p:nvPr>
            <p:extLst>
              <p:ext uri="{D42A27DB-BD31-4B8C-83A1-F6EECF244321}">
                <p14:modId xmlns:p14="http://schemas.microsoft.com/office/powerpoint/2010/main" val="2188308181"/>
              </p:ext>
            </p:extLst>
          </p:nvPr>
        </p:nvGraphicFramePr>
        <p:xfrm>
          <a:off x="5915029" y="2057400"/>
          <a:ext cx="6153146" cy="3322320"/>
        </p:xfrm>
        <a:graphic>
          <a:graphicData uri="http://schemas.openxmlformats.org/drawingml/2006/table">
            <a:tbl>
              <a:tblPr firstRow="1" bandRow="1">
                <a:tableStyleId>{5C22544A-7EE6-4342-B048-85BDC9FD1C3A}</a:tableStyleId>
              </a:tblPr>
              <a:tblGrid>
                <a:gridCol w="6153146">
                  <a:extLst>
                    <a:ext uri="{9D8B030D-6E8A-4147-A177-3AD203B41FA5}">
                      <a16:colId xmlns:a16="http://schemas.microsoft.com/office/drawing/2014/main" val="4131143268"/>
                    </a:ext>
                  </a:extLst>
                </a:gridCol>
              </a:tblGrid>
              <a:tr h="279213">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1600" dirty="0">
                          <a:solidFill>
                            <a:schemeClr val="tx1">
                              <a:lumMod val="50000"/>
                            </a:schemeClr>
                          </a:solidFill>
                        </a:rPr>
                        <a:t>TO-BE  PROCESS</a:t>
                      </a:r>
                    </a:p>
                  </a:txBody>
                  <a:tcPr/>
                </a:tc>
                <a:extLst>
                  <a:ext uri="{0D108BD9-81ED-4DB2-BD59-A6C34878D82A}">
                    <a16:rowId xmlns:a16="http://schemas.microsoft.com/office/drawing/2014/main" val="3528217401"/>
                  </a:ext>
                </a:extLst>
              </a:tr>
              <a:tr h="2778388">
                <a:tc>
                  <a:txBody>
                    <a:bodyPr/>
                    <a:lstStyle/>
                    <a:p>
                      <a:pPr marL="0" indent="0" algn="ctr">
                        <a:spcBef>
                          <a:spcPts val="600"/>
                        </a:spcBef>
                        <a:buSzPct val="125000"/>
                        <a:buFont typeface="Wingdings" panose="05000000000000000000" pitchFamily="2" charset="2"/>
                        <a:buNone/>
                      </a:pPr>
                      <a:r>
                        <a:rPr lang="en-GB" sz="1200" b="1" dirty="0">
                          <a:solidFill>
                            <a:srgbClr val="FF0000"/>
                          </a:solidFill>
                        </a:rPr>
                        <a:t>Execution Phase</a:t>
                      </a:r>
                    </a:p>
                    <a:p>
                      <a:pPr marL="285750" indent="-285750" algn="just">
                        <a:spcBef>
                          <a:spcPts val="600"/>
                        </a:spcBef>
                        <a:buSzPct val="125000"/>
                        <a:buFont typeface="+mj-lt"/>
                        <a:buAutoNum type="romanLcPeriod"/>
                      </a:pPr>
                      <a:r>
                        <a:rPr lang="en-GB" sz="1200" u="sng" dirty="0">
                          <a:solidFill>
                            <a:srgbClr val="000000"/>
                          </a:solidFill>
                        </a:rPr>
                        <a:t>Activities optimization post budget cut  - </a:t>
                      </a:r>
                      <a:r>
                        <a:rPr lang="en-GB" sz="1200" b="1" dirty="0">
                          <a:solidFill>
                            <a:srgbClr val="000000"/>
                          </a:solidFill>
                        </a:rPr>
                        <a:t>Logistics drive alignment/clarity </a:t>
                      </a:r>
                      <a:r>
                        <a:rPr lang="en-GB" sz="1200" dirty="0">
                          <a:solidFill>
                            <a:srgbClr val="000000"/>
                          </a:solidFill>
                        </a:rPr>
                        <a:t>with Functions on REGRETS (at start of the year) that would be supported by the approved budget. </a:t>
                      </a:r>
                    </a:p>
                    <a:p>
                      <a:pPr marL="285750" indent="-285750" algn="just">
                        <a:spcBef>
                          <a:spcPts val="600"/>
                        </a:spcBef>
                        <a:buSzPct val="125000"/>
                        <a:buFont typeface="+mj-lt"/>
                        <a:buAutoNum type="romanLcPeriod"/>
                      </a:pPr>
                      <a:endParaRPr lang="en-GB" sz="1200" dirty="0">
                        <a:solidFill>
                          <a:srgbClr val="000000"/>
                        </a:solidFill>
                      </a:endParaRPr>
                    </a:p>
                    <a:p>
                      <a:pPr marL="285750" marR="0" lvl="0" indent="-285750" algn="just" defTabSz="1219170" rtl="0" eaLnBrk="1" fontAlgn="auto" latinLnBrk="0" hangingPunct="1">
                        <a:lnSpc>
                          <a:spcPct val="100000"/>
                        </a:lnSpc>
                        <a:spcBef>
                          <a:spcPts val="600"/>
                        </a:spcBef>
                        <a:spcAft>
                          <a:spcPts val="0"/>
                        </a:spcAft>
                        <a:buClrTx/>
                        <a:buSzPct val="125000"/>
                        <a:buFont typeface="+mj-lt"/>
                        <a:buAutoNum type="romanLcPeriod"/>
                        <a:tabLst/>
                        <a:defRPr/>
                      </a:pPr>
                      <a:r>
                        <a:rPr lang="en-GB" sz="1200" b="0" u="sng" dirty="0">
                          <a:solidFill>
                            <a:srgbClr val="000000"/>
                          </a:solidFill>
                        </a:rPr>
                        <a:t>Demand Request initiation </a:t>
                      </a:r>
                      <a:r>
                        <a:rPr lang="en-GB" sz="1200" b="1" dirty="0">
                          <a:solidFill>
                            <a:srgbClr val="000000"/>
                          </a:solidFill>
                        </a:rPr>
                        <a:t>- No Change</a:t>
                      </a:r>
                    </a:p>
                    <a:p>
                      <a:pPr marL="285750" marR="0" lvl="0" indent="-285750" algn="just" defTabSz="1219170" rtl="0" eaLnBrk="1" fontAlgn="auto" latinLnBrk="0" hangingPunct="1">
                        <a:lnSpc>
                          <a:spcPct val="100000"/>
                        </a:lnSpc>
                        <a:spcBef>
                          <a:spcPts val="600"/>
                        </a:spcBef>
                        <a:spcAft>
                          <a:spcPts val="0"/>
                        </a:spcAft>
                        <a:buClrTx/>
                        <a:buSzPct val="125000"/>
                        <a:buFont typeface="+mj-lt"/>
                        <a:buAutoNum type="romanLcPeriod"/>
                        <a:tabLst/>
                        <a:defRPr/>
                      </a:pPr>
                      <a:endParaRPr lang="en-GB" sz="600" dirty="0">
                        <a:solidFill>
                          <a:srgbClr val="000000"/>
                        </a:solidFill>
                      </a:endParaRPr>
                    </a:p>
                    <a:p>
                      <a:pPr marL="285750" marR="0" lvl="0" indent="-285750" algn="just" defTabSz="1219170" rtl="0" eaLnBrk="1" fontAlgn="auto" latinLnBrk="0" hangingPunct="1">
                        <a:lnSpc>
                          <a:spcPct val="100000"/>
                        </a:lnSpc>
                        <a:spcBef>
                          <a:spcPts val="600"/>
                        </a:spcBef>
                        <a:spcAft>
                          <a:spcPts val="0"/>
                        </a:spcAft>
                        <a:buClrTx/>
                        <a:buSzPct val="125000"/>
                        <a:buFont typeface="+mj-lt"/>
                        <a:buAutoNum type="romanLcPeriod"/>
                        <a:tabLst/>
                        <a:defRPr/>
                      </a:pPr>
                      <a:r>
                        <a:rPr lang="en-GB" sz="1200" u="sng" dirty="0">
                          <a:solidFill>
                            <a:srgbClr val="000000"/>
                          </a:solidFill>
                        </a:rPr>
                        <a:t>Cost Object/LCC request </a:t>
                      </a:r>
                      <a:r>
                        <a:rPr lang="en-GB" sz="1200" dirty="0">
                          <a:solidFill>
                            <a:srgbClr val="000000"/>
                          </a:solidFill>
                        </a:rPr>
                        <a:t>- </a:t>
                      </a:r>
                      <a:r>
                        <a:rPr lang="en-GB" sz="1200" b="1" dirty="0">
                          <a:solidFill>
                            <a:srgbClr val="000000"/>
                          </a:solidFill>
                        </a:rPr>
                        <a:t>Role moves to LOGISTICS</a:t>
                      </a:r>
                      <a:r>
                        <a:rPr lang="en-GB" sz="1200" dirty="0">
                          <a:solidFill>
                            <a:srgbClr val="000000"/>
                          </a:solidFill>
                        </a:rPr>
                        <a:t>. Seeks alignment with asset /function team if required.</a:t>
                      </a:r>
                    </a:p>
                    <a:p>
                      <a:pPr marL="285750" indent="-285750" algn="just">
                        <a:spcBef>
                          <a:spcPts val="600"/>
                        </a:spcBef>
                        <a:buSzPct val="125000"/>
                        <a:buFont typeface="+mj-lt"/>
                        <a:buAutoNum type="romanLcPeriod"/>
                      </a:pPr>
                      <a:r>
                        <a:rPr lang="en-GB" sz="1200" u="sng" dirty="0">
                          <a:solidFill>
                            <a:srgbClr val="000000"/>
                          </a:solidFill>
                        </a:rPr>
                        <a:t>Emergency activity not in demand plan/approved budget </a:t>
                      </a:r>
                      <a:r>
                        <a:rPr lang="en-GB" sz="1200" dirty="0">
                          <a:solidFill>
                            <a:srgbClr val="000000"/>
                          </a:solidFill>
                        </a:rPr>
                        <a:t>– </a:t>
                      </a:r>
                      <a:r>
                        <a:rPr lang="en-GB" sz="1200" b="1" dirty="0">
                          <a:solidFill>
                            <a:srgbClr val="000000"/>
                          </a:solidFill>
                        </a:rPr>
                        <a:t>Logistics (taking the lead) and function </a:t>
                      </a:r>
                      <a:r>
                        <a:rPr lang="en-GB" sz="1200" dirty="0">
                          <a:solidFill>
                            <a:srgbClr val="000000"/>
                          </a:solidFill>
                        </a:rPr>
                        <a:t>to jointly engage NAPIMS &amp; Budget Planning team on options.</a:t>
                      </a:r>
                    </a:p>
                    <a:p>
                      <a:pPr marL="285750" indent="-285750" algn="just">
                        <a:spcBef>
                          <a:spcPts val="600"/>
                        </a:spcBef>
                        <a:buSzPct val="125000"/>
                        <a:buFont typeface="+mj-lt"/>
                        <a:buAutoNum type="romanLcPeriod"/>
                      </a:pPr>
                      <a:endParaRPr lang="en-GB" sz="1200" dirty="0">
                        <a:solidFill>
                          <a:srgbClr val="000000"/>
                        </a:solidFill>
                      </a:endParaRPr>
                    </a:p>
                    <a:p>
                      <a:pPr marL="285750" indent="-285750" algn="just">
                        <a:spcBef>
                          <a:spcPts val="600"/>
                        </a:spcBef>
                        <a:buSzPct val="125000"/>
                        <a:buFont typeface="+mj-lt"/>
                        <a:buAutoNum type="romanLcPeriod"/>
                      </a:pPr>
                      <a:r>
                        <a:rPr lang="en-GB" sz="1200" u="sng" dirty="0">
                          <a:solidFill>
                            <a:srgbClr val="000000"/>
                          </a:solidFill>
                        </a:rPr>
                        <a:t>Monthly Common Cost performance review </a:t>
                      </a:r>
                      <a:r>
                        <a:rPr lang="en-GB" sz="1200" dirty="0">
                          <a:solidFill>
                            <a:srgbClr val="000000"/>
                          </a:solidFill>
                        </a:rPr>
                        <a:t>– </a:t>
                      </a:r>
                      <a:r>
                        <a:rPr lang="en-GB" sz="1200" b="1" dirty="0">
                          <a:solidFill>
                            <a:srgbClr val="000000"/>
                          </a:solidFill>
                        </a:rPr>
                        <a:t>Logistics drive monthly BCC </a:t>
                      </a:r>
                      <a:r>
                        <a:rPr lang="en-GB" sz="1200" dirty="0">
                          <a:solidFill>
                            <a:srgbClr val="000000"/>
                          </a:solidFill>
                        </a:rPr>
                        <a:t>with all stakeholders/cost show back and actions to address shortfalls  </a:t>
                      </a:r>
                    </a:p>
                  </a:txBody>
                  <a:tcPr>
                    <a:noFill/>
                  </a:tcPr>
                </a:tc>
                <a:extLst>
                  <a:ext uri="{0D108BD9-81ED-4DB2-BD59-A6C34878D82A}">
                    <a16:rowId xmlns:a16="http://schemas.microsoft.com/office/drawing/2014/main" val="1916702669"/>
                  </a:ext>
                </a:extLst>
              </a:tr>
            </a:tbl>
          </a:graphicData>
        </a:graphic>
      </p:graphicFrame>
      <p:graphicFrame>
        <p:nvGraphicFramePr>
          <p:cNvPr id="12" name="Table 3">
            <a:extLst>
              <a:ext uri="{FF2B5EF4-FFF2-40B4-BE49-F238E27FC236}">
                <a16:creationId xmlns:a16="http://schemas.microsoft.com/office/drawing/2014/main" id="{D7038921-1421-49C4-9EE7-3DDB9C96367A}"/>
              </a:ext>
            </a:extLst>
          </p:cNvPr>
          <p:cNvGraphicFramePr>
            <a:graphicFrameLocks noGrp="1"/>
          </p:cNvGraphicFramePr>
          <p:nvPr>
            <p:extLst>
              <p:ext uri="{D42A27DB-BD31-4B8C-83A1-F6EECF244321}">
                <p14:modId xmlns:p14="http://schemas.microsoft.com/office/powerpoint/2010/main" val="2425023267"/>
              </p:ext>
            </p:extLst>
          </p:nvPr>
        </p:nvGraphicFramePr>
        <p:xfrm>
          <a:off x="123825" y="5284805"/>
          <a:ext cx="5686421" cy="1580661"/>
        </p:xfrm>
        <a:graphic>
          <a:graphicData uri="http://schemas.openxmlformats.org/drawingml/2006/table">
            <a:tbl>
              <a:tblPr firstRow="1" bandRow="1">
                <a:tableStyleId>{5C22544A-7EE6-4342-B048-85BDC9FD1C3A}</a:tableStyleId>
              </a:tblPr>
              <a:tblGrid>
                <a:gridCol w="5686421">
                  <a:extLst>
                    <a:ext uri="{9D8B030D-6E8A-4147-A177-3AD203B41FA5}">
                      <a16:colId xmlns:a16="http://schemas.microsoft.com/office/drawing/2014/main" val="4131143268"/>
                    </a:ext>
                  </a:extLst>
                </a:gridCol>
              </a:tblGrid>
              <a:tr h="271345">
                <a:tc>
                  <a:txBody>
                    <a:bodyPr/>
                    <a:lstStyle/>
                    <a:p>
                      <a:pPr algn="ctr"/>
                      <a:r>
                        <a:rPr lang="en-GB" sz="1600" dirty="0">
                          <a:solidFill>
                            <a:schemeClr val="tx1">
                              <a:lumMod val="50000"/>
                            </a:schemeClr>
                          </a:solidFill>
                        </a:rPr>
                        <a:t>AS IS PROCESS</a:t>
                      </a:r>
                    </a:p>
                  </a:txBody>
                  <a:tcPr/>
                </a:tc>
                <a:extLst>
                  <a:ext uri="{0D108BD9-81ED-4DB2-BD59-A6C34878D82A}">
                    <a16:rowId xmlns:a16="http://schemas.microsoft.com/office/drawing/2014/main" val="3528217401"/>
                  </a:ext>
                </a:extLst>
              </a:tr>
              <a:tr h="1245381">
                <a:tc>
                  <a:txBody>
                    <a:bodyPr/>
                    <a:lstStyle/>
                    <a:p>
                      <a:pPr marL="0" indent="0" algn="ctr">
                        <a:spcBef>
                          <a:spcPts val="600"/>
                        </a:spcBef>
                        <a:buSzPct val="125000"/>
                        <a:buFont typeface="Wingdings" panose="05000000000000000000" pitchFamily="2" charset="2"/>
                        <a:buNone/>
                      </a:pPr>
                      <a:r>
                        <a:rPr lang="en-GB" sz="1200" b="1" dirty="0">
                          <a:solidFill>
                            <a:srgbClr val="FF0000"/>
                          </a:solidFill>
                        </a:rPr>
                        <a:t>Cost Performance Phase</a:t>
                      </a:r>
                    </a:p>
                    <a:p>
                      <a:pPr marL="285750" indent="-285750" algn="just">
                        <a:spcBef>
                          <a:spcPts val="600"/>
                        </a:spcBef>
                        <a:buSzPct val="125000"/>
                        <a:buFont typeface="Wingdings" panose="05000000000000000000" pitchFamily="2" charset="2"/>
                        <a:buChar char="q"/>
                      </a:pPr>
                      <a:r>
                        <a:rPr lang="en-GB" sz="1200" b="1" dirty="0">
                          <a:solidFill>
                            <a:srgbClr val="000000"/>
                          </a:solidFill>
                        </a:rPr>
                        <a:t>JV partners cost review </a:t>
                      </a:r>
                      <a:r>
                        <a:rPr lang="en-GB" sz="1200" dirty="0">
                          <a:solidFill>
                            <a:srgbClr val="000000"/>
                          </a:solidFill>
                        </a:rPr>
                        <a:t>- Logistics Defends all Marine budget (direct and common cost).</a:t>
                      </a:r>
                    </a:p>
                  </a:txBody>
                  <a:tcPr>
                    <a:noFill/>
                  </a:tcPr>
                </a:tc>
                <a:extLst>
                  <a:ext uri="{0D108BD9-81ED-4DB2-BD59-A6C34878D82A}">
                    <a16:rowId xmlns:a16="http://schemas.microsoft.com/office/drawing/2014/main" val="1916702669"/>
                  </a:ext>
                </a:extLst>
              </a:tr>
            </a:tbl>
          </a:graphicData>
        </a:graphic>
      </p:graphicFrame>
      <p:graphicFrame>
        <p:nvGraphicFramePr>
          <p:cNvPr id="13" name="Table 3">
            <a:extLst>
              <a:ext uri="{FF2B5EF4-FFF2-40B4-BE49-F238E27FC236}">
                <a16:creationId xmlns:a16="http://schemas.microsoft.com/office/drawing/2014/main" id="{C9BE8345-BCE8-47C8-BF79-F4AAD5C62280}"/>
              </a:ext>
            </a:extLst>
          </p:cNvPr>
          <p:cNvGraphicFramePr>
            <a:graphicFrameLocks noGrp="1"/>
          </p:cNvGraphicFramePr>
          <p:nvPr>
            <p:extLst>
              <p:ext uri="{D42A27DB-BD31-4B8C-83A1-F6EECF244321}">
                <p14:modId xmlns:p14="http://schemas.microsoft.com/office/powerpoint/2010/main" val="2299789789"/>
              </p:ext>
            </p:extLst>
          </p:nvPr>
        </p:nvGraphicFramePr>
        <p:xfrm>
          <a:off x="5882331" y="5302396"/>
          <a:ext cx="6185844" cy="1299469"/>
        </p:xfrm>
        <a:graphic>
          <a:graphicData uri="http://schemas.openxmlformats.org/drawingml/2006/table">
            <a:tbl>
              <a:tblPr firstRow="1" bandRow="1">
                <a:tableStyleId>{5C22544A-7EE6-4342-B048-85BDC9FD1C3A}</a:tableStyleId>
              </a:tblPr>
              <a:tblGrid>
                <a:gridCol w="6185844">
                  <a:extLst>
                    <a:ext uri="{9D8B030D-6E8A-4147-A177-3AD203B41FA5}">
                      <a16:colId xmlns:a16="http://schemas.microsoft.com/office/drawing/2014/main" val="4131143268"/>
                    </a:ext>
                  </a:extLst>
                </a:gridCol>
              </a:tblGrid>
              <a:tr h="214264">
                <a:tc>
                  <a:txBody>
                    <a:bodyPr/>
                    <a:lstStyle/>
                    <a:p>
                      <a:pPr algn="ctr"/>
                      <a:r>
                        <a:rPr lang="en-GB" sz="1600" dirty="0">
                          <a:solidFill>
                            <a:schemeClr val="tx1">
                              <a:lumMod val="50000"/>
                            </a:schemeClr>
                          </a:solidFill>
                        </a:rPr>
                        <a:t>TO-BE PROCESS</a:t>
                      </a:r>
                    </a:p>
                  </a:txBody>
                  <a:tcPr/>
                </a:tc>
                <a:extLst>
                  <a:ext uri="{0D108BD9-81ED-4DB2-BD59-A6C34878D82A}">
                    <a16:rowId xmlns:a16="http://schemas.microsoft.com/office/drawing/2014/main" val="3528217401"/>
                  </a:ext>
                </a:extLst>
              </a:tr>
              <a:tr h="964189">
                <a:tc>
                  <a:txBody>
                    <a:bodyPr/>
                    <a:lstStyle/>
                    <a:p>
                      <a:pPr marL="0" indent="0" algn="ctr">
                        <a:spcBef>
                          <a:spcPts val="600"/>
                        </a:spcBef>
                        <a:buSzPct val="125000"/>
                        <a:buFont typeface="Wingdings" panose="05000000000000000000" pitchFamily="2" charset="2"/>
                        <a:buNone/>
                      </a:pPr>
                      <a:r>
                        <a:rPr lang="en-GB" sz="1200" b="1" dirty="0">
                          <a:solidFill>
                            <a:srgbClr val="FF0000"/>
                          </a:solidFill>
                        </a:rPr>
                        <a:t>Cost Performance Phase</a:t>
                      </a:r>
                    </a:p>
                    <a:p>
                      <a:pPr marL="285750" indent="-285750" algn="just">
                        <a:spcBef>
                          <a:spcPts val="600"/>
                        </a:spcBef>
                        <a:buSzPct val="125000"/>
                        <a:buFont typeface="Wingdings" panose="05000000000000000000" pitchFamily="2" charset="2"/>
                        <a:buChar char="q"/>
                      </a:pPr>
                      <a:r>
                        <a:rPr lang="en-GB" sz="1200" b="1" dirty="0">
                          <a:solidFill>
                            <a:srgbClr val="000000"/>
                          </a:solidFill>
                        </a:rPr>
                        <a:t>No Change</a:t>
                      </a:r>
                    </a:p>
                    <a:p>
                      <a:pPr marL="0" marR="0" lvl="0" indent="0" algn="just" defTabSz="1219170" rtl="0" eaLnBrk="1" fontAlgn="auto" latinLnBrk="0" hangingPunct="1">
                        <a:lnSpc>
                          <a:spcPct val="100000"/>
                        </a:lnSpc>
                        <a:spcBef>
                          <a:spcPts val="600"/>
                        </a:spcBef>
                        <a:spcAft>
                          <a:spcPts val="0"/>
                        </a:spcAft>
                        <a:buClrTx/>
                        <a:buSzPct val="125000"/>
                        <a:buFont typeface="Wingdings" panose="05000000000000000000" pitchFamily="2" charset="2"/>
                        <a:buNone/>
                        <a:tabLst/>
                        <a:defRPr/>
                      </a:pPr>
                      <a:endParaRPr lang="en-GB" sz="700" dirty="0">
                        <a:solidFill>
                          <a:srgbClr val="000000"/>
                        </a:solidFill>
                      </a:endParaRPr>
                    </a:p>
                  </a:txBody>
                  <a:tcPr>
                    <a:noFill/>
                  </a:tcPr>
                </a:tc>
                <a:extLst>
                  <a:ext uri="{0D108BD9-81ED-4DB2-BD59-A6C34878D82A}">
                    <a16:rowId xmlns:a16="http://schemas.microsoft.com/office/drawing/2014/main" val="1916702669"/>
                  </a:ext>
                </a:extLst>
              </a:tr>
            </a:tbl>
          </a:graphicData>
        </a:graphic>
      </p:graphicFrame>
      <p:sp>
        <p:nvSpPr>
          <p:cNvPr id="14" name="Rectangle 13">
            <a:extLst>
              <a:ext uri="{FF2B5EF4-FFF2-40B4-BE49-F238E27FC236}">
                <a16:creationId xmlns:a16="http://schemas.microsoft.com/office/drawing/2014/main" id="{E4071CDA-1794-4736-AC12-79599467F2A4}"/>
              </a:ext>
            </a:extLst>
          </p:cNvPr>
          <p:cNvSpPr/>
          <p:nvPr/>
        </p:nvSpPr>
        <p:spPr>
          <a:xfrm>
            <a:off x="10893287" y="0"/>
            <a:ext cx="1298713" cy="3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INFO</a:t>
            </a:r>
          </a:p>
        </p:txBody>
      </p:sp>
    </p:spTree>
    <p:extLst>
      <p:ext uri="{BB962C8B-B14F-4D97-AF65-F5344CB8AC3E}">
        <p14:creationId xmlns:p14="http://schemas.microsoft.com/office/powerpoint/2010/main" val="31834362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C35B57-F07C-4D0E-95F8-3A2A29C7F548}"/>
              </a:ext>
            </a:extLst>
          </p:cNvPr>
          <p:cNvPicPr>
            <a:picLocks noChangeAspect="1"/>
          </p:cNvPicPr>
          <p:nvPr/>
        </p:nvPicPr>
        <p:blipFill>
          <a:blip r:embed="rId4"/>
          <a:stretch>
            <a:fillRect/>
          </a:stretch>
        </p:blipFill>
        <p:spPr>
          <a:xfrm>
            <a:off x="0" y="600075"/>
            <a:ext cx="12192000" cy="6359525"/>
          </a:xfrm>
          <a:prstGeom prst="rect">
            <a:avLst/>
          </a:prstGeom>
        </p:spPr>
      </p:pic>
      <p:graphicFrame>
        <p:nvGraphicFramePr>
          <p:cNvPr id="20" name="Object 19" hidden="1">
            <a:extLst>
              <a:ext uri="{FF2B5EF4-FFF2-40B4-BE49-F238E27FC236}">
                <a16:creationId xmlns:a16="http://schemas.microsoft.com/office/drawing/2014/main" id="{08F77309-CBA2-4330-8398-CF1BE50FED5F}"/>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10" name="think-cell Slide" r:id="rId5" imgW="416" imgH="416" progId="TCLayout.ActiveDocument.1">
                  <p:embed/>
                </p:oleObj>
              </mc:Choice>
              <mc:Fallback>
                <p:oleObj name="think-cell Slide" r:id="rId5" imgW="416" imgH="416" progId="TCLayout.ActiveDocument.1">
                  <p:embed/>
                  <p:pic>
                    <p:nvPicPr>
                      <p:cNvPr id="20" name="Object 19" hidden="1">
                        <a:extLst>
                          <a:ext uri="{FF2B5EF4-FFF2-40B4-BE49-F238E27FC236}">
                            <a16:creationId xmlns:a16="http://schemas.microsoft.com/office/drawing/2014/main" id="{08F77309-CBA2-4330-8398-CF1BE50FED5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14" name="Title 3">
            <a:extLst>
              <a:ext uri="{FF2B5EF4-FFF2-40B4-BE49-F238E27FC236}">
                <a16:creationId xmlns:a16="http://schemas.microsoft.com/office/drawing/2014/main" id="{66BC4695-50CC-4718-BE1F-F03D25FE8F6B}"/>
              </a:ext>
            </a:extLst>
          </p:cNvPr>
          <p:cNvSpPr txBox="1">
            <a:spLocks/>
          </p:cNvSpPr>
          <p:nvPr/>
        </p:nvSpPr>
        <p:spPr bwMode="auto">
          <a:xfrm>
            <a:off x="524031" y="30128"/>
            <a:ext cx="11152857" cy="469348"/>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ctr" defTabSz="1219170" rtl="0" eaLnBrk="1" latinLnBrk="0" hangingPunct="1">
              <a:lnSpc>
                <a:spcPct val="100000"/>
              </a:lnSpc>
              <a:spcBef>
                <a:spcPct val="0"/>
              </a:spcBef>
              <a:buNone/>
              <a:defRPr sz="6000" b="0" kern="1200" cap="none" baseline="0">
                <a:solidFill>
                  <a:schemeClr val="tx1"/>
                </a:solidFill>
                <a:latin typeface="+mj-lt"/>
                <a:ea typeface="+mj-ea"/>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lang="en-US" sz="2400" dirty="0">
                <a:solidFill>
                  <a:srgbClr val="000000"/>
                </a:solidFill>
                <a:latin typeface="Futura Bold"/>
              </a:rPr>
              <a:t>SECURITY Marine vessels (FOT/EA/BONGA/BOGT </a:t>
            </a:r>
            <a:r>
              <a:rPr kumimoji="0" lang="en-US" sz="2400" b="0" i="0" u="none" strike="noStrike" kern="1200" cap="none" spc="0" normalizeH="0" baseline="0" noProof="0" dirty="0">
                <a:ln>
                  <a:noFill/>
                </a:ln>
                <a:solidFill>
                  <a:srgbClr val="000000"/>
                </a:solidFill>
                <a:effectLst/>
                <a:uLnTx/>
                <a:uFillTx/>
                <a:latin typeface="Futura Bold"/>
                <a:ea typeface="+mj-ea"/>
                <a:cs typeface="+mj-cs"/>
              </a:rPr>
              <a:t>Overview)</a:t>
            </a:r>
          </a:p>
        </p:txBody>
      </p:sp>
      <p:graphicFrame>
        <p:nvGraphicFramePr>
          <p:cNvPr id="120" name="Table 3">
            <a:extLst>
              <a:ext uri="{FF2B5EF4-FFF2-40B4-BE49-F238E27FC236}">
                <a16:creationId xmlns:a16="http://schemas.microsoft.com/office/drawing/2014/main" id="{4286C28D-BCC2-4A1E-A7E6-49B529B58CB6}"/>
              </a:ext>
            </a:extLst>
          </p:cNvPr>
          <p:cNvGraphicFramePr>
            <a:graphicFrameLocks noGrp="1"/>
          </p:cNvGraphicFramePr>
          <p:nvPr/>
        </p:nvGraphicFramePr>
        <p:xfrm>
          <a:off x="7763996" y="908081"/>
          <a:ext cx="3853316" cy="1321194"/>
        </p:xfrm>
        <a:graphic>
          <a:graphicData uri="http://schemas.openxmlformats.org/drawingml/2006/table">
            <a:tbl>
              <a:tblPr firstRow="1" bandRow="1">
                <a:tableStyleId>{5C22544A-7EE6-4342-B048-85BDC9FD1C3A}</a:tableStyleId>
              </a:tblPr>
              <a:tblGrid>
                <a:gridCol w="3853316">
                  <a:extLst>
                    <a:ext uri="{9D8B030D-6E8A-4147-A177-3AD203B41FA5}">
                      <a16:colId xmlns:a16="http://schemas.microsoft.com/office/drawing/2014/main" val="4131143268"/>
                    </a:ext>
                  </a:extLst>
                </a:gridCol>
              </a:tblGrid>
              <a:tr h="0">
                <a:tc>
                  <a:txBody>
                    <a:bodyPr/>
                    <a:lstStyle/>
                    <a:p>
                      <a:r>
                        <a:rPr lang="en-GB" sz="1200" dirty="0"/>
                        <a:t>Remarks</a:t>
                      </a:r>
                    </a:p>
                  </a:txBody>
                  <a:tcPr/>
                </a:tc>
                <a:extLst>
                  <a:ext uri="{0D108BD9-81ED-4DB2-BD59-A6C34878D82A}">
                    <a16:rowId xmlns:a16="http://schemas.microsoft.com/office/drawing/2014/main" val="3528217401"/>
                  </a:ext>
                </a:extLst>
              </a:tr>
              <a:tr h="1046874">
                <a:tc>
                  <a:txBody>
                    <a:bodyPr/>
                    <a:lstStyle/>
                    <a:p>
                      <a:pPr marL="171450" indent="-171450">
                        <a:buFont typeface="Arial" panose="020B0604020202020204" pitchFamily="34" charset="0"/>
                        <a:buChar char="•"/>
                      </a:pPr>
                      <a:r>
                        <a:rPr lang="en-GB" sz="1200" b="1" dirty="0">
                          <a:solidFill>
                            <a:srgbClr val="000000"/>
                          </a:solidFill>
                        </a:rPr>
                        <a:t>Steady State (1 year) – 11 (9 SPDC, </a:t>
                      </a:r>
                      <a:r>
                        <a:rPr lang="en-GB" sz="1200" b="1" dirty="0">
                          <a:solidFill>
                            <a:schemeClr val="bg2">
                              <a:lumMod val="10000"/>
                            </a:schemeClr>
                          </a:solidFill>
                        </a:rPr>
                        <a:t>2 SNEPCO</a:t>
                      </a:r>
                      <a:r>
                        <a:rPr lang="en-GB" sz="1200" b="1" dirty="0">
                          <a:solidFill>
                            <a:srgbClr val="000000"/>
                          </a:solidFill>
                        </a:rPr>
                        <a:t>)</a:t>
                      </a:r>
                    </a:p>
                    <a:p>
                      <a:pPr marL="171450" indent="-171450">
                        <a:buFont typeface="Arial" panose="020B0604020202020204" pitchFamily="34" charset="0"/>
                        <a:buChar char="•"/>
                      </a:pPr>
                      <a:endParaRPr lang="en-GB" sz="1200" b="1" dirty="0">
                        <a:solidFill>
                          <a:srgbClr val="000000"/>
                        </a:solidFill>
                      </a:endParaRPr>
                    </a:p>
                    <a:p>
                      <a:pPr marL="0" indent="0">
                        <a:buFont typeface="Arial" panose="020B0604020202020204" pitchFamily="34" charset="0"/>
                        <a:buNone/>
                      </a:pPr>
                      <a:endParaRPr lang="en-GB" sz="1200" b="1" dirty="0">
                        <a:solidFill>
                          <a:srgbClr val="000000"/>
                        </a:solidFill>
                      </a:endParaRPr>
                    </a:p>
                    <a:p>
                      <a:pPr marL="171450" indent="-171450">
                        <a:buFont typeface="Arial" panose="020B0604020202020204" pitchFamily="34" charset="0"/>
                        <a:buChar char="•"/>
                      </a:pPr>
                      <a:r>
                        <a:rPr lang="en-GB" sz="1200" b="1" dirty="0">
                          <a:solidFill>
                            <a:srgbClr val="000000"/>
                          </a:solidFill>
                        </a:rPr>
                        <a:t>ADHOC (&lt;1 year) – 3 (1 SPDC, </a:t>
                      </a:r>
                      <a:r>
                        <a:rPr lang="en-GB" sz="1200" b="1" dirty="0">
                          <a:solidFill>
                            <a:schemeClr val="bg2">
                              <a:lumMod val="10000"/>
                            </a:schemeClr>
                          </a:solidFill>
                        </a:rPr>
                        <a:t>2 SNEPCO</a:t>
                      </a:r>
                      <a:r>
                        <a:rPr lang="en-GB" sz="1200" b="1" dirty="0">
                          <a:solidFill>
                            <a:srgbClr val="000000"/>
                          </a:solidFill>
                        </a:rPr>
                        <a:t>)</a:t>
                      </a:r>
                    </a:p>
                    <a:p>
                      <a:pPr marL="171450" indent="-171450">
                        <a:buFont typeface="Arial" panose="020B0604020202020204" pitchFamily="34" charset="0"/>
                        <a:buChar char="•"/>
                      </a:pPr>
                      <a:endParaRPr lang="en-GB" sz="1200" b="1" dirty="0">
                        <a:solidFill>
                          <a:srgbClr val="000000"/>
                        </a:solidFill>
                      </a:endParaRPr>
                    </a:p>
                  </a:txBody>
                  <a:tcPr/>
                </a:tc>
                <a:extLst>
                  <a:ext uri="{0D108BD9-81ED-4DB2-BD59-A6C34878D82A}">
                    <a16:rowId xmlns:a16="http://schemas.microsoft.com/office/drawing/2014/main" val="1916702669"/>
                  </a:ext>
                </a:extLst>
              </a:tr>
            </a:tbl>
          </a:graphicData>
        </a:graphic>
      </p:graphicFrame>
      <p:sp>
        <p:nvSpPr>
          <p:cNvPr id="100" name="TextBox 99">
            <a:extLst>
              <a:ext uri="{FF2B5EF4-FFF2-40B4-BE49-F238E27FC236}">
                <a16:creationId xmlns:a16="http://schemas.microsoft.com/office/drawing/2014/main" id="{816648A5-FA65-4F98-95D5-4259C12C296C}"/>
              </a:ext>
            </a:extLst>
          </p:cNvPr>
          <p:cNvSpPr txBox="1"/>
          <p:nvPr/>
        </p:nvSpPr>
        <p:spPr bwMode="auto">
          <a:xfrm>
            <a:off x="4465470" y="2041208"/>
            <a:ext cx="642805" cy="174278"/>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900" b="1" dirty="0">
                <a:solidFill>
                  <a:srgbClr val="595959"/>
                </a:solidFill>
              </a:rPr>
              <a:t>Tamuogbene</a:t>
            </a:r>
          </a:p>
        </p:txBody>
      </p:sp>
      <p:sp>
        <p:nvSpPr>
          <p:cNvPr id="153" name="TextBox 152">
            <a:extLst>
              <a:ext uri="{FF2B5EF4-FFF2-40B4-BE49-F238E27FC236}">
                <a16:creationId xmlns:a16="http://schemas.microsoft.com/office/drawing/2014/main" id="{CCB1BC68-E2DE-46A1-B476-25C7C4C2346A}"/>
              </a:ext>
            </a:extLst>
          </p:cNvPr>
          <p:cNvSpPr txBox="1"/>
          <p:nvPr/>
        </p:nvSpPr>
        <p:spPr bwMode="auto">
          <a:xfrm>
            <a:off x="3752060" y="1564999"/>
            <a:ext cx="320601" cy="174278"/>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900" b="1" dirty="0">
                <a:solidFill>
                  <a:srgbClr val="595959"/>
                </a:solidFill>
              </a:rPr>
              <a:t>Ndoro</a:t>
            </a:r>
          </a:p>
        </p:txBody>
      </p:sp>
      <p:sp>
        <p:nvSpPr>
          <p:cNvPr id="74" name="TextBox 73">
            <a:extLst>
              <a:ext uri="{FF2B5EF4-FFF2-40B4-BE49-F238E27FC236}">
                <a16:creationId xmlns:a16="http://schemas.microsoft.com/office/drawing/2014/main" id="{FFFD1400-6096-49D1-98D5-BEF434F84DE5}"/>
              </a:ext>
            </a:extLst>
          </p:cNvPr>
          <p:cNvSpPr txBox="1"/>
          <p:nvPr/>
        </p:nvSpPr>
        <p:spPr bwMode="auto">
          <a:xfrm>
            <a:off x="1459586" y="4144750"/>
            <a:ext cx="298159" cy="387350"/>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2000" b="1" dirty="0">
                <a:solidFill>
                  <a:srgbClr val="000000"/>
                </a:solidFill>
              </a:rPr>
              <a:t>EA</a:t>
            </a:r>
          </a:p>
        </p:txBody>
      </p:sp>
      <p:sp>
        <p:nvSpPr>
          <p:cNvPr id="108" name="TextBox 107">
            <a:extLst>
              <a:ext uri="{FF2B5EF4-FFF2-40B4-BE49-F238E27FC236}">
                <a16:creationId xmlns:a16="http://schemas.microsoft.com/office/drawing/2014/main" id="{6F54F6FA-A966-4DC8-9476-CEE6DF3DCE8A}"/>
              </a:ext>
            </a:extLst>
          </p:cNvPr>
          <p:cNvSpPr txBox="1"/>
          <p:nvPr/>
        </p:nvSpPr>
        <p:spPr bwMode="auto">
          <a:xfrm>
            <a:off x="3264796" y="799343"/>
            <a:ext cx="434414" cy="387350"/>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2000" b="1" dirty="0">
                <a:solidFill>
                  <a:srgbClr val="000000"/>
                </a:solidFill>
              </a:rPr>
              <a:t>FOT</a:t>
            </a:r>
          </a:p>
        </p:txBody>
      </p:sp>
      <p:sp>
        <p:nvSpPr>
          <p:cNvPr id="109" name="TextBox 108">
            <a:extLst>
              <a:ext uri="{FF2B5EF4-FFF2-40B4-BE49-F238E27FC236}">
                <a16:creationId xmlns:a16="http://schemas.microsoft.com/office/drawing/2014/main" id="{B5B10478-945E-4839-B785-F7DDF0788096}"/>
              </a:ext>
            </a:extLst>
          </p:cNvPr>
          <p:cNvSpPr txBox="1"/>
          <p:nvPr/>
        </p:nvSpPr>
        <p:spPr bwMode="auto">
          <a:xfrm>
            <a:off x="1227111" y="2104600"/>
            <a:ext cx="391133" cy="387350"/>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2000" b="1" dirty="0">
                <a:solidFill>
                  <a:srgbClr val="000000"/>
                </a:solidFill>
              </a:rPr>
              <a:t>CLP</a:t>
            </a:r>
          </a:p>
        </p:txBody>
      </p:sp>
      <p:sp>
        <p:nvSpPr>
          <p:cNvPr id="110" name="TextBox 109">
            <a:extLst>
              <a:ext uri="{FF2B5EF4-FFF2-40B4-BE49-F238E27FC236}">
                <a16:creationId xmlns:a16="http://schemas.microsoft.com/office/drawing/2014/main" id="{5F7FCC01-EB25-48B7-AA50-5FA728CBC511}"/>
              </a:ext>
            </a:extLst>
          </p:cNvPr>
          <p:cNvSpPr txBox="1"/>
          <p:nvPr/>
        </p:nvSpPr>
        <p:spPr bwMode="auto">
          <a:xfrm>
            <a:off x="10651952" y="6310996"/>
            <a:ext cx="825547" cy="271100"/>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400" b="1" dirty="0">
                <a:solidFill>
                  <a:srgbClr val="000000"/>
                </a:solidFill>
              </a:rPr>
              <a:t>BOGT/CLP</a:t>
            </a:r>
          </a:p>
        </p:txBody>
      </p:sp>
      <p:sp>
        <p:nvSpPr>
          <p:cNvPr id="217" name="Isosceles Triangle 216">
            <a:extLst>
              <a:ext uri="{FF2B5EF4-FFF2-40B4-BE49-F238E27FC236}">
                <a16:creationId xmlns:a16="http://schemas.microsoft.com/office/drawing/2014/main" id="{72535571-E0AC-4B57-8A29-02B589A859F4}"/>
              </a:ext>
            </a:extLst>
          </p:cNvPr>
          <p:cNvSpPr/>
          <p:nvPr/>
        </p:nvSpPr>
        <p:spPr>
          <a:xfrm>
            <a:off x="10905068" y="6696560"/>
            <a:ext cx="205428" cy="271100"/>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221" name="Isosceles Triangle 220">
            <a:extLst>
              <a:ext uri="{FF2B5EF4-FFF2-40B4-BE49-F238E27FC236}">
                <a16:creationId xmlns:a16="http://schemas.microsoft.com/office/drawing/2014/main" id="{CBC034D2-4286-438E-8A1C-4E94658A7C96}"/>
              </a:ext>
            </a:extLst>
          </p:cNvPr>
          <p:cNvSpPr/>
          <p:nvPr/>
        </p:nvSpPr>
        <p:spPr>
          <a:xfrm>
            <a:off x="11168978" y="1709957"/>
            <a:ext cx="246886" cy="266254"/>
          </a:xfrm>
          <a:prstGeom prst="triangle">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222" name="Isosceles Triangle 221">
            <a:extLst>
              <a:ext uri="{FF2B5EF4-FFF2-40B4-BE49-F238E27FC236}">
                <a16:creationId xmlns:a16="http://schemas.microsoft.com/office/drawing/2014/main" id="{F7B053B2-57B0-4697-BF5D-99C4A7185E24}"/>
              </a:ext>
            </a:extLst>
          </p:cNvPr>
          <p:cNvSpPr/>
          <p:nvPr/>
        </p:nvSpPr>
        <p:spPr>
          <a:xfrm>
            <a:off x="11206456" y="1214626"/>
            <a:ext cx="205428" cy="188786"/>
          </a:xfrm>
          <a:prstGeom prst="triangle">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223" name="TextBox 222">
            <a:extLst>
              <a:ext uri="{FF2B5EF4-FFF2-40B4-BE49-F238E27FC236}">
                <a16:creationId xmlns:a16="http://schemas.microsoft.com/office/drawing/2014/main" id="{22D9CA87-FF30-451E-8D6A-1FA3B6596981}"/>
              </a:ext>
            </a:extLst>
          </p:cNvPr>
          <p:cNvSpPr txBox="1"/>
          <p:nvPr/>
        </p:nvSpPr>
        <p:spPr bwMode="auto">
          <a:xfrm>
            <a:off x="1106316" y="1429449"/>
            <a:ext cx="706540" cy="271100"/>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400" b="1" dirty="0">
                <a:solidFill>
                  <a:srgbClr val="000000"/>
                </a:solidFill>
              </a:rPr>
              <a:t>ESTUARY</a:t>
            </a:r>
          </a:p>
        </p:txBody>
      </p:sp>
      <p:sp>
        <p:nvSpPr>
          <p:cNvPr id="59" name="Isosceles Triangle 58">
            <a:extLst>
              <a:ext uri="{FF2B5EF4-FFF2-40B4-BE49-F238E27FC236}">
                <a16:creationId xmlns:a16="http://schemas.microsoft.com/office/drawing/2014/main" id="{CEA96DBC-D88F-4D81-A2BB-96FF9088CCFE}"/>
              </a:ext>
            </a:extLst>
          </p:cNvPr>
          <p:cNvSpPr/>
          <p:nvPr/>
        </p:nvSpPr>
        <p:spPr>
          <a:xfrm>
            <a:off x="11161145" y="6704834"/>
            <a:ext cx="205428" cy="271100"/>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60" name="Isosceles Triangle 59">
            <a:extLst>
              <a:ext uri="{FF2B5EF4-FFF2-40B4-BE49-F238E27FC236}">
                <a16:creationId xmlns:a16="http://schemas.microsoft.com/office/drawing/2014/main" id="{C0F06EE7-0E08-4E75-8425-8D75CD0AE719}"/>
              </a:ext>
            </a:extLst>
          </p:cNvPr>
          <p:cNvSpPr/>
          <p:nvPr/>
        </p:nvSpPr>
        <p:spPr>
          <a:xfrm>
            <a:off x="11411884" y="6714279"/>
            <a:ext cx="205428" cy="271100"/>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62" name="Isosceles Triangle 61">
            <a:extLst>
              <a:ext uri="{FF2B5EF4-FFF2-40B4-BE49-F238E27FC236}">
                <a16:creationId xmlns:a16="http://schemas.microsoft.com/office/drawing/2014/main" id="{67D6AD69-55A9-4088-A82F-8624D4FE778E}"/>
              </a:ext>
            </a:extLst>
          </p:cNvPr>
          <p:cNvSpPr/>
          <p:nvPr/>
        </p:nvSpPr>
        <p:spPr>
          <a:xfrm>
            <a:off x="2135422" y="4261000"/>
            <a:ext cx="205428" cy="271100"/>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63" name="Isosceles Triangle 62">
            <a:extLst>
              <a:ext uri="{FF2B5EF4-FFF2-40B4-BE49-F238E27FC236}">
                <a16:creationId xmlns:a16="http://schemas.microsoft.com/office/drawing/2014/main" id="{55991E9C-AD1B-4C03-8000-B3E8A71F6478}"/>
              </a:ext>
            </a:extLst>
          </p:cNvPr>
          <p:cNvSpPr/>
          <p:nvPr/>
        </p:nvSpPr>
        <p:spPr>
          <a:xfrm>
            <a:off x="1929994" y="4361599"/>
            <a:ext cx="205428" cy="271100"/>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64" name="Isosceles Triangle 63">
            <a:extLst>
              <a:ext uri="{FF2B5EF4-FFF2-40B4-BE49-F238E27FC236}">
                <a16:creationId xmlns:a16="http://schemas.microsoft.com/office/drawing/2014/main" id="{A92A909E-387C-4CED-A534-35DF1733504A}"/>
              </a:ext>
            </a:extLst>
          </p:cNvPr>
          <p:cNvSpPr/>
          <p:nvPr/>
        </p:nvSpPr>
        <p:spPr>
          <a:xfrm>
            <a:off x="985521" y="2041208"/>
            <a:ext cx="205428" cy="271100"/>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65" name="Isosceles Triangle 64">
            <a:extLst>
              <a:ext uri="{FF2B5EF4-FFF2-40B4-BE49-F238E27FC236}">
                <a16:creationId xmlns:a16="http://schemas.microsoft.com/office/drawing/2014/main" id="{A24826D4-EEA8-412F-9EE0-A8996B48E663}"/>
              </a:ext>
            </a:extLst>
          </p:cNvPr>
          <p:cNvSpPr/>
          <p:nvPr/>
        </p:nvSpPr>
        <p:spPr>
          <a:xfrm>
            <a:off x="1003602" y="2311480"/>
            <a:ext cx="205428" cy="271100"/>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66" name="Isosceles Triangle 65">
            <a:extLst>
              <a:ext uri="{FF2B5EF4-FFF2-40B4-BE49-F238E27FC236}">
                <a16:creationId xmlns:a16="http://schemas.microsoft.com/office/drawing/2014/main" id="{CAB37E63-7594-4275-AE3A-D3EE06A38EE3}"/>
              </a:ext>
            </a:extLst>
          </p:cNvPr>
          <p:cNvSpPr/>
          <p:nvPr/>
        </p:nvSpPr>
        <p:spPr>
          <a:xfrm>
            <a:off x="1443463" y="1893578"/>
            <a:ext cx="205428" cy="271100"/>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67" name="Isosceles Triangle 66">
            <a:extLst>
              <a:ext uri="{FF2B5EF4-FFF2-40B4-BE49-F238E27FC236}">
                <a16:creationId xmlns:a16="http://schemas.microsoft.com/office/drawing/2014/main" id="{8E56F087-78DE-4574-B6E9-C55EC87DF612}"/>
              </a:ext>
            </a:extLst>
          </p:cNvPr>
          <p:cNvSpPr/>
          <p:nvPr/>
        </p:nvSpPr>
        <p:spPr>
          <a:xfrm>
            <a:off x="1618467" y="1749968"/>
            <a:ext cx="205428" cy="271100"/>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68" name="Isosceles Triangle 67">
            <a:extLst>
              <a:ext uri="{FF2B5EF4-FFF2-40B4-BE49-F238E27FC236}">
                <a16:creationId xmlns:a16="http://schemas.microsoft.com/office/drawing/2014/main" id="{3D26872B-E467-4BED-803F-A20A6B9F4C9C}"/>
              </a:ext>
            </a:extLst>
          </p:cNvPr>
          <p:cNvSpPr/>
          <p:nvPr/>
        </p:nvSpPr>
        <p:spPr>
          <a:xfrm>
            <a:off x="1399989" y="1214626"/>
            <a:ext cx="205428" cy="271101"/>
          </a:xfrm>
          <a:prstGeom prst="triangle">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81" name="Isosceles Triangle 80">
            <a:extLst>
              <a:ext uri="{FF2B5EF4-FFF2-40B4-BE49-F238E27FC236}">
                <a16:creationId xmlns:a16="http://schemas.microsoft.com/office/drawing/2014/main" id="{E40B97F4-6987-464A-B66E-EC9A2BFC4750}"/>
              </a:ext>
            </a:extLst>
          </p:cNvPr>
          <p:cNvSpPr/>
          <p:nvPr/>
        </p:nvSpPr>
        <p:spPr>
          <a:xfrm>
            <a:off x="83733" y="4521648"/>
            <a:ext cx="205428" cy="271100"/>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82" name="Isosceles Triangle 81">
            <a:extLst>
              <a:ext uri="{FF2B5EF4-FFF2-40B4-BE49-F238E27FC236}">
                <a16:creationId xmlns:a16="http://schemas.microsoft.com/office/drawing/2014/main" id="{F6E0058F-6244-4E15-874E-AFA1359DE686}"/>
              </a:ext>
            </a:extLst>
          </p:cNvPr>
          <p:cNvSpPr/>
          <p:nvPr/>
        </p:nvSpPr>
        <p:spPr>
          <a:xfrm>
            <a:off x="289161" y="4628154"/>
            <a:ext cx="205428" cy="271100"/>
          </a:xfrm>
          <a:prstGeom prst="triangl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83" name="TextBox 82">
            <a:extLst>
              <a:ext uri="{FF2B5EF4-FFF2-40B4-BE49-F238E27FC236}">
                <a16:creationId xmlns:a16="http://schemas.microsoft.com/office/drawing/2014/main" id="{6A7F7A9D-42EE-4A7F-A3DF-D5DD3F5CA5F1}"/>
              </a:ext>
            </a:extLst>
          </p:cNvPr>
          <p:cNvSpPr txBox="1"/>
          <p:nvPr/>
        </p:nvSpPr>
        <p:spPr bwMode="auto">
          <a:xfrm>
            <a:off x="83733" y="4893347"/>
            <a:ext cx="721351" cy="309893"/>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b="1" dirty="0">
                <a:solidFill>
                  <a:srgbClr val="000000"/>
                </a:solidFill>
              </a:rPr>
              <a:t>BONGA</a:t>
            </a:r>
          </a:p>
        </p:txBody>
      </p:sp>
      <p:sp>
        <p:nvSpPr>
          <p:cNvPr id="84" name="TextBox 83">
            <a:extLst>
              <a:ext uri="{FF2B5EF4-FFF2-40B4-BE49-F238E27FC236}">
                <a16:creationId xmlns:a16="http://schemas.microsoft.com/office/drawing/2014/main" id="{7933771E-DD95-4ABE-8B56-71B5748CFA7F}"/>
              </a:ext>
            </a:extLst>
          </p:cNvPr>
          <p:cNvSpPr txBox="1"/>
          <p:nvPr/>
        </p:nvSpPr>
        <p:spPr bwMode="auto">
          <a:xfrm>
            <a:off x="2055863" y="6102978"/>
            <a:ext cx="242054" cy="309893"/>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600" b="1" dirty="0">
                <a:solidFill>
                  <a:srgbClr val="000000"/>
                </a:solidFill>
              </a:rPr>
              <a:t>ILS</a:t>
            </a:r>
          </a:p>
        </p:txBody>
      </p:sp>
      <p:sp>
        <p:nvSpPr>
          <p:cNvPr id="85" name="Isosceles Triangle 84">
            <a:extLst>
              <a:ext uri="{FF2B5EF4-FFF2-40B4-BE49-F238E27FC236}">
                <a16:creationId xmlns:a16="http://schemas.microsoft.com/office/drawing/2014/main" id="{F48D7EE0-BD0B-4C69-995C-28EB1C3BA034}"/>
              </a:ext>
            </a:extLst>
          </p:cNvPr>
          <p:cNvSpPr/>
          <p:nvPr/>
        </p:nvSpPr>
        <p:spPr>
          <a:xfrm>
            <a:off x="2340850" y="5988365"/>
            <a:ext cx="205428" cy="271101"/>
          </a:xfrm>
          <a:prstGeom prst="triangle">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
        <p:nvSpPr>
          <p:cNvPr id="86" name="Isosceles Triangle 85">
            <a:extLst>
              <a:ext uri="{FF2B5EF4-FFF2-40B4-BE49-F238E27FC236}">
                <a16:creationId xmlns:a16="http://schemas.microsoft.com/office/drawing/2014/main" id="{8A5A6CF5-1F8F-40E9-9620-561DC6E9C312}"/>
              </a:ext>
            </a:extLst>
          </p:cNvPr>
          <p:cNvSpPr/>
          <p:nvPr/>
        </p:nvSpPr>
        <p:spPr>
          <a:xfrm>
            <a:off x="2493250" y="6140765"/>
            <a:ext cx="205428" cy="271101"/>
          </a:xfrm>
          <a:prstGeom prst="triangle">
            <a:avLst/>
          </a:prstGeom>
          <a:solidFill>
            <a:srgbClr val="00B0F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900" dirty="0"/>
              <a:t>S</a:t>
            </a:r>
          </a:p>
        </p:txBody>
      </p:sp>
    </p:spTree>
    <p:extLst>
      <p:ext uri="{BB962C8B-B14F-4D97-AF65-F5344CB8AC3E}">
        <p14:creationId xmlns:p14="http://schemas.microsoft.com/office/powerpoint/2010/main" val="90273837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836327-CE52-42D6-8E8A-A9143224A570}"/>
              </a:ext>
            </a:extLst>
          </p:cNvPr>
          <p:cNvSpPr>
            <a:spLocks noGrp="1"/>
          </p:cNvSpPr>
          <p:nvPr>
            <p:ph type="sldNum" sz="quarter" idx="4"/>
          </p:nvPr>
        </p:nvSpPr>
        <p:spPr>
          <a:xfrm>
            <a:off x="11324177" y="6469199"/>
            <a:ext cx="355564" cy="237600"/>
          </a:xfrm>
        </p:spPr>
        <p:txBody>
          <a:bodyPr wrap="none" anchor="t">
            <a:normAutofit/>
          </a:bodyPr>
          <a:lstStyle/>
          <a:p>
            <a:pPr>
              <a:spcAft>
                <a:spcPts val="600"/>
              </a:spcAft>
            </a:pPr>
            <a:fld id="{D32BAE6A-B452-4007-8177-56DD051636F9}" type="slidenum">
              <a:rPr lang="en-GB" smtClean="0"/>
              <a:pPr>
                <a:spcAft>
                  <a:spcPts val="600"/>
                </a:spcAft>
              </a:pPr>
              <a:t>7</a:t>
            </a:fld>
            <a:endParaRPr lang="en-GB"/>
          </a:p>
        </p:txBody>
      </p:sp>
      <p:sp>
        <p:nvSpPr>
          <p:cNvPr id="5" name="Rectangle 4">
            <a:extLst>
              <a:ext uri="{FF2B5EF4-FFF2-40B4-BE49-F238E27FC236}">
                <a16:creationId xmlns:a16="http://schemas.microsoft.com/office/drawing/2014/main" id="{D96B8C0D-4615-44ED-B977-E1CF1DD65D28}"/>
              </a:ext>
            </a:extLst>
          </p:cNvPr>
          <p:cNvSpPr/>
          <p:nvPr/>
        </p:nvSpPr>
        <p:spPr>
          <a:xfrm>
            <a:off x="10893287" y="0"/>
            <a:ext cx="1298713" cy="3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DISCUSS</a:t>
            </a:r>
          </a:p>
        </p:txBody>
      </p:sp>
      <p:sp>
        <p:nvSpPr>
          <p:cNvPr id="6" name="TextBox 5">
            <a:extLst>
              <a:ext uri="{FF2B5EF4-FFF2-40B4-BE49-F238E27FC236}">
                <a16:creationId xmlns:a16="http://schemas.microsoft.com/office/drawing/2014/main" id="{6F14B09F-382A-4DC9-8C5D-75C71937B643}"/>
              </a:ext>
            </a:extLst>
          </p:cNvPr>
          <p:cNvSpPr txBox="1"/>
          <p:nvPr/>
        </p:nvSpPr>
        <p:spPr bwMode="auto">
          <a:xfrm>
            <a:off x="2178558" y="71366"/>
            <a:ext cx="6094476" cy="400110"/>
          </a:xfrm>
          <a:prstGeom prst="rect">
            <a:avLst/>
          </a:prstGeom>
          <a:noFill/>
          <a:ln w="9525" algn="ctr">
            <a:noFill/>
            <a:miter lim="800000"/>
            <a:headEnd/>
            <a:tailEnd/>
          </a:ln>
        </p:spPr>
        <p:txBody>
          <a:bodyPr wrap="square">
            <a:spAutoFit/>
          </a:bodyPr>
          <a:lstStyle/>
          <a:p>
            <a:r>
              <a:rPr lang="en-GB" b="1" dirty="0"/>
              <a:t>M</a:t>
            </a:r>
            <a:r>
              <a:rPr lang="en-GB" sz="1800" b="1" dirty="0"/>
              <a:t>isaligned </a:t>
            </a:r>
            <a:r>
              <a:rPr lang="en-GB" sz="2000" b="1" dirty="0"/>
              <a:t>2022</a:t>
            </a:r>
            <a:r>
              <a:rPr lang="en-GB" sz="1800" b="1" dirty="0"/>
              <a:t> Security Demand Plan Vs Budget</a:t>
            </a:r>
            <a:endParaRPr lang="en-US" dirty="0"/>
          </a:p>
        </p:txBody>
      </p:sp>
      <p:sp>
        <p:nvSpPr>
          <p:cNvPr id="8" name="TextBox 7">
            <a:extLst>
              <a:ext uri="{FF2B5EF4-FFF2-40B4-BE49-F238E27FC236}">
                <a16:creationId xmlns:a16="http://schemas.microsoft.com/office/drawing/2014/main" id="{973DEC3D-55E9-4FED-BEC4-599C6DD4DB75}"/>
              </a:ext>
            </a:extLst>
          </p:cNvPr>
          <p:cNvSpPr txBox="1"/>
          <p:nvPr/>
        </p:nvSpPr>
        <p:spPr bwMode="auto">
          <a:xfrm>
            <a:off x="28575" y="452779"/>
            <a:ext cx="12038011" cy="1345048"/>
          </a:xfrm>
          <a:prstGeom prst="rect">
            <a:avLst/>
          </a:prstGeom>
          <a:noFill/>
          <a:ln w="9525" algn="ctr">
            <a:noFill/>
            <a:miter lim="800000"/>
            <a:headEnd/>
            <a:tailEnd/>
          </a:ln>
        </p:spPr>
        <p:txBody>
          <a:bodyPr wrap="square">
            <a:spAutoFit/>
          </a:bodyPr>
          <a:lstStyle/>
          <a:p>
            <a:pPr marL="487350" lvl="2" indent="-285750">
              <a:lnSpc>
                <a:spcPct val="150000"/>
              </a:lnSpc>
              <a:buSzPct val="90000"/>
              <a:buFont typeface="Arial" panose="020B0604020202020204" pitchFamily="34" charset="0"/>
              <a:buChar char="•"/>
            </a:pPr>
            <a:r>
              <a:rPr lang="en-GB" sz="1400" b="1" i="1" dirty="0">
                <a:latin typeface="Arial" panose="020B0604020202020204" pitchFamily="34" charset="0"/>
                <a:cs typeface="Arial" panose="020B0604020202020204" pitchFamily="34" charset="0"/>
              </a:rPr>
              <a:t>The security vessel demand for 2022 is $31.7m (9 steady state, 6 adhoc vesssels)</a:t>
            </a:r>
          </a:p>
          <a:p>
            <a:pPr marL="487350" lvl="2" indent="-285750">
              <a:lnSpc>
                <a:spcPct val="150000"/>
              </a:lnSpc>
              <a:buSzPct val="90000"/>
              <a:buFont typeface="Arial" panose="020B0604020202020204" pitchFamily="34" charset="0"/>
              <a:buChar char="•"/>
            </a:pPr>
            <a:r>
              <a:rPr lang="en-GB" sz="1400" b="1" i="1" dirty="0">
                <a:latin typeface="Arial" panose="020B0604020202020204" pitchFamily="34" charset="0"/>
                <a:cs typeface="Arial" panose="020B0604020202020204" pitchFamily="34" charset="0"/>
              </a:rPr>
              <a:t>The approved security Budget for 2022 is $28m including $4.2m for EA ($20m for offshore vessels, $8m for others)</a:t>
            </a:r>
          </a:p>
          <a:p>
            <a:pPr marL="487350" lvl="2" indent="-285750">
              <a:lnSpc>
                <a:spcPct val="150000"/>
              </a:lnSpc>
              <a:buSzPct val="90000"/>
              <a:buFont typeface="Arial" panose="020B0604020202020204" pitchFamily="34" charset="0"/>
              <a:buChar char="•"/>
            </a:pPr>
            <a:r>
              <a:rPr lang="en-GB" sz="1400" b="1" i="1" dirty="0">
                <a:latin typeface="Arial" panose="020B0604020202020204" pitchFamily="34" charset="0"/>
                <a:cs typeface="Arial" panose="020B0604020202020204" pitchFamily="34" charset="0"/>
              </a:rPr>
              <a:t>Budget for Logistics vessels will only cover circa 10 months for steady state &amp; circa 3 plus months for one Adhoc vessel</a:t>
            </a:r>
          </a:p>
          <a:p>
            <a:pPr marL="487350" lvl="2" indent="-285750">
              <a:lnSpc>
                <a:spcPct val="150000"/>
              </a:lnSpc>
              <a:buSzPct val="90000"/>
              <a:buFont typeface="Arial" panose="020B0604020202020204" pitchFamily="34" charset="0"/>
              <a:buChar char="•"/>
            </a:pPr>
            <a:r>
              <a:rPr lang="en-GB" sz="1400" b="1" i="1" dirty="0">
                <a:latin typeface="Arial" panose="020B0604020202020204" pitchFamily="34" charset="0"/>
                <a:cs typeface="Arial" panose="020B0604020202020204" pitchFamily="34" charset="0"/>
              </a:rPr>
              <a:t>Security Marine Common Cost Budget Performance for 2021 is $30.5m</a:t>
            </a:r>
          </a:p>
        </p:txBody>
      </p:sp>
      <p:pic>
        <p:nvPicPr>
          <p:cNvPr id="2" name="Picture 1">
            <a:extLst>
              <a:ext uri="{FF2B5EF4-FFF2-40B4-BE49-F238E27FC236}">
                <a16:creationId xmlns:a16="http://schemas.microsoft.com/office/drawing/2014/main" id="{0AE85EC1-2F00-4483-BD44-7EAE73B1A18A}"/>
              </a:ext>
            </a:extLst>
          </p:cNvPr>
          <p:cNvPicPr>
            <a:picLocks noChangeAspect="1"/>
          </p:cNvPicPr>
          <p:nvPr/>
        </p:nvPicPr>
        <p:blipFill>
          <a:blip r:embed="rId2"/>
          <a:stretch>
            <a:fillRect/>
          </a:stretch>
        </p:blipFill>
        <p:spPr>
          <a:xfrm>
            <a:off x="203200" y="1712102"/>
            <a:ext cx="11863386" cy="5108575"/>
          </a:xfrm>
          <a:prstGeom prst="rect">
            <a:avLst/>
          </a:prstGeom>
        </p:spPr>
      </p:pic>
    </p:spTree>
    <p:extLst>
      <p:ext uri="{BB962C8B-B14F-4D97-AF65-F5344CB8AC3E}">
        <p14:creationId xmlns:p14="http://schemas.microsoft.com/office/powerpoint/2010/main" val="17455408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836327-CE52-42D6-8E8A-A9143224A570}"/>
              </a:ext>
            </a:extLst>
          </p:cNvPr>
          <p:cNvSpPr>
            <a:spLocks noGrp="1"/>
          </p:cNvSpPr>
          <p:nvPr>
            <p:ph type="sldNum" sz="quarter" idx="4"/>
          </p:nvPr>
        </p:nvSpPr>
        <p:spPr>
          <a:xfrm>
            <a:off x="11324177" y="6469199"/>
            <a:ext cx="355564" cy="237600"/>
          </a:xfrm>
        </p:spPr>
        <p:txBody>
          <a:bodyPr wrap="none" anchor="t">
            <a:normAutofit/>
          </a:bodyPr>
          <a:lstStyle/>
          <a:p>
            <a:pPr>
              <a:spcAft>
                <a:spcPts val="600"/>
              </a:spcAft>
            </a:pPr>
            <a:fld id="{D32BAE6A-B452-4007-8177-56DD051636F9}" type="slidenum">
              <a:rPr lang="en-GB" smtClean="0"/>
              <a:pPr>
                <a:spcAft>
                  <a:spcPts val="600"/>
                </a:spcAft>
              </a:pPr>
              <a:t>8</a:t>
            </a:fld>
            <a:endParaRPr lang="en-GB"/>
          </a:p>
        </p:txBody>
      </p:sp>
      <p:sp>
        <p:nvSpPr>
          <p:cNvPr id="6" name="Rectangle 5">
            <a:extLst>
              <a:ext uri="{FF2B5EF4-FFF2-40B4-BE49-F238E27FC236}">
                <a16:creationId xmlns:a16="http://schemas.microsoft.com/office/drawing/2014/main" id="{8150A4FD-645F-40FE-9FCF-CCA9BA369A95}"/>
              </a:ext>
            </a:extLst>
          </p:cNvPr>
          <p:cNvSpPr/>
          <p:nvPr/>
        </p:nvSpPr>
        <p:spPr>
          <a:xfrm>
            <a:off x="10893287" y="0"/>
            <a:ext cx="1298713" cy="3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DISCUSS</a:t>
            </a:r>
          </a:p>
        </p:txBody>
      </p:sp>
      <p:sp>
        <p:nvSpPr>
          <p:cNvPr id="7" name="TextBox 6">
            <a:extLst>
              <a:ext uri="{FF2B5EF4-FFF2-40B4-BE49-F238E27FC236}">
                <a16:creationId xmlns:a16="http://schemas.microsoft.com/office/drawing/2014/main" id="{5C7BD5C2-C06C-4AEC-B887-1E1AC1096AFA}"/>
              </a:ext>
            </a:extLst>
          </p:cNvPr>
          <p:cNvSpPr txBox="1"/>
          <p:nvPr/>
        </p:nvSpPr>
        <p:spPr bwMode="auto">
          <a:xfrm>
            <a:off x="267462" y="535261"/>
            <a:ext cx="11676888" cy="1287532"/>
          </a:xfrm>
          <a:prstGeom prst="rect">
            <a:avLst/>
          </a:prstGeom>
          <a:noFill/>
          <a:ln w="9525" algn="ctr">
            <a:noFill/>
            <a:miter lim="800000"/>
            <a:headEnd/>
            <a:tailEnd/>
          </a:ln>
        </p:spPr>
        <p:txBody>
          <a:bodyPr wrap="square">
            <a:spAutoFit/>
          </a:bodyPr>
          <a:lstStyle/>
          <a:p>
            <a:pPr marL="487350" lvl="2" indent="-285750">
              <a:lnSpc>
                <a:spcPct val="150000"/>
              </a:lnSpc>
              <a:buSzPct val="90000"/>
              <a:buFont typeface="Arial" panose="020B0604020202020204" pitchFamily="34" charset="0"/>
              <a:buChar char="•"/>
            </a:pPr>
            <a:r>
              <a:rPr lang="en-GB" i="1" dirty="0">
                <a:latin typeface="Arial" panose="020B0604020202020204" pitchFamily="34" charset="0"/>
                <a:cs typeface="Arial" panose="020B0604020202020204" pitchFamily="34" charset="0"/>
              </a:rPr>
              <a:t>The demand is(4 vessels comprising 2 steady states and 2 ADHOC) for 2022 is </a:t>
            </a:r>
            <a:r>
              <a:rPr lang="en-GB" b="1" i="1" dirty="0">
                <a:latin typeface="Arial" panose="020B0604020202020204" pitchFamily="34" charset="0"/>
                <a:cs typeface="Arial" panose="020B0604020202020204" pitchFamily="34" charset="0"/>
              </a:rPr>
              <a:t>$10.6m </a:t>
            </a:r>
            <a:r>
              <a:rPr lang="en-GB" i="1" dirty="0">
                <a:latin typeface="Arial" panose="020B0604020202020204" pitchFamily="34" charset="0"/>
                <a:cs typeface="Arial" panose="020B0604020202020204" pitchFamily="34" charset="0"/>
              </a:rPr>
              <a:t>and is oversubscribing the allocated Security common cost budget of </a:t>
            </a:r>
            <a:r>
              <a:rPr lang="en-GB" b="1" i="1" dirty="0">
                <a:latin typeface="Arial" panose="020B0604020202020204" pitchFamily="34" charset="0"/>
                <a:cs typeface="Arial" panose="020B0604020202020204" pitchFamily="34" charset="0"/>
              </a:rPr>
              <a:t>$9.3m. </a:t>
            </a:r>
          </a:p>
          <a:p>
            <a:pPr marL="487350" lvl="2" indent="-285750">
              <a:lnSpc>
                <a:spcPct val="150000"/>
              </a:lnSpc>
              <a:buSzPct val="90000"/>
              <a:buFont typeface="Arial" panose="020B0604020202020204" pitchFamily="34" charset="0"/>
              <a:buChar char="•"/>
            </a:pPr>
            <a:r>
              <a:rPr lang="en-GB" i="1" dirty="0">
                <a:latin typeface="Arial" panose="020B0604020202020204" pitchFamily="34" charset="0"/>
                <a:cs typeface="Arial" panose="020B0604020202020204" pitchFamily="34" charset="0"/>
              </a:rPr>
              <a:t>The Budget will fully cover the year for the steady state vessels and 9 plus months for the ILS vessels</a:t>
            </a:r>
          </a:p>
        </p:txBody>
      </p:sp>
      <p:pic>
        <p:nvPicPr>
          <p:cNvPr id="2" name="Picture 1">
            <a:extLst>
              <a:ext uri="{FF2B5EF4-FFF2-40B4-BE49-F238E27FC236}">
                <a16:creationId xmlns:a16="http://schemas.microsoft.com/office/drawing/2014/main" id="{D99088E7-ADD1-44C1-9B46-9437A8EA6605}"/>
              </a:ext>
            </a:extLst>
          </p:cNvPr>
          <p:cNvPicPr>
            <a:picLocks noChangeAspect="1"/>
          </p:cNvPicPr>
          <p:nvPr/>
        </p:nvPicPr>
        <p:blipFill>
          <a:blip r:embed="rId2"/>
          <a:stretch>
            <a:fillRect/>
          </a:stretch>
        </p:blipFill>
        <p:spPr>
          <a:xfrm>
            <a:off x="126619" y="2000250"/>
            <a:ext cx="11938762" cy="4010025"/>
          </a:xfrm>
          <a:prstGeom prst="rect">
            <a:avLst/>
          </a:prstGeom>
        </p:spPr>
      </p:pic>
    </p:spTree>
    <p:extLst>
      <p:ext uri="{BB962C8B-B14F-4D97-AF65-F5344CB8AC3E}">
        <p14:creationId xmlns:p14="http://schemas.microsoft.com/office/powerpoint/2010/main" val="32663218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1"/>
          </p:nvPr>
        </p:nvSpPr>
        <p:spPr>
          <a:xfrm>
            <a:off x="256032" y="872359"/>
            <a:ext cx="11686031" cy="5680841"/>
          </a:xfrm>
        </p:spPr>
        <p:txBody>
          <a:bodyPr/>
          <a:lstStyle/>
          <a:p>
            <a:pPr marL="746100" lvl="2" indent="-342900">
              <a:lnSpc>
                <a:spcPct val="200000"/>
              </a:lnSpc>
              <a:buSzPct val="90000"/>
              <a:buFont typeface="+mj-lt"/>
              <a:buAutoNum type="alphaLcParenR"/>
            </a:pPr>
            <a:r>
              <a:rPr lang="en-GB" b="1" dirty="0">
                <a:solidFill>
                  <a:srgbClr val="000000"/>
                </a:solidFill>
                <a:latin typeface="Arial" panose="020B0604020202020204" pitchFamily="34" charset="0"/>
                <a:cs typeface="Arial" panose="020B0604020202020204" pitchFamily="34" charset="0"/>
              </a:rPr>
              <a:t>Budget offset from Assets (West/East) and supported functions (Wells/Project) </a:t>
            </a:r>
            <a:r>
              <a:rPr lang="en-GB" dirty="0">
                <a:solidFill>
                  <a:srgbClr val="000000"/>
                </a:solidFill>
                <a:latin typeface="Arial" panose="020B0604020202020204" pitchFamily="34" charset="0"/>
                <a:cs typeface="Arial" panose="020B0604020202020204" pitchFamily="34" charset="0"/>
              </a:rPr>
              <a:t>–Approach Assets for budget offset and if secured, re-engage NAPIMS for alignment.</a:t>
            </a:r>
            <a:endParaRPr lang="en-GB" sz="1800" dirty="0">
              <a:solidFill>
                <a:srgbClr val="000000"/>
              </a:solidFill>
              <a:latin typeface="Arial" panose="020B0604020202020204" pitchFamily="34" charset="0"/>
              <a:cs typeface="Arial" panose="020B0604020202020204" pitchFamily="34" charset="0"/>
            </a:endParaRPr>
          </a:p>
          <a:p>
            <a:pPr marL="746100" lvl="2" indent="-342900">
              <a:lnSpc>
                <a:spcPct val="200000"/>
              </a:lnSpc>
              <a:buSzPct val="90000"/>
              <a:buFont typeface="+mj-lt"/>
              <a:buAutoNum type="alphaLcParenR"/>
            </a:pPr>
            <a:r>
              <a:rPr lang="en-GB" b="1" dirty="0">
                <a:solidFill>
                  <a:srgbClr val="000000"/>
                </a:solidFill>
                <a:latin typeface="Arial" panose="020B0604020202020204" pitchFamily="34" charset="0"/>
                <a:cs typeface="Arial" panose="020B0604020202020204" pitchFamily="34" charset="0"/>
              </a:rPr>
              <a:t>Optimize demand plan </a:t>
            </a:r>
            <a:r>
              <a:rPr lang="en-GB" dirty="0">
                <a:solidFill>
                  <a:srgbClr val="000000"/>
                </a:solidFill>
                <a:latin typeface="Arial" panose="020B0604020202020204" pitchFamily="34" charset="0"/>
                <a:cs typeface="Arial" panose="020B0604020202020204" pitchFamily="34" charset="0"/>
              </a:rPr>
              <a:t>– Reduction in number of Security vessels in Forcados, EA and Bonny and </a:t>
            </a:r>
            <a:r>
              <a:rPr lang="en-GB" dirty="0" err="1">
                <a:solidFill>
                  <a:srgbClr val="000000"/>
                </a:solidFill>
                <a:latin typeface="Arial" panose="020B0604020202020204" pitchFamily="34" charset="0"/>
                <a:cs typeface="Arial" panose="020B0604020202020204" pitchFamily="34" charset="0"/>
              </a:rPr>
              <a:t>Offhire</a:t>
            </a:r>
            <a:r>
              <a:rPr lang="en-GB" dirty="0">
                <a:solidFill>
                  <a:srgbClr val="000000"/>
                </a:solidFill>
                <a:latin typeface="Arial" panose="020B0604020202020204" pitchFamily="34" charset="0"/>
                <a:cs typeface="Arial" panose="020B0604020202020204" pitchFamily="34" charset="0"/>
              </a:rPr>
              <a:t> ILS vessels for Bonga when not in use.</a:t>
            </a:r>
            <a:endParaRPr lang="en-GB" sz="1800" dirty="0">
              <a:solidFill>
                <a:srgbClr val="000000"/>
              </a:solidFill>
              <a:latin typeface="Arial" panose="020B0604020202020204" pitchFamily="34" charset="0"/>
              <a:cs typeface="Arial" panose="020B0604020202020204" pitchFamily="34" charset="0"/>
            </a:endParaRPr>
          </a:p>
          <a:p>
            <a:pPr lvl="2">
              <a:lnSpc>
                <a:spcPct val="200000"/>
              </a:lnSpc>
              <a:buSzPct val="90000"/>
            </a:pPr>
            <a:endParaRPr lang="en-GB" sz="1600" b="1" dirty="0">
              <a:solidFill>
                <a:srgbClr val="000000"/>
              </a:solidFill>
              <a:latin typeface="Arial" panose="020B0604020202020204" pitchFamily="34" charset="0"/>
              <a:cs typeface="Arial" panose="020B0604020202020204" pitchFamily="34" charset="0"/>
            </a:endParaRPr>
          </a:p>
          <a:p>
            <a:pPr>
              <a:lnSpc>
                <a:spcPct val="200000"/>
              </a:lnSpc>
              <a:buSzPct val="90000"/>
            </a:pPr>
            <a:endParaRPr lang="en-GB" sz="1800" dirty="0">
              <a:solidFill>
                <a:srgbClr val="000000"/>
              </a:solidFill>
              <a:highlight>
                <a:srgbClr val="FFFF00"/>
              </a:highlight>
            </a:endParaRPr>
          </a:p>
        </p:txBody>
      </p:sp>
      <p:sp>
        <p:nvSpPr>
          <p:cNvPr id="2" name="Title 1"/>
          <p:cNvSpPr>
            <a:spLocks noGrp="1"/>
          </p:cNvSpPr>
          <p:nvPr>
            <p:ph type="title"/>
          </p:nvPr>
        </p:nvSpPr>
        <p:spPr>
          <a:xfrm>
            <a:off x="128017" y="152399"/>
            <a:ext cx="11932604" cy="666751"/>
          </a:xfrm>
        </p:spPr>
        <p:txBody>
          <a:bodyPr/>
          <a:lstStyle/>
          <a:p>
            <a:pPr>
              <a:lnSpc>
                <a:spcPct val="200000"/>
              </a:lnSpc>
              <a:buSzPct val="90000"/>
            </a:pPr>
            <a:r>
              <a:rPr lang="en-GB" sz="2000" dirty="0"/>
              <a:t>Decide on next step to manage misalignment</a:t>
            </a:r>
            <a:endParaRPr lang="en-GB" sz="2000" b="1" dirty="0">
              <a:solidFill>
                <a:srgbClr val="000000"/>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9DD848F-F97C-4649-A204-DE10023A623C}"/>
              </a:ext>
            </a:extLst>
          </p:cNvPr>
          <p:cNvSpPr/>
          <p:nvPr/>
        </p:nvSpPr>
        <p:spPr>
          <a:xfrm>
            <a:off x="10893287" y="0"/>
            <a:ext cx="1298713" cy="3480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INFO</a:t>
            </a:r>
          </a:p>
        </p:txBody>
      </p:sp>
    </p:spTree>
    <p:extLst>
      <p:ext uri="{BB962C8B-B14F-4D97-AF65-F5344CB8AC3E}">
        <p14:creationId xmlns:p14="http://schemas.microsoft.com/office/powerpoint/2010/main" val="288658934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0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FCXt8bmif7KuQJK1IerAl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UoqtxOiCReiUgoJOjWLeF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WUpMCFsSfsfOdOfj_FcdL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4jbvBlo3qWdIc.OX.Zcly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OPREFERENCE" val="Fals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11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Shell_Brand_2010">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ts val="2100"/>
          </a:lnSpc>
          <a:spcAft>
            <a:spcPts val="1200"/>
          </a:spcAft>
          <a:defRPr dirty="0" err="1" smtClean="0"/>
        </a:defPPr>
      </a:lstStyle>
    </a:txDef>
  </a:objectDefaults>
  <a:extraClrSchemeLst/>
</a:theme>
</file>

<file path=ppt/theme/theme3.xml><?xml version="1.0" encoding="utf-8"?>
<a:theme xmlns:a="http://schemas.openxmlformats.org/drawingml/2006/main" name="1_Shell_Brand_2010">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ts val="2100"/>
          </a:lnSpc>
          <a:spcAft>
            <a:spcPts val="1200"/>
          </a:spcAft>
          <a:defRPr dirty="0" err="1" smtClean="0"/>
        </a:defPPr>
      </a:lstStyle>
    </a:txDef>
  </a:objectDefaults>
  <a:extraClrSchemeLst/>
</a:theme>
</file>

<file path=ppt/theme/theme4.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5.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B18DF11575AE348A692F804E8D5204E" ma:contentTypeVersion="9" ma:contentTypeDescription="Create a new document." ma:contentTypeScope="" ma:versionID="62cca7d88454bd6678fef7da502e8417">
  <xsd:schema xmlns:xsd="http://www.w3.org/2001/XMLSchema" xmlns:xs="http://www.w3.org/2001/XMLSchema" xmlns:p="http://schemas.microsoft.com/office/2006/metadata/properties" xmlns:ns3="06b71e4e-544a-44f6-a13f-300501c44cc1" targetNamespace="http://schemas.microsoft.com/office/2006/metadata/properties" ma:root="true" ma:fieldsID="5fcc7a3062e8db484808ab9b1d13da16" ns3:_="">
    <xsd:import namespace="06b71e4e-544a-44f6-a13f-300501c44cc1"/>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b71e4e-544a-44f6-a13f-300501c44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E2368C-7560-4EC8-8B77-5DE2A874A7B5}">
  <ds:schemaRefs>
    <ds:schemaRef ds:uri="http://schemas.microsoft.com/office/2006/documentManagement/types"/>
    <ds:schemaRef ds:uri="http://purl.org/dc/elements/1.1/"/>
    <ds:schemaRef ds:uri="http://purl.org/dc/dcmitype/"/>
    <ds:schemaRef ds:uri="http://purl.org/dc/terms/"/>
    <ds:schemaRef ds:uri="http://schemas.microsoft.com/office/infopath/2007/PartnerControls"/>
    <ds:schemaRef ds:uri="http://www.w3.org/XML/1998/namespace"/>
    <ds:schemaRef ds:uri="http://schemas.openxmlformats.org/package/2006/metadata/core-properties"/>
    <ds:schemaRef ds:uri="06b71e4e-544a-44f6-a13f-300501c44cc1"/>
    <ds:schemaRef ds:uri="http://schemas.microsoft.com/office/2006/metadata/properties"/>
  </ds:schemaRefs>
</ds:datastoreItem>
</file>

<file path=customXml/itemProps2.xml><?xml version="1.0" encoding="utf-8"?>
<ds:datastoreItem xmlns:ds="http://schemas.openxmlformats.org/officeDocument/2006/customXml" ds:itemID="{89D62267-63CF-4EED-A21A-FFE42083B916}">
  <ds:schemaRefs>
    <ds:schemaRef ds:uri="http://schemas.microsoft.com/sharepoint/v3/contenttype/forms"/>
  </ds:schemaRefs>
</ds:datastoreItem>
</file>

<file path=customXml/itemProps3.xml><?xml version="1.0" encoding="utf-8"?>
<ds:datastoreItem xmlns:ds="http://schemas.openxmlformats.org/officeDocument/2006/customXml" ds:itemID="{045DEEF9-8763-4B63-94B4-BD9BF3E005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b71e4e-544a-44f6-a13f-300501c44c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2016 Standard template</Template>
  <TotalTime>83611</TotalTime>
  <Words>1462</Words>
  <Application>Microsoft Office PowerPoint</Application>
  <PresentationFormat>Widescreen</PresentationFormat>
  <Paragraphs>182</Paragraphs>
  <Slides>13</Slides>
  <Notes>2</Notes>
  <HiddenSlides>0</HiddenSlides>
  <MMClips>0</MMClips>
  <ScaleCrop>false</ScaleCrop>
  <HeadingPairs>
    <vt:vector size="8" baseType="variant">
      <vt:variant>
        <vt:lpstr>Fonts Used</vt:lpstr>
      </vt:variant>
      <vt:variant>
        <vt:i4>8</vt:i4>
      </vt:variant>
      <vt:variant>
        <vt:lpstr>Theme</vt:lpstr>
      </vt:variant>
      <vt:variant>
        <vt:i4>4</vt:i4>
      </vt:variant>
      <vt:variant>
        <vt:lpstr>Embedded OLE Servers</vt:lpstr>
      </vt:variant>
      <vt:variant>
        <vt:i4>1</vt:i4>
      </vt:variant>
      <vt:variant>
        <vt:lpstr>Slide Titles</vt:lpstr>
      </vt:variant>
      <vt:variant>
        <vt:i4>13</vt:i4>
      </vt:variant>
    </vt:vector>
  </HeadingPairs>
  <TitlesOfParts>
    <vt:vector size="26" baseType="lpstr">
      <vt:lpstr>ShellBold</vt:lpstr>
      <vt:lpstr>Arial</vt:lpstr>
      <vt:lpstr>Futura Bold</vt:lpstr>
      <vt:lpstr>Futura Medium (Body)</vt:lpstr>
      <vt:lpstr>Futura Medium</vt:lpstr>
      <vt:lpstr>Verdana</vt:lpstr>
      <vt:lpstr>Futura</vt:lpstr>
      <vt:lpstr>Wingdings</vt:lpstr>
      <vt:lpstr>11_Shell_CF_RDS598</vt:lpstr>
      <vt:lpstr>Shell_Brand_2010</vt:lpstr>
      <vt:lpstr>1_Shell_Brand_2010</vt:lpstr>
      <vt:lpstr>Shell layouts with footer</vt:lpstr>
      <vt:lpstr>think-cell Slide</vt:lpstr>
      <vt:lpstr>OP 21 Revised Marine Budget VS Vessel Demand Management Framework</vt:lpstr>
      <vt:lpstr>Objective &amp; Outcome</vt:lpstr>
      <vt:lpstr>Transform Logistics Steerco Decision on “Marine common cost budget” management</vt:lpstr>
      <vt:lpstr>Case for Change</vt:lpstr>
      <vt:lpstr>EXPECTED CHANGES</vt:lpstr>
      <vt:lpstr>PowerPoint Presentation</vt:lpstr>
      <vt:lpstr>PowerPoint Presentation</vt:lpstr>
      <vt:lpstr>PowerPoint Presentation</vt:lpstr>
      <vt:lpstr>Decide on next step to manage misalignment</vt:lpstr>
      <vt:lpstr>PowerPoint Presentation</vt:lpstr>
      <vt:lpstr>PowerPoint Presentation</vt:lpstr>
      <vt:lpstr>OP 21 MARINE BUDGET VS DEMAND VIEW 1</vt:lpstr>
      <vt:lpstr>OP 21 MARINE BUDGET VS DEMAND VIEW (Cont’d)</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SPDC</dc:creator>
  <cp:lastModifiedBy>Gombe, Nasiru SPDC-UPC/G/USLC</cp:lastModifiedBy>
  <cp:revision>1925</cp:revision>
  <cp:lastPrinted>2020-02-05T07:30:39Z</cp:lastPrinted>
  <dcterms:created xsi:type="dcterms:W3CDTF">2016-07-01T16:13:28Z</dcterms:created>
  <dcterms:modified xsi:type="dcterms:W3CDTF">2022-02-01T09:07:15Z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0x010100DB18DF11575AE348A692F804E8D5204E</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30fe05ab-69ec-4235-abf9-70ddb4c13755</vt:lpwstr>
  </property>
  <property fmtid="{D5CDD505-2E9C-101B-9397-08002B2CF9AE}" pid="8" name="Shell SharePoint SAEF SecurityClassification">
    <vt:lpwstr>8;#Restricted|21aa7f98-4035-4019-a764-107acb7269af</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11;#Draft|1c86f377-7d91-4c95-bd5b-c18c83fe0aa5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