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1473755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siru.gombe\Desktop\2022%20Budget_Vessel_Demand\October%20STEERCo\Vessel%20Actual%20Vs%20demand%20Trend_Aug_YT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SPDC OP 21 Marine Vessel Demand vs Actual YTD September 2022 </a:t>
            </a:r>
          </a:p>
        </c:rich>
      </c:tx>
      <c:layout>
        <c:manualLayout>
          <c:xMode val="edge"/>
          <c:yMode val="edge"/>
          <c:x val="0.10891534231236663"/>
          <c:y val="3.2339160026275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024739402650595E-2"/>
          <c:y val="0.27238122286999472"/>
          <c:w val="0.89086409448677562"/>
          <c:h val="0.45990612202601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'Vessel Demand vs Actual'!$E$21</c:f>
              <c:strCache>
                <c:ptCount val="1"/>
                <c:pt idx="0">
                  <c:v>Approved Demand (Plan)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'Vessel Demand vs Actual'!$F$20:$R$20</c:f>
              <c:strCache>
                <c:ptCount val="11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Avg YTD Sep</c:v>
                </c:pt>
              </c:strCache>
            </c:strRef>
          </c:cat>
          <c:val>
            <c:numRef>
              <c:f>'Vessel Demand vs Actual'!$F$21:$R$21</c:f>
              <c:numCache>
                <c:formatCode>General</c:formatCode>
                <c:ptCount val="13"/>
                <c:pt idx="1">
                  <c:v>152</c:v>
                </c:pt>
                <c:pt idx="2">
                  <c:v>169</c:v>
                </c:pt>
                <c:pt idx="3">
                  <c:v>171</c:v>
                </c:pt>
                <c:pt idx="4">
                  <c:v>202</c:v>
                </c:pt>
                <c:pt idx="5">
                  <c:v>187</c:v>
                </c:pt>
                <c:pt idx="6">
                  <c:v>174</c:v>
                </c:pt>
                <c:pt idx="7">
                  <c:v>181</c:v>
                </c:pt>
                <c:pt idx="8">
                  <c:v>182</c:v>
                </c:pt>
                <c:pt idx="9">
                  <c:v>161</c:v>
                </c:pt>
                <c:pt idx="10" formatCode="0">
                  <c:v>175.44444444444446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5-4231-9AC7-1B3D1A6EFC23}"/>
            </c:ext>
          </c:extLst>
        </c:ser>
        <c:ser>
          <c:idx val="1"/>
          <c:order val="1"/>
          <c:tx>
            <c:strRef>
              <c:f>'Vessel Demand vs Actual'!$E$22</c:f>
              <c:strCache>
                <c:ptCount val="1"/>
                <c:pt idx="0">
                  <c:v>Active Vessels in OP 21 Demand (Actual)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'Vessel Demand vs Actual'!$F$20:$R$20</c:f>
              <c:strCache>
                <c:ptCount val="11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Avg YTD Sep</c:v>
                </c:pt>
              </c:strCache>
            </c:strRef>
          </c:cat>
          <c:val>
            <c:numRef>
              <c:f>'Vessel Demand vs Actual'!$F$22:$R$22</c:f>
              <c:numCache>
                <c:formatCode>General</c:formatCode>
                <c:ptCount val="13"/>
                <c:pt idx="1">
                  <c:v>112</c:v>
                </c:pt>
                <c:pt idx="2">
                  <c:v>129</c:v>
                </c:pt>
                <c:pt idx="3">
                  <c:v>124</c:v>
                </c:pt>
                <c:pt idx="4">
                  <c:v>147</c:v>
                </c:pt>
                <c:pt idx="5">
                  <c:v>155</c:v>
                </c:pt>
                <c:pt idx="6">
                  <c:v>148</c:v>
                </c:pt>
                <c:pt idx="7">
                  <c:v>119</c:v>
                </c:pt>
                <c:pt idx="8">
                  <c:v>138</c:v>
                </c:pt>
                <c:pt idx="9">
                  <c:v>147</c:v>
                </c:pt>
                <c:pt idx="10" formatCode="0">
                  <c:v>135.44444444444446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5-4231-9AC7-1B3D1A6EF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26678440"/>
        <c:axId val="626673848"/>
      </c:barChart>
      <c:catAx>
        <c:axId val="626678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73848"/>
        <c:crosses val="autoZero"/>
        <c:auto val="1"/>
        <c:lblAlgn val="ctr"/>
        <c:lblOffset val="100"/>
        <c:noMultiLvlLbl val="0"/>
      </c:catAx>
      <c:valAx>
        <c:axId val="626673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6784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3945204803015466E-2"/>
          <c:y val="0.90390909543523967"/>
          <c:w val="0.89006081954126104"/>
          <c:h val="9.60909045647603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6350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8031379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9256376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7120435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56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0245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09806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Dev Away Day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627515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2718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889" y="1278889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7797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4987155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487774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3203883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85494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75079852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867D-4DAC-46BA-96F1-DD69F16B93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80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03537342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732439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1839701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6716058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02287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2863875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9183854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B9DC997-88D5-4B95-B503-9FD6709F0B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6593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27" imgW="359" imgH="358" progId="TCLayout.ActiveDocument.1">
                  <p:embed/>
                </p:oleObj>
              </mc:Choice>
              <mc:Fallback>
                <p:oleObj name="think-cell Slide" r:id="rId27" imgW="359" imgH="35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B9DC997-88D5-4B95-B503-9FD6709F0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4833565-A966-4DD5-B304-39BD846FD91C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Futura Bold" panose="00000900000000000000" pitchFamily="2" charset="0"/>
              <a:ea typeface="+mj-ea"/>
              <a:cs typeface="+mj-cs"/>
              <a:sym typeface="Futura Bold" panose="00000900000000000000" pitchFamily="2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9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5E44-BA07-44DD-8F1F-23FE3D23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1" y="104539"/>
            <a:ext cx="9586119" cy="363525"/>
          </a:xfrm>
        </p:spPr>
        <p:txBody>
          <a:bodyPr/>
          <a:lstStyle/>
          <a:p>
            <a:r>
              <a:rPr lang="en-US" dirty="0">
                <a:latin typeface="ShellMedium" panose="00000600000000000000" charset="0"/>
              </a:rPr>
              <a:t>SPDC OP21 MARINE EQUIPMENT/BUDGET PLAN VS ACTUAL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36327-CE52-42D6-8E8A-A9143224A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299B9-EEE8-4632-A468-1E6DE868E345}"/>
              </a:ext>
            </a:extLst>
          </p:cNvPr>
          <p:cNvSpPr txBox="1"/>
          <p:nvPr/>
        </p:nvSpPr>
        <p:spPr bwMode="auto">
          <a:xfrm>
            <a:off x="0" y="558646"/>
            <a:ext cx="12192000" cy="72648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1613" indent="-201613" defTabSz="357708">
              <a:lnSpc>
                <a:spcPct val="110000"/>
              </a:lnSpc>
              <a:buClr>
                <a:srgbClr val="FBCE07"/>
              </a:buClr>
              <a:buSzPct val="85000"/>
              <a:buFont typeface="Wingdings" panose="05000000000000000000" pitchFamily="2" charset="2"/>
              <a:buChar char=""/>
              <a:defRPr/>
            </a:pPr>
            <a:r>
              <a:rPr lang="en-US" sz="1100" b="1" dirty="0">
                <a:solidFill>
                  <a:srgbClr val="595959"/>
                </a:solidFill>
                <a:latin typeface="ShellMedium" panose="00000600000000000000" pitchFamily="50" charset="0"/>
              </a:rPr>
              <a:t>Sept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 2022 YTD Budget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Performance (Marine Vessel only Spend)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- Spend of 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$82.95m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VS Realigned Budget of F$102.75m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-(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81.%).</a:t>
            </a:r>
            <a:endParaRPr lang="en-US" sz="1100" dirty="0">
              <a:solidFill>
                <a:srgbClr val="000000"/>
              </a:solidFill>
              <a:latin typeface="ShellMedium" panose="00000600000000000000" pitchFamily="50" charset="0"/>
            </a:endParaRP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BCE07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hellMedium" panose="00000600000000000000" pitchFamily="50" charset="0"/>
              </a:rPr>
              <a:t>YTD Sept. Avg 2022 Vessel Demand Plan vs Actual- 175 vs </a:t>
            </a:r>
            <a:r>
              <a:rPr lang="en-US" sz="1100" dirty="0">
                <a:solidFill>
                  <a:srgbClr val="00B050"/>
                </a:solidFill>
                <a:latin typeface="ShellMedium" panose="00000600000000000000" pitchFamily="50" charset="0"/>
              </a:rPr>
              <a:t>135</a:t>
            </a:r>
            <a:r>
              <a:rPr lang="en-US" sz="1100" dirty="0">
                <a:solidFill>
                  <a:srgbClr val="000000"/>
                </a:solidFill>
                <a:latin typeface="ShellMedium" panose="00000600000000000000" pitchFamily="50" charset="0"/>
              </a:rPr>
              <a:t>.  (Covers Security, Wells/WRFM, Pipelines, East, West, COG Projects). Excludes SNEPCo-11 and EPC vessels.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BCE07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Overall,  OP21 marine Equipment Demand vs Actual is within approved plan albeit budget realignment done, some reallocations  done others ongoing.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BB128-FD2F-4C86-AA71-FDF87195D632}"/>
              </a:ext>
            </a:extLst>
          </p:cNvPr>
          <p:cNvSpPr txBox="1"/>
          <p:nvPr/>
        </p:nvSpPr>
        <p:spPr bwMode="auto">
          <a:xfrm>
            <a:off x="7814067" y="6623328"/>
            <a:ext cx="3137481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*Marine Vessel Only Budget and spend  Common Costs and AF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59B8B2-F52F-4A2C-95B5-1FB2410E9D39}"/>
              </a:ext>
            </a:extLst>
          </p:cNvPr>
          <p:cNvSpPr/>
          <p:nvPr/>
        </p:nvSpPr>
        <p:spPr>
          <a:xfrm>
            <a:off x="10885667" y="-12476"/>
            <a:ext cx="1298713" cy="348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Discuss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F30DC-51B5-418C-991C-279FB889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62" y="1471332"/>
            <a:ext cx="5407134" cy="27849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51364C-5E02-4AAB-9224-B7F52A99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4" y="4298014"/>
            <a:ext cx="6075350" cy="238393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188C040-726D-4ABD-B8C9-3D5BE06186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175730"/>
              </p:ext>
            </p:extLst>
          </p:nvPr>
        </p:nvGraphicFramePr>
        <p:xfrm>
          <a:off x="302004" y="1471332"/>
          <a:ext cx="6075350" cy="2784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C68C632-2DB8-46A2-99DE-5D4E457F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862" y="4298014"/>
            <a:ext cx="5407134" cy="23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793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pMCFsSfsfOdOfj_FcdLw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Futura Bold</vt:lpstr>
      <vt:lpstr>Futura Medium</vt:lpstr>
      <vt:lpstr>ShellBold</vt:lpstr>
      <vt:lpstr>ShellMedium</vt:lpstr>
      <vt:lpstr>Wingdings</vt:lpstr>
      <vt:lpstr>Shell layouts with footer</vt:lpstr>
      <vt:lpstr>think-cell Slide</vt:lpstr>
      <vt:lpstr>SPDC OP21 MARINE EQUIPMENT/BUDGET PLAN VS ACTUAL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SPDC OP21 MARINE EQUIPMENT/BUDGET PLAN VS ACTUAL</dc:title>
  <dc:creator>Tijani, Tunde N SPDC-UPC/G/US</dc:creator>
  <cp:lastModifiedBy>Gombe, Nasiru SPDC-UPC/G/USLC</cp:lastModifiedBy>
  <cp:revision>8</cp:revision>
  <dcterms:created xsi:type="dcterms:W3CDTF">2022-10-24T19:36:21Z</dcterms:created>
  <dcterms:modified xsi:type="dcterms:W3CDTF">2022-10-25T15:48:40Z</dcterms:modified>
</cp:coreProperties>
</file>