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68" r:id="rId4"/>
    <p:sldMasterId id="2147483790" r:id="rId5"/>
    <p:sldMasterId id="2147483799" r:id="rId6"/>
    <p:sldMasterId id="2147483923" r:id="rId7"/>
  </p:sldMasterIdLst>
  <p:notesMasterIdLst>
    <p:notesMasterId r:id="rId12"/>
  </p:notesMasterIdLst>
  <p:handoutMasterIdLst>
    <p:handoutMasterId r:id="rId13"/>
  </p:handoutMasterIdLst>
  <p:sldIdLst>
    <p:sldId id="4605" r:id="rId8"/>
    <p:sldId id="2145706589" r:id="rId9"/>
    <p:sldId id="2145706588" r:id="rId10"/>
    <p:sldId id="2145706586" r:id="rId11"/>
  </p:sldIdLst>
  <p:sldSz cx="12192000" cy="6858000"/>
  <p:notesSz cx="6797675" cy="9928225"/>
  <p:embeddedFontLst>
    <p:embeddedFont>
      <p:font typeface="Futura" panose="020B0604020202020204" charset="0"/>
      <p:regular r:id="rId14"/>
      <p:bold r:id="rId15"/>
      <p:italic r:id="rId16"/>
      <p:boldItalic r:id="rId17"/>
    </p:embeddedFont>
    <p:embeddedFont>
      <p:font typeface="Futura Bold" panose="00000900000000000000" pitchFamily="2" charset="0"/>
      <p:regular r:id="rId18"/>
    </p:embeddedFont>
    <p:embeddedFont>
      <p:font typeface="Futura Medium" panose="00000400000000000000" pitchFamily="2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723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0" userDrawn="1">
          <p15:clr>
            <a:srgbClr val="A4A3A4"/>
          </p15:clr>
        </p15:guide>
        <p15:guide id="2" pos="2076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ie, SIMON D SPDC-FUP/OG" initials="OSDS" lastIdx="1" clrIdx="0">
    <p:extLst>
      <p:ext uri="{19B8F6BF-5375-455C-9EA6-DF929625EA0E}">
        <p15:presenceInfo xmlns:p15="http://schemas.microsoft.com/office/powerpoint/2012/main" userId="S-1-5-21-1202660629-507921405-682003330-297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7"/>
    <a:srgbClr val="FDEDCC"/>
    <a:srgbClr val="003C88"/>
    <a:srgbClr val="AC8570"/>
    <a:srgbClr val="FFFFFF"/>
    <a:srgbClr val="A275A2"/>
    <a:srgbClr val="FEF6E7"/>
    <a:srgbClr val="92D050"/>
    <a:srgbClr val="D1D1D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70" autoAdjust="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pos="372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4" d="100"/>
          <a:sy n="44" d="100"/>
        </p:scale>
        <p:origin x="2784" y="52"/>
      </p:cViewPr>
      <p:guideLst>
        <p:guide orient="horz" pos="3340"/>
        <p:guide pos="2076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01/02/2022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r>
              <a:rPr lang="en-GB" dirty="0">
                <a:latin typeface="Futura Medium" pitchFamily="2" charset="0"/>
              </a:rPr>
              <a:t>Copyright of SPDC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01/02/2022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r>
              <a:rPr lang="en-GB" dirty="0"/>
              <a:t>Copyright of SPDC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1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3" y="3819113"/>
            <a:ext cx="669460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05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05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3" y="1161747"/>
            <a:ext cx="669460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4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3" y="2602008"/>
            <a:ext cx="6694609" cy="161583"/>
          </a:xfrm>
        </p:spPr>
        <p:txBody>
          <a:bodyPr>
            <a:spAutoFit/>
          </a:bodyPr>
          <a:lstStyle>
            <a:lvl1pPr algn="l">
              <a:defRPr sz="105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5426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503239"/>
            <a:ext cx="10856384" cy="936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8867" y="1439863"/>
            <a:ext cx="10856384" cy="5130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7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18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pic>
          <p:nvPicPr>
            <p:cNvPr id="10" name="Picture 23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BEE97DAD-5FDB-4B64-96B1-164D2C09383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12" name="Rectangle 33"/>
          <p:cNvSpPr/>
          <p:nvPr/>
        </p:nvSpPr>
        <p:spPr>
          <a:xfrm>
            <a:off x="2264833" y="4649789"/>
            <a:ext cx="3600451" cy="541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50" dirty="0">
                <a:solidFill>
                  <a:schemeClr val="tx1"/>
                </a:solidFill>
              </a:rPr>
              <a:t>Obidike</a:t>
            </a:r>
            <a:r>
              <a:rPr lang="en-GB" sz="1050" baseline="0" dirty="0">
                <a:solidFill>
                  <a:schemeClr val="tx1"/>
                </a:solidFill>
              </a:rPr>
              <a:t> Peter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602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2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22412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239500" y="6550026"/>
            <a:ext cx="355600" cy="1698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7E3A2B2-37C6-4A13-8741-7899AB745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78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18498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889164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503239"/>
            <a:ext cx="10856384" cy="936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8867" y="1439863"/>
            <a:ext cx="10856384" cy="5130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279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 Month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D82AB2-D0FF-40FC-84B4-755306385B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13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4079029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86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5736175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3133540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40263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629350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9441724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1086936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9730584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5661900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2404397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290583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604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696387" tIns="99870" rIns="26991" bIns="0" numCol="1" anchor="t" anchorCtr="0" compatLnSpc="1">
            <a:prstTxWarp prst="textNoShape">
              <a:avLst/>
            </a:prstTxWarp>
          </a:bodyPr>
          <a:lstStyle/>
          <a:p>
            <a:pPr defTabSz="685582" eaLnBrk="0" hangingPunct="0">
              <a:lnSpc>
                <a:spcPct val="90000"/>
              </a:lnSpc>
            </a:pPr>
            <a:endParaRPr lang="en-US" sz="1837" b="1" dirty="0">
              <a:solidFill>
                <a:srgbClr val="D42E12"/>
              </a:solidFill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178" y="295202"/>
            <a:ext cx="10846173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4424" y="1312202"/>
            <a:ext cx="10945281" cy="1149738"/>
          </a:xfrm>
        </p:spPr>
        <p:txBody>
          <a:bodyPr/>
          <a:lstStyle>
            <a:lvl1pPr marL="0" indent="0" defTabSz="201152">
              <a:lnSpc>
                <a:spcPct val="120000"/>
              </a:lnSpc>
              <a:spcBef>
                <a:spcPts val="0"/>
              </a:spcBef>
              <a:defRPr/>
            </a:lvl1pPr>
            <a:lvl2pPr marL="203532" indent="-203532" defTabSz="201152">
              <a:lnSpc>
                <a:spcPct val="120000"/>
              </a:lnSpc>
              <a:spcBef>
                <a:spcPts val="0"/>
              </a:spcBef>
              <a:defRPr/>
            </a:lvl2pPr>
            <a:lvl3pPr marL="338030" indent="-135689"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531"/>
            </a:lvl3pPr>
            <a:lvl4pPr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24"/>
            </a:lvl4pPr>
            <a:lvl5pPr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71"/>
            </a:lvl5pPr>
            <a:lvl6pPr defTabSz="201152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7234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7378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8569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71453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Dev Away Day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58322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88535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889" y="1278889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081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5903774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2923931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3275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406882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18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pic>
          <p:nvPicPr>
            <p:cNvPr id="10" name="Picture 23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BEE97DAD-5FDB-4B64-96B1-164D2C09383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12" name="Rectangle 33"/>
          <p:cNvSpPr/>
          <p:nvPr/>
        </p:nvSpPr>
        <p:spPr>
          <a:xfrm>
            <a:off x="2264833" y="4649789"/>
            <a:ext cx="3600451" cy="541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50" dirty="0">
                <a:solidFill>
                  <a:schemeClr val="tx1"/>
                </a:solidFill>
              </a:rPr>
              <a:t>Obidike</a:t>
            </a:r>
            <a:r>
              <a:rPr lang="en-GB" sz="1050" baseline="0" dirty="0">
                <a:solidFill>
                  <a:schemeClr val="tx1"/>
                </a:solidFill>
              </a:rPr>
              <a:t> Peter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759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867D-4DAC-46BA-96F1-DD69F16B930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7561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3215-0F87-4A00-85DB-641D4D76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8444-C4DA-4AC1-81B0-CAB5D9EB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4958-31A2-4CA9-B342-F0EEE4412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492AEA-5264-422B-956E-352EB06ECCAB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482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044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06067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239500" y="6550026"/>
            <a:ext cx="355600" cy="1698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7E3A2B2-37C6-4A13-8741-7899AB745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946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2934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66253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ags" Target="../tags/tag22.xml"/><Relationship Id="rId5" Type="http://schemas.openxmlformats.org/officeDocument/2006/relationships/slideLayout" Target="../slideLayouts/slideLayout8.xml"/><Relationship Id="rId10" Type="http://schemas.openxmlformats.org/officeDocument/2006/relationships/tags" Target="../tags/tag21.xml"/><Relationship Id="rId4" Type="http://schemas.openxmlformats.org/officeDocument/2006/relationships/slideLayout" Target="../slideLayouts/slideLayout7.xml"/><Relationship Id="rId9" Type="http://schemas.openxmlformats.org/officeDocument/2006/relationships/vmlDrawing" Target="../drawings/vmlDrawing4.v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2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ags" Target="../tags/tag23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6.png"/><Relationship Id="rId10" Type="http://schemas.openxmlformats.org/officeDocument/2006/relationships/vmlDrawing" Target="../drawings/vmlDrawing5.v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14" Type="http://schemas.openxmlformats.org/officeDocument/2006/relationships/image" Target="../media/image5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tags" Target="../tags/tag25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vmlDrawing" Target="../drawings/vmlDrawing6.v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29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oleObject" Target="../embeddings/oleObject6.bin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lang="en-US" sz="6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3" y="623131"/>
            <a:ext cx="1118868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4"/>
            <a:ext cx="466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3" y="993244"/>
            <a:ext cx="1118868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374721"/>
            <a:ext cx="5853024" cy="387119"/>
            <a:chOff x="915" y="791"/>
            <a:chExt cx="2686" cy="23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91"/>
              <a:ext cx="2686" cy="23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3" y="6502092"/>
            <a:ext cx="11188689" cy="270106"/>
            <a:chOff x="172517" y="5882833"/>
            <a:chExt cx="8796540" cy="270106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82833"/>
              <a:ext cx="8796540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6675" indent="-66675">
                <a:defRPr/>
              </a:pPr>
              <a:r>
                <a:rPr lang="en-US" sz="6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60606"/>
              <a:ext cx="8252075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260747" indent="-260747" defTabSz="671513">
                <a:tabLst>
                  <a:tab pos="259556" algn="l"/>
                </a:tabLst>
              </a:pPr>
              <a:r>
                <a:rPr lang="en-US" sz="6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600521" y="6679868"/>
            <a:ext cx="96180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600" smtClean="0"/>
              <a:pPr lvl="0" algn="r"/>
              <a:t>‹#›</a:t>
            </a:fld>
            <a:endParaRPr lang="en-US" sz="6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7"/>
            <a:ext cx="600249" cy="984251"/>
            <a:chOff x="7835905" y="279400"/>
            <a:chExt cx="600249" cy="984251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908224" cy="684600"/>
            <a:chOff x="7540629" y="279400"/>
            <a:chExt cx="908224" cy="684600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666924" cy="1306516"/>
            <a:chOff x="7769225" y="250825"/>
            <a:chExt cx="666924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94901" y="739934"/>
            <a:ext cx="301813" cy="120033"/>
            <a:chOff x="8438963" y="285750"/>
            <a:chExt cx="301812" cy="120033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438963" y="285750"/>
              <a:ext cx="301812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671513">
                <a:buClr>
                  <a:srgbClr val="002960"/>
                </a:buClr>
              </a:pPr>
              <a:r>
                <a:rPr lang="en-GB" sz="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438963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438963" y="405783"/>
              <a:ext cx="301812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1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l" defTabSz="685145" rtl="0" eaLnBrk="1" fontAlgn="base" hangingPunct="1">
        <a:spcBef>
          <a:spcPct val="0"/>
        </a:spcBef>
        <a:spcAft>
          <a:spcPct val="0"/>
        </a:spcAft>
        <a:tabLst>
          <a:tab pos="206515" algn="l"/>
        </a:tabLst>
        <a:defRPr sz="165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2pPr>
      <a:lvl3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3pPr>
      <a:lvl4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4pPr>
      <a:lvl5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5pPr>
      <a:lvl6pPr marL="349861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6pPr>
      <a:lvl7pPr marL="69972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7pPr>
      <a:lvl8pPr marL="104958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8pPr>
      <a:lvl9pPr marL="1399444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48205" indent="-14699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349861" indent="-200441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470126" indent="-11905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6pPr>
      <a:lvl7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7pPr>
      <a:lvl8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8pPr>
      <a:lvl9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861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72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58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4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930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916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9026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887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416" userDrawn="1">
          <p15:clr>
            <a:srgbClr val="F26B43"/>
          </p15:clr>
        </p15:guide>
        <p15:guide id="3" pos="9824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8DDDD24-D678-470F-B1EF-292AE8ACF2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1509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think-cell Slide" r:id="rId12" imgW="359" imgH="358" progId="TCLayout.ActiveDocument.1">
                  <p:embed/>
                </p:oleObj>
              </mc:Choice>
              <mc:Fallback>
                <p:oleObj name="think-cell Slide" r:id="rId12" imgW="359" imgH="35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8DDDD24-D678-470F-B1EF-292AE8ACF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2180844-D8CB-4F47-BB41-F906E1D5EE25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Futura Medium" panose="00000400000000000000" pitchFamily="2" charset="0"/>
              <a:ea typeface="+mj-ea"/>
              <a:cs typeface="+mj-cs"/>
              <a:sym typeface="Futura Medium" panose="00000400000000000000" pitchFamily="2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011A1EAD-6E20-4FAE-ADCB-2895346A2AD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FDE99CD-6A25-4DD2-9C87-325EC8FB94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574506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think-cell Slide" r:id="rId13" imgW="359" imgH="358" progId="TCLayout.ActiveDocument.1">
                  <p:embed/>
                </p:oleObj>
              </mc:Choice>
              <mc:Fallback>
                <p:oleObj name="think-cell Slide" r:id="rId13" imgW="359" imgH="35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FDE99CD-6A25-4DD2-9C87-325EC8FB94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AD56304-01A8-4A2B-8A65-9996C4761108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Futura Medium" panose="00000400000000000000" pitchFamily="2" charset="0"/>
              <a:ea typeface="+mj-ea"/>
              <a:cs typeface="+mj-cs"/>
              <a:sym typeface="Futura Medium" panose="00000400000000000000" pitchFamily="2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011A1EAD-6E20-4FAE-ADCB-2895346A2AD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3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B9DC997-88D5-4B95-B503-9FD6709F0B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806593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think-cell Slide" r:id="rId28" imgW="359" imgH="358" progId="TCLayout.ActiveDocument.1">
                  <p:embed/>
                </p:oleObj>
              </mc:Choice>
              <mc:Fallback>
                <p:oleObj name="think-cell Slide" r:id="rId28" imgW="359" imgH="35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B9DC997-88D5-4B95-B503-9FD6709F0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4833565-A966-4DD5-B304-39BD846FD91C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Futura Bold" panose="00000900000000000000" pitchFamily="2" charset="0"/>
              <a:ea typeface="+mj-ea"/>
              <a:cs typeface="+mj-cs"/>
              <a:sym typeface="Futura Bold" panose="00000900000000000000" pitchFamily="2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6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  <p:sldLayoutId id="2147483944" r:id="rId21"/>
    <p:sldLayoutId id="2147483945" r:id="rId22"/>
    <p:sldLayoutId id="2147483946" r:id="rId23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8CC4D23-4602-41AC-BF81-12655E8BE4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9545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8CC4D23-4602-41AC-BF81-12655E8BE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13C25FF-C636-4C0B-80CE-F46564D973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dirty="0">
              <a:latin typeface="Futura Bold" panose="00000900000000000000" pitchFamily="2" charset="0"/>
              <a:ea typeface="+mj-ea"/>
              <a:cs typeface="Arial" panose="020B0604020202020204" pitchFamily="34" charset="0"/>
              <a:sym typeface="Futura Bold" panose="000009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62147-7CED-46A3-BB36-3D1386745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Marine OP 21 Vessel Demand Plan Vs Budget- Transform Logistics Update Jan 2022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0977521-7CD7-4CC9-92B3-D2404C007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OP21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36797B-2D37-4A40-BCD5-55A5CCA0F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LOGISTICS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088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5E44-BA07-44DD-8F1F-23FE3D23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15900"/>
            <a:ext cx="11171238" cy="363525"/>
          </a:xfrm>
        </p:spPr>
        <p:txBody>
          <a:bodyPr/>
          <a:lstStyle/>
          <a:p>
            <a:pPr algn="ctr"/>
            <a:r>
              <a:rPr lang="en-US" dirty="0"/>
              <a:t>SPDC OP 21 MARINE BUDGET VS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36327-CE52-42D6-8E8A-A9143224A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52543-957E-472C-99F0-8F6252C4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764232"/>
            <a:ext cx="11572875" cy="4998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E555F8-4462-4F5E-B416-3BDA1B057940}"/>
              </a:ext>
            </a:extLst>
          </p:cNvPr>
          <p:cNvSpPr txBox="1"/>
          <p:nvPr/>
        </p:nvSpPr>
        <p:spPr bwMode="auto">
          <a:xfrm>
            <a:off x="66676" y="5865824"/>
            <a:ext cx="11982450" cy="8751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400" i="1" dirty="0">
                <a:solidFill>
                  <a:srgbClr val="595959"/>
                </a:solidFill>
              </a:rPr>
              <a:t>Logistics Corporate excludes F$ 22m for HCD compliance &amp; additional F$2m for Marine Resourcing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400" i="1" dirty="0">
                <a:solidFill>
                  <a:srgbClr val="595959"/>
                </a:solidFill>
              </a:rPr>
              <a:t>Overall Security Budget for Marine is F$28,  but $16m managed by logistics, with F$ 4.2m sitting in EA Marine common cost  now shown under Security marine common cost. </a:t>
            </a:r>
          </a:p>
        </p:txBody>
      </p:sp>
    </p:spTree>
    <p:extLst>
      <p:ext uri="{BB962C8B-B14F-4D97-AF65-F5344CB8AC3E}">
        <p14:creationId xmlns:p14="http://schemas.microsoft.com/office/powerpoint/2010/main" val="29475709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5E44-BA07-44DD-8F1F-23FE3D23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15900"/>
            <a:ext cx="11171238" cy="363525"/>
          </a:xfrm>
        </p:spPr>
        <p:txBody>
          <a:bodyPr/>
          <a:lstStyle/>
          <a:p>
            <a:pPr algn="ctr"/>
            <a:r>
              <a:rPr lang="en-US" dirty="0" err="1"/>
              <a:t>SNEPCo</a:t>
            </a:r>
            <a:r>
              <a:rPr lang="en-US" dirty="0"/>
              <a:t> OP 21 MARINE BUDGET VS DEMAND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36327-CE52-42D6-8E8A-A9143224A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CBAA4-33A7-46A0-B9BB-3231236B7E72}"/>
              </a:ext>
            </a:extLst>
          </p:cNvPr>
          <p:cNvSpPr txBox="1"/>
          <p:nvPr/>
        </p:nvSpPr>
        <p:spPr bwMode="auto">
          <a:xfrm>
            <a:off x="483840" y="5813699"/>
            <a:ext cx="11388222" cy="65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600" i="1" dirty="0">
                <a:solidFill>
                  <a:srgbClr val="595959"/>
                </a:solidFill>
              </a:rPr>
              <a:t>NAPIMS have been engaged and agree in principle for additional budget of F$12.45m, awaiting formal communication.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600" i="1" dirty="0">
                <a:solidFill>
                  <a:srgbClr val="595959"/>
                </a:solidFill>
              </a:rPr>
              <a:t>NB: Excludes Budget held by DW Projects for Bonga TAM, Flotel, HEX Project which resides with the project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B9119-7CC7-4384-A739-02E757A4C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8" y="876301"/>
            <a:ext cx="11485172" cy="469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023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75718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0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Xt8bmif7KuQJK1IerA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qtxOiCReiUgoJOjWLe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pMCFsSfsfOdOfj_FcdL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bvBlo3qWdIc.OX.Zcly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1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Shell_Brand_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Shell_Brand_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5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8DF11575AE348A692F804E8D5204E" ma:contentTypeVersion="9" ma:contentTypeDescription="Create a new document." ma:contentTypeScope="" ma:versionID="62cca7d88454bd6678fef7da502e8417">
  <xsd:schema xmlns:xsd="http://www.w3.org/2001/XMLSchema" xmlns:xs="http://www.w3.org/2001/XMLSchema" xmlns:p="http://schemas.microsoft.com/office/2006/metadata/properties" xmlns:ns3="06b71e4e-544a-44f6-a13f-300501c44cc1" targetNamespace="http://schemas.microsoft.com/office/2006/metadata/properties" ma:root="true" ma:fieldsID="5fcc7a3062e8db484808ab9b1d13da16" ns3:_="">
    <xsd:import namespace="06b71e4e-544a-44f6-a13f-300501c44c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71e4e-544a-44f6-a13f-300501c44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5DEEF9-8763-4B63-94B4-BD9BF3E00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b71e4e-544a-44f6-a13f-300501c44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E2368C-7560-4EC8-8B77-5DE2A874A7B5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6b71e4e-544a-44f6-a13f-300501c44cc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 Standard template</Template>
  <TotalTime>82421</TotalTime>
  <Words>126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Futura Bold</vt:lpstr>
      <vt:lpstr>Futura Medium</vt:lpstr>
      <vt:lpstr>Futura</vt:lpstr>
      <vt:lpstr>Wingdings</vt:lpstr>
      <vt:lpstr>11_Shell_CF_RDS598</vt:lpstr>
      <vt:lpstr>Shell_Brand_2010</vt:lpstr>
      <vt:lpstr>1_Shell_Brand_2010</vt:lpstr>
      <vt:lpstr>Shell layouts with footer</vt:lpstr>
      <vt:lpstr>think-cell Slide</vt:lpstr>
      <vt:lpstr>Marine OP 21 Vessel Demand Plan Vs Budget- Transform Logistics Update Jan 2022</vt:lpstr>
      <vt:lpstr>SPDC OP 21 MARINE BUDGET VS DEMAND</vt:lpstr>
      <vt:lpstr>SNEPCo OP 21 MARINE BUDGET VS DEMAND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SPDC</dc:creator>
  <cp:lastModifiedBy>Gombe, Nasiru SPDC-UPC/G/USLC</cp:lastModifiedBy>
  <cp:revision>1887</cp:revision>
  <cp:lastPrinted>2020-02-05T07:30:39Z</cp:lastPrinted>
  <dcterms:created xsi:type="dcterms:W3CDTF">2016-07-01T16:13:28Z</dcterms:created>
  <dcterms:modified xsi:type="dcterms:W3CDTF">2022-02-01T09:06:18Z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0x010100DB18DF11575AE348A692F804E8D5204E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