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6"/>
  </p:sldMasterIdLst>
  <p:notesMasterIdLst>
    <p:notesMasterId r:id="rId8"/>
  </p:notesMasterIdLst>
  <p:handoutMasterIdLst>
    <p:handoutMasterId r:id="rId9"/>
  </p:handoutMasterIdLst>
  <p:sldIdLst>
    <p:sldId id="258" r:id="rId7"/>
  </p:sldIdLst>
  <p:sldSz cx="12192000" cy="6858000"/>
  <p:notesSz cx="6797675" cy="9926638"/>
  <p:embeddedFontLst>
    <p:embeddedFont>
      <p:font typeface="Futura Bold" panose="00000900000000000000" pitchFamily="2" charset="0"/>
      <p:regular r:id="rId10"/>
      <p:boldItalic r:id="rId11"/>
    </p:embeddedFont>
    <p:embeddedFont>
      <p:font typeface="Futura Medium" panose="00000400000000000000" pitchFamily="2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1455" rtl="0" eaLnBrk="1" latinLnBrk="0" hangingPunct="1">
      <a:defRPr sz="1794" kern="1200">
        <a:solidFill>
          <a:schemeClr val="tx1"/>
        </a:solidFill>
        <a:latin typeface="+mn-lt"/>
        <a:ea typeface="+mn-ea"/>
        <a:cs typeface="+mn-cs"/>
      </a:defRPr>
    </a:lvl1pPr>
    <a:lvl2pPr marL="455728" algn="l" defTabSz="911455" rtl="0" eaLnBrk="1" latinLnBrk="0" hangingPunct="1">
      <a:defRPr sz="1794" kern="1200">
        <a:solidFill>
          <a:schemeClr val="tx1"/>
        </a:solidFill>
        <a:latin typeface="+mn-lt"/>
        <a:ea typeface="+mn-ea"/>
        <a:cs typeface="+mn-cs"/>
      </a:defRPr>
    </a:lvl2pPr>
    <a:lvl3pPr marL="911455" algn="l" defTabSz="911455" rtl="0" eaLnBrk="1" latinLnBrk="0" hangingPunct="1">
      <a:defRPr sz="1794" kern="1200">
        <a:solidFill>
          <a:schemeClr val="tx1"/>
        </a:solidFill>
        <a:latin typeface="+mn-lt"/>
        <a:ea typeface="+mn-ea"/>
        <a:cs typeface="+mn-cs"/>
      </a:defRPr>
    </a:lvl3pPr>
    <a:lvl4pPr marL="1367183" algn="l" defTabSz="911455" rtl="0" eaLnBrk="1" latinLnBrk="0" hangingPunct="1">
      <a:defRPr sz="1794" kern="1200">
        <a:solidFill>
          <a:schemeClr val="tx1"/>
        </a:solidFill>
        <a:latin typeface="+mn-lt"/>
        <a:ea typeface="+mn-ea"/>
        <a:cs typeface="+mn-cs"/>
      </a:defRPr>
    </a:lvl4pPr>
    <a:lvl5pPr marL="1822911" algn="l" defTabSz="911455" rtl="0" eaLnBrk="1" latinLnBrk="0" hangingPunct="1">
      <a:defRPr sz="1794" kern="1200">
        <a:solidFill>
          <a:schemeClr val="tx1"/>
        </a:solidFill>
        <a:latin typeface="+mn-lt"/>
        <a:ea typeface="+mn-ea"/>
        <a:cs typeface="+mn-cs"/>
      </a:defRPr>
    </a:lvl5pPr>
    <a:lvl6pPr marL="2278638" algn="l" defTabSz="911455" rtl="0" eaLnBrk="1" latinLnBrk="0" hangingPunct="1">
      <a:defRPr sz="1794" kern="1200">
        <a:solidFill>
          <a:schemeClr val="tx1"/>
        </a:solidFill>
        <a:latin typeface="+mn-lt"/>
        <a:ea typeface="+mn-ea"/>
        <a:cs typeface="+mn-cs"/>
      </a:defRPr>
    </a:lvl6pPr>
    <a:lvl7pPr marL="2734366" algn="l" defTabSz="911455" rtl="0" eaLnBrk="1" latinLnBrk="0" hangingPunct="1">
      <a:defRPr sz="1794" kern="1200">
        <a:solidFill>
          <a:schemeClr val="tx1"/>
        </a:solidFill>
        <a:latin typeface="+mn-lt"/>
        <a:ea typeface="+mn-ea"/>
        <a:cs typeface="+mn-cs"/>
      </a:defRPr>
    </a:lvl7pPr>
    <a:lvl8pPr marL="3190093" algn="l" defTabSz="911455" rtl="0" eaLnBrk="1" latinLnBrk="0" hangingPunct="1">
      <a:defRPr sz="1794" kern="1200">
        <a:solidFill>
          <a:schemeClr val="tx1"/>
        </a:solidFill>
        <a:latin typeface="+mn-lt"/>
        <a:ea typeface="+mn-ea"/>
        <a:cs typeface="+mn-cs"/>
      </a:defRPr>
    </a:lvl8pPr>
    <a:lvl9pPr marL="3645821" algn="l" defTabSz="911455" rtl="0" eaLnBrk="1" latinLnBrk="0" hangingPunct="1">
      <a:defRPr sz="179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3723" userDrawn="1">
          <p15:clr>
            <a:srgbClr val="A4A3A4"/>
          </p15:clr>
        </p15:guide>
        <p15:guide id="9" orient="horz" pos="31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hmed, Aamer SCAI-PTP/CFE" initials="AA" lastIdx="5" clrIdx="0"/>
  <p:cmAuthor id="1" name="Kentebe, Mary O SPDC-PTP/O/NC" initials="KMOS" lastIdx="9" clrIdx="1">
    <p:extLst>
      <p:ext uri="{19B8F6BF-5375-455C-9EA6-DF929625EA0E}">
        <p15:presenceInfo xmlns:p15="http://schemas.microsoft.com/office/powerpoint/2012/main" userId="S::Mary.Kentebe@shell.com::12a3c5a0-a4f3-4a7c-b94a-9e9de70e1dcd" providerId="AD"/>
      </p:ext>
    </p:extLst>
  </p:cmAuthor>
  <p:cmAuthor id="2" name="Effiong, Blessing SPDC-PTD/C/NE" initials="EBS" lastIdx="1" clrIdx="2">
    <p:extLst>
      <p:ext uri="{19B8F6BF-5375-455C-9EA6-DF929625EA0E}">
        <p15:presenceInfo xmlns:p15="http://schemas.microsoft.com/office/powerpoint/2012/main" userId="S::Blessing.Effiong@shell.com::ee3e96c4-cbfb-4f7b-86f6-d6bd721151e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D21"/>
    <a:srgbClr val="000000"/>
    <a:srgbClr val="99CDB7"/>
    <a:srgbClr val="CCE9DB"/>
    <a:srgbClr val="339B6E"/>
    <a:srgbClr val="FFFFFF"/>
    <a:srgbClr val="66B492"/>
    <a:srgbClr val="CC7604"/>
    <a:srgbClr val="DFD1DE"/>
    <a:srgbClr val="C0A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01" autoAdjust="0"/>
    <p:restoredTop sz="95498" autoAdjust="0"/>
  </p:normalViewPr>
  <p:slideViewPr>
    <p:cSldViewPr snapToGrid="0" showGuides="1">
      <p:cViewPr varScale="1">
        <p:scale>
          <a:sx n="67" d="100"/>
          <a:sy n="67" d="100"/>
        </p:scale>
        <p:origin x="460" y="44"/>
      </p:cViewPr>
      <p:guideLst>
        <p:guide pos="3723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258" y="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font" Target="fonts/font3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font" Target="fonts/font2.fntdata"/><Relationship Id="rId5" Type="http://schemas.openxmlformats.org/officeDocument/2006/relationships/customXml" Target="../customXml/item5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12/04/2022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12/04/2022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1455" rtl="0" eaLnBrk="1" latinLnBrk="0" hangingPunct="1">
      <a:defRPr sz="1196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5728" algn="l" defTabSz="911455" rtl="0" eaLnBrk="1" latinLnBrk="0" hangingPunct="1">
      <a:defRPr sz="1196" kern="1200">
        <a:solidFill>
          <a:schemeClr val="tx1"/>
        </a:solidFill>
        <a:latin typeface="Futura Medium"/>
        <a:ea typeface="+mn-ea"/>
        <a:cs typeface="+mn-cs"/>
      </a:defRPr>
    </a:lvl2pPr>
    <a:lvl3pPr marL="911455" algn="l" defTabSz="911455" rtl="0" eaLnBrk="1" latinLnBrk="0" hangingPunct="1">
      <a:defRPr sz="1196" kern="1200">
        <a:solidFill>
          <a:schemeClr val="tx1"/>
        </a:solidFill>
        <a:latin typeface="Futura Medium"/>
        <a:ea typeface="+mn-ea"/>
        <a:cs typeface="+mn-cs"/>
      </a:defRPr>
    </a:lvl3pPr>
    <a:lvl4pPr marL="1367183" algn="l" defTabSz="911455" rtl="0" eaLnBrk="1" latinLnBrk="0" hangingPunct="1">
      <a:defRPr sz="1196" kern="1200">
        <a:solidFill>
          <a:schemeClr val="tx1"/>
        </a:solidFill>
        <a:latin typeface="Futura Medium"/>
        <a:ea typeface="+mn-ea"/>
        <a:cs typeface="+mn-cs"/>
      </a:defRPr>
    </a:lvl4pPr>
    <a:lvl5pPr marL="1822911" algn="l" defTabSz="911455" rtl="0" eaLnBrk="1" latinLnBrk="0" hangingPunct="1">
      <a:defRPr sz="1196" kern="1200">
        <a:solidFill>
          <a:schemeClr val="tx1"/>
        </a:solidFill>
        <a:latin typeface="Futura Medium"/>
        <a:ea typeface="+mn-ea"/>
        <a:cs typeface="+mn-cs"/>
      </a:defRPr>
    </a:lvl5pPr>
    <a:lvl6pPr marL="2278638" algn="l" defTabSz="911455" rtl="0" eaLnBrk="1" latinLnBrk="0" hangingPunct="1">
      <a:defRPr sz="1196" kern="1200">
        <a:solidFill>
          <a:schemeClr val="tx1"/>
        </a:solidFill>
        <a:latin typeface="+mn-lt"/>
        <a:ea typeface="+mn-ea"/>
        <a:cs typeface="+mn-cs"/>
      </a:defRPr>
    </a:lvl6pPr>
    <a:lvl7pPr marL="2734366" algn="l" defTabSz="911455" rtl="0" eaLnBrk="1" latinLnBrk="0" hangingPunct="1">
      <a:defRPr sz="1196" kern="1200">
        <a:solidFill>
          <a:schemeClr val="tx1"/>
        </a:solidFill>
        <a:latin typeface="+mn-lt"/>
        <a:ea typeface="+mn-ea"/>
        <a:cs typeface="+mn-cs"/>
      </a:defRPr>
    </a:lvl7pPr>
    <a:lvl8pPr marL="3190093" algn="l" defTabSz="911455" rtl="0" eaLnBrk="1" latinLnBrk="0" hangingPunct="1">
      <a:defRPr sz="1196" kern="1200">
        <a:solidFill>
          <a:schemeClr val="tx1"/>
        </a:solidFill>
        <a:latin typeface="+mn-lt"/>
        <a:ea typeface="+mn-ea"/>
        <a:cs typeface="+mn-cs"/>
      </a:defRPr>
    </a:lvl8pPr>
    <a:lvl9pPr marL="3645821" algn="l" defTabSz="911455" rtl="0" eaLnBrk="1" latinLnBrk="0" hangingPunct="1">
      <a:defRPr sz="119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gray">
          <a:xfrm>
            <a:off x="2" y="4313787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9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9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70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201" y="961202"/>
            <a:ext cx="9147700" cy="1584000"/>
          </a:xfrm>
          <a:noFill/>
        </p:spPr>
        <p:txBody>
          <a:bodyPr lIns="0" tIns="0" rIns="0"/>
          <a:lstStyle>
            <a:lvl1pPr algn="l" defTabSz="122513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14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201" y="3317927"/>
            <a:ext cx="9147700" cy="748800"/>
          </a:xfrm>
        </p:spPr>
        <p:txBody>
          <a:bodyPr anchor="b" anchorCtr="0"/>
          <a:lstStyle>
            <a:lvl1pPr marL="0" indent="0" algn="l" defTabSz="3594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9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2" y="4585017"/>
            <a:ext cx="7810528" cy="237600"/>
          </a:xfrm>
        </p:spPr>
        <p:txBody>
          <a:bodyPr anchor="t" anchorCtr="0"/>
          <a:lstStyle>
            <a:lvl1pPr>
              <a:buNone/>
              <a:defRPr lang="en-GB" sz="1407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94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4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2" y="4838621"/>
            <a:ext cx="7810528" cy="237600"/>
          </a:xfrm>
        </p:spPr>
        <p:txBody>
          <a:bodyPr anchor="t" anchorCtr="0"/>
          <a:lstStyle>
            <a:lvl1pPr>
              <a:buNone/>
              <a:defRPr lang="en-GB" sz="1407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94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4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92" y="6478120"/>
            <a:ext cx="304740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4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3844F78D-024F-4680-A733-527381FACFB2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7" pos="14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8" y="728664"/>
            <a:ext cx="108457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12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8869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22" y="1557346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3" y="1557346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8CE28F75-312B-4D31-8629-936F9043B078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4"/>
            <a:ext cx="10845801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20" y="1557346"/>
            <a:ext cx="523028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8" dirty="0" smtClean="0"/>
            </a:lvl1pPr>
            <a:lvl2pPr>
              <a:defRPr lang="en-US" sz="1608" dirty="0" smtClean="0"/>
            </a:lvl2pPr>
            <a:lvl3pPr>
              <a:defRPr lang="en-US" sz="1608" dirty="0" smtClean="0"/>
            </a:lvl3pPr>
            <a:lvl4pPr>
              <a:defRPr lang="en-US" sz="1608" dirty="0" smtClean="0"/>
            </a:lvl4pPr>
            <a:lvl5pPr>
              <a:defRPr lang="en-US" sz="1407" dirty="0" smtClean="0"/>
            </a:lvl5pPr>
            <a:lvl6pPr>
              <a:defRPr lang="en-US" sz="1206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3" y="1557346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8" dirty="0" smtClean="0"/>
            </a:lvl1pPr>
            <a:lvl2pPr>
              <a:defRPr lang="en-GB" sz="1608" dirty="0" smtClean="0"/>
            </a:lvl2pPr>
            <a:lvl3pPr>
              <a:defRPr lang="en-GB" sz="1608" dirty="0" smtClean="0"/>
            </a:lvl3pPr>
            <a:lvl4pPr>
              <a:defRPr lang="en-GB" sz="1608" dirty="0" smtClean="0"/>
            </a:lvl4pPr>
            <a:lvl5pPr>
              <a:defRPr lang="en-GB" sz="1407" dirty="0" smtClean="0"/>
            </a:lvl5pPr>
            <a:lvl6pPr>
              <a:defRPr lang="en-GB" sz="1206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ADAD129C-B4E6-4A74-A219-7EFC1312046A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672008" y="6150332"/>
            <a:ext cx="10824855" cy="147993"/>
          </a:xfrm>
        </p:spPr>
        <p:txBody>
          <a:bodyPr wrap="square">
            <a:noAutofit/>
          </a:bodyPr>
          <a:lstStyle>
            <a:lvl1pPr>
              <a:defRPr sz="703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5" y="728664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672007" y="4267486"/>
            <a:ext cx="5209337" cy="204993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6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8869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672007" y="3932530"/>
            <a:ext cx="5209337" cy="2031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6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8869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 flipV="1">
            <a:off x="672007" y="4209292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672007" y="4524149"/>
            <a:ext cx="5209337" cy="1606497"/>
          </a:xfrm>
        </p:spPr>
        <p:txBody>
          <a:bodyPr>
            <a:normAutofit/>
          </a:bodyPr>
          <a:lstStyle>
            <a:lvl1pPr>
              <a:defRPr sz="1206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>
            <a:off x="672007" y="6032738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672007" y="1905337"/>
            <a:ext cx="5209337" cy="204993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6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8869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672007" y="1570381"/>
            <a:ext cx="5209337" cy="2031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6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8869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 flipV="1">
            <a:off x="672007" y="1847143"/>
            <a:ext cx="5209337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672007" y="2162000"/>
            <a:ext cx="5209337" cy="1606497"/>
          </a:xfrm>
        </p:spPr>
        <p:txBody>
          <a:bodyPr>
            <a:normAutofit/>
          </a:bodyPr>
          <a:lstStyle>
            <a:lvl1pPr>
              <a:defRPr sz="1206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>
            <a:off x="672007" y="3670589"/>
            <a:ext cx="5209337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87746" y="4267486"/>
            <a:ext cx="5231161" cy="204993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6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8869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87746" y="3932530"/>
            <a:ext cx="5231161" cy="2031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6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8869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 flipV="1">
            <a:off x="6287746" y="4209292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87746" y="4524149"/>
            <a:ext cx="5231161" cy="1606497"/>
          </a:xfrm>
        </p:spPr>
        <p:txBody>
          <a:bodyPr>
            <a:normAutofit/>
          </a:bodyPr>
          <a:lstStyle>
            <a:lvl1pPr>
              <a:defRPr sz="1206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>
            <a:off x="6287746" y="6032738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87746" y="1905337"/>
            <a:ext cx="5231161" cy="204993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6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8869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87746" y="1570381"/>
            <a:ext cx="5231161" cy="203197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6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8869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 flipV="1">
            <a:off x="6287746" y="1847143"/>
            <a:ext cx="523116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87746" y="2162000"/>
            <a:ext cx="5231161" cy="1606497"/>
          </a:xfrm>
        </p:spPr>
        <p:txBody>
          <a:bodyPr>
            <a:normAutofit/>
          </a:bodyPr>
          <a:lstStyle>
            <a:lvl1pPr>
              <a:defRPr sz="1206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287746" y="3670589"/>
            <a:ext cx="523116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C5814872-E270-46A2-9F27-6414485DBA39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0" y="4313793"/>
            <a:ext cx="12191998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9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1015982" y="2638197"/>
            <a:ext cx="4887404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7" dirty="0"/>
            </a:lvl1pPr>
          </a:lstStyle>
          <a:p>
            <a:pPr lvl="0" defTabSz="122513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1015988" y="1699351"/>
            <a:ext cx="1050291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14" b="0" cap="none" dirty="0" smtClean="0">
                <a:latin typeface="+mj-lt"/>
              </a:defRPr>
            </a:lvl1pPr>
          </a:lstStyle>
          <a:p>
            <a:pPr lvl="0" defTabSz="359457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88619" y="2638705"/>
            <a:ext cx="5216427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83" kern="10000" spc="-1005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25130">
              <a:lnSpc>
                <a:spcPct val="100000"/>
              </a:lnSpc>
              <a:buClr>
                <a:srgbClr val="DD1D21"/>
              </a:buClr>
              <a:tabLst>
                <a:tab pos="1086371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0B57CF6C-E354-417B-A264-2F061910A423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/>
          <p:cNvSpPr/>
          <p:nvPr userDrawn="1"/>
        </p:nvSpPr>
        <p:spPr bwMode="gray">
          <a:xfrm>
            <a:off x="1015980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9" dirty="0"/>
          </a:p>
        </p:txBody>
      </p:sp>
      <p:sp>
        <p:nvSpPr>
          <p:cNvPr id="22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92" y="6478120"/>
            <a:ext cx="304740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4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101" y="3554421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9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1001212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9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8" y="3"/>
            <a:ext cx="12200898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4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007534" y="4027623"/>
            <a:ext cx="8483598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2513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007534" y="5096738"/>
            <a:ext cx="8483598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7" dirty="0"/>
            </a:lvl1pPr>
          </a:lstStyle>
          <a:p>
            <a:pPr lvl="0" defTabSz="359457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92" y="6478120"/>
            <a:ext cx="304740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4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3506376F-DB0D-4E5D-BC9F-5FD8096D876B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0" pos="635" userDrawn="1">
          <p15:clr>
            <a:srgbClr val="FBAE40"/>
          </p15:clr>
        </p15:guide>
        <p15:guide id="4" pos="5979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4"/>
            <a:ext cx="10845801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43411A5F-BFDC-4F74-B375-2735877AD371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4"/>
            <a:ext cx="10845801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FA6AC47E-F141-4FB6-92C1-6D779A2E285D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5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8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73101" y="1492272"/>
            <a:ext cx="10845801" cy="2861742"/>
          </a:xfrm>
        </p:spPr>
        <p:txBody>
          <a:bodyPr/>
          <a:lstStyle>
            <a:lvl1pPr>
              <a:lnSpc>
                <a:spcPct val="110000"/>
              </a:lnSpc>
              <a:defRPr lang="en-US" sz="3417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326F76FF-DE8D-4C56-9F3B-89B26BFE994B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0" y="4313785"/>
            <a:ext cx="12191998" cy="25442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9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 userDrawn="1"/>
        </p:nvGrpSpPr>
        <p:grpSpPr bwMode="gray">
          <a:xfrm>
            <a:off x="5903384" y="2831552"/>
            <a:ext cx="5690761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9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9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1809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1015980" y="1711406"/>
            <a:ext cx="10493664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14" b="0" cap="none" baseline="0" dirty="0">
                <a:latin typeface="+mj-lt"/>
              </a:defRPr>
            </a:lvl1pPr>
          </a:lstStyle>
          <a:p>
            <a:pPr lvl="0" defTabSz="359457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2121A0D6-962E-479D-B0EF-4F16A0512F02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92" y="6478120"/>
            <a:ext cx="304740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4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1015982" y="2638197"/>
            <a:ext cx="4477945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7" dirty="0"/>
            </a:lvl1pPr>
          </a:lstStyle>
          <a:p>
            <a:pPr lvl="0" defTabSz="122513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 userDrawn="1"/>
        </p:nvSpPr>
        <p:spPr bwMode="gray">
          <a:xfrm>
            <a:off x="1015980" y="1524000"/>
            <a:ext cx="1693312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9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FB137FD8-8D09-415F-AB85-66B97300C876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11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92" y="6478120"/>
            <a:ext cx="304740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4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 bwMode="gray">
          <a:xfrm>
            <a:off x="2" y="4313787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9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2370681" y="761998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9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3" y="645970"/>
            <a:ext cx="2032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371202" y="961202"/>
            <a:ext cx="9148800" cy="1584000"/>
          </a:xfrm>
          <a:noFill/>
        </p:spPr>
        <p:txBody>
          <a:bodyPr lIns="0" tIns="0" rIns="0"/>
          <a:lstStyle>
            <a:lvl1pPr algn="l" defTabSz="122513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14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371204" y="3044536"/>
            <a:ext cx="4389819" cy="1023464"/>
          </a:xfrm>
        </p:spPr>
        <p:txBody>
          <a:bodyPr anchor="b" anchorCtr="0"/>
          <a:lstStyle>
            <a:lvl1pPr marL="0" indent="0" algn="l" defTabSz="359457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9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371206" y="4586402"/>
            <a:ext cx="4407932" cy="237600"/>
          </a:xfrm>
        </p:spPr>
        <p:txBody>
          <a:bodyPr anchor="t" anchorCtr="0"/>
          <a:lstStyle>
            <a:lvl1pPr>
              <a:buNone/>
              <a:defRPr lang="en-GB" sz="1407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94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4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371206" y="4838401"/>
            <a:ext cx="4407932" cy="237600"/>
          </a:xfrm>
        </p:spPr>
        <p:txBody>
          <a:bodyPr anchor="t" anchorCtr="0"/>
          <a:lstStyle>
            <a:lvl1pPr>
              <a:buNone/>
              <a:defRPr lang="en-GB" sz="1407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94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4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7093529" y="2795157"/>
            <a:ext cx="4425372" cy="2904946"/>
          </a:xfrm>
        </p:spPr>
        <p:txBody>
          <a:bodyPr/>
          <a:lstStyle>
            <a:lvl1pPr>
              <a:defRPr sz="1608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4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92" y="6478120"/>
            <a:ext cx="304740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4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183F8E39-F51F-4D5F-9A90-FBEF06069FC8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189" y="1280160"/>
            <a:ext cx="5733630" cy="430022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/>
          <p:cNvSpPr>
            <a:spLocks noChangeArrowheads="1"/>
          </p:cNvSpPr>
          <p:nvPr userDrawn="1"/>
        </p:nvSpPr>
        <p:spPr bwMode="auto">
          <a:xfrm>
            <a:off x="2" y="228601"/>
            <a:ext cx="11567584" cy="51646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933357" tIns="133854" rIns="36177" bIns="0" numCol="1" anchor="t" anchorCtr="0" compatLnSpc="1">
            <a:prstTxWarp prst="textNoShape">
              <a:avLst/>
            </a:prstTxWarp>
          </a:bodyPr>
          <a:lstStyle/>
          <a:p>
            <a:pPr eaLnBrk="0" hangingPunct="0">
              <a:lnSpc>
                <a:spcPct val="90000"/>
              </a:lnSpc>
            </a:pPr>
            <a:endParaRPr lang="en-US" sz="2412" b="1" dirty="0">
              <a:solidFill>
                <a:srgbClr val="999999"/>
              </a:solidFill>
              <a:latin typeface="Futura Medium" pitchFamily="18" charset="0"/>
              <a:cs typeface="+mn-cs"/>
            </a:endParaRP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00148" y="295200"/>
            <a:ext cx="10267200" cy="41915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all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1208688" y="1312201"/>
            <a:ext cx="10361017" cy="5071137"/>
          </a:xfrm>
        </p:spPr>
        <p:txBody>
          <a:bodyPr/>
          <a:lstStyle>
            <a:lvl1pPr marL="0" indent="0" defTabSz="269600">
              <a:lnSpc>
                <a:spcPct val="120000"/>
              </a:lnSpc>
              <a:spcBef>
                <a:spcPts val="0"/>
              </a:spcBef>
              <a:defRPr/>
            </a:lvl1pPr>
            <a:lvl2pPr marL="272789" indent="-272789" defTabSz="269600">
              <a:lnSpc>
                <a:spcPct val="120000"/>
              </a:lnSpc>
              <a:spcBef>
                <a:spcPts val="0"/>
              </a:spcBef>
              <a:defRPr/>
            </a:lvl2pPr>
            <a:lvl3pPr marL="453054" indent="-181859" defTabSz="269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10"/>
            </a:lvl3pPr>
            <a:lvl4pPr defTabSz="269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8"/>
            </a:lvl4pPr>
            <a:lvl5pPr defTabSz="269600">
              <a:lnSpc>
                <a:spcPct val="12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7"/>
            </a:lvl5pPr>
            <a:lvl6pPr defTabSz="269600">
              <a:lnSpc>
                <a:spcPct val="12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Xx</a:t>
            </a:r>
          </a:p>
          <a:p>
            <a:pPr lvl="5"/>
            <a:r>
              <a:rPr lang="en-GB" dirty="0"/>
              <a:t>xx</a:t>
            </a:r>
          </a:p>
          <a:p>
            <a:pPr lvl="0"/>
            <a:endParaRPr lang="en-GB" dirty="0"/>
          </a:p>
        </p:txBody>
      </p:sp>
      <p:sp>
        <p:nvSpPr>
          <p:cNvPr id="9" name="Text Box 11" descr="Text Box 11"/>
          <p:cNvSpPr txBox="1">
            <a:spLocks noChangeArrowheads="1"/>
          </p:cNvSpPr>
          <p:nvPr userDrawn="1"/>
        </p:nvSpPr>
        <p:spPr bwMode="auto">
          <a:xfrm>
            <a:off x="1214967" y="6470360"/>
            <a:ext cx="3360000" cy="324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 algn="just"/>
            <a:r>
              <a:rPr lang="en-US" sz="804" dirty="0"/>
              <a:t>© Shell Gas &amp; Power Developments B.V. All rights reserved.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08799" y="6470368"/>
            <a:ext cx="355564" cy="1692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>
                <a:solidFill>
                  <a:srgbClr val="595959"/>
                </a:solidFill>
              </a:rPr>
              <a:pPr/>
              <a:t>‹#›</a:t>
            </a:fld>
            <a:endParaRPr lang="en-GB" dirty="0">
              <a:solidFill>
                <a:srgbClr val="595959"/>
              </a:solidFill>
            </a:endParaRPr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337302" y="6469200"/>
            <a:ext cx="1696124" cy="3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>
                <a:solidFill>
                  <a:srgbClr val="595959"/>
                </a:solidFill>
              </a:rPr>
              <a:t>Footer</a:t>
            </a:r>
            <a:endParaRPr lang="en-US" dirty="0">
              <a:solidFill>
                <a:srgbClr val="595959"/>
              </a:solidFill>
            </a:endParaRPr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94398" y="6469200"/>
            <a:ext cx="1440000" cy="16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FA69C5D2-2D8B-4CBF-8FF7-FC24C91A0E7D}" type="datetime6">
              <a:rPr lang="en-US" smtClean="0">
                <a:solidFill>
                  <a:srgbClr val="595959"/>
                </a:solidFill>
              </a:rPr>
              <a:pPr/>
              <a:t>April 22</a:t>
            </a:fld>
            <a:endParaRPr lang="en-GB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0801870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A25E5-88C7-4AEB-A77D-3C2DD4CA8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30802A-25FA-4454-9C70-30C7263856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1D7DB-987E-4AF3-907C-41DDD259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19CE-FA68-476F-BE03-3EDED33F4BCC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5EBB3-9CDB-4935-A2E6-3C1558252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ABB017-A30C-4B39-8AEF-F9C0066D2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D5A34-6DD9-4599-99C1-30E90C071B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07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 userDrawn="1"/>
        </p:nvSpPr>
        <p:spPr bwMode="gray">
          <a:xfrm>
            <a:off x="673101" y="3554421"/>
            <a:ext cx="9152468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9" dirty="0"/>
          </a:p>
        </p:txBody>
      </p:sp>
      <p:sp>
        <p:nvSpPr>
          <p:cNvPr id="31" name="Rectangle 30"/>
          <p:cNvSpPr/>
          <p:nvPr userDrawn="1"/>
        </p:nvSpPr>
        <p:spPr bwMode="gray">
          <a:xfrm>
            <a:off x="2443068" y="3829099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9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534558" y="3688507"/>
            <a:ext cx="1953650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 userDrawn="1">
            <p:ph type="pic" sz="quarter" idx="13"/>
          </p:nvPr>
        </p:nvSpPr>
        <p:spPr bwMode="auto">
          <a:xfrm>
            <a:off x="8" y="3"/>
            <a:ext cx="12200898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4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6" y="4027624"/>
            <a:ext cx="7041744" cy="1047600"/>
          </a:xfrm>
          <a:noFill/>
        </p:spPr>
        <p:txBody>
          <a:bodyPr lIns="0" tIns="0" rIns="0"/>
          <a:lstStyle>
            <a:lvl1pPr algn="l" defTabSz="12251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12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6" y="5096750"/>
            <a:ext cx="7041744" cy="365979"/>
          </a:xfrm>
        </p:spPr>
        <p:txBody>
          <a:bodyPr anchor="b" anchorCtr="0"/>
          <a:lstStyle>
            <a:lvl1pPr marL="0" indent="0" algn="l" defTabSz="359457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7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6" y="5636737"/>
            <a:ext cx="7041744" cy="237600"/>
          </a:xfrm>
        </p:spPr>
        <p:txBody>
          <a:bodyPr anchor="t" anchorCtr="0"/>
          <a:lstStyle>
            <a:lvl1pPr>
              <a:buNone/>
              <a:defRPr lang="en-GB" sz="1407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94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4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6" y="5892936"/>
            <a:ext cx="7041744" cy="237600"/>
          </a:xfrm>
        </p:spPr>
        <p:txBody>
          <a:bodyPr anchor="t" anchorCtr="0"/>
          <a:lstStyle>
            <a:lvl1pPr>
              <a:buNone/>
              <a:defRPr lang="en-GB" sz="1407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94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4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8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92" y="6478120"/>
            <a:ext cx="304740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4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75976386-41E8-4814-98C1-7811BFB72027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4" pos="5979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534559" y="3554421"/>
            <a:ext cx="9291013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9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sz="1809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 userDrawn="1">
            <p:ph type="pic" sz="quarter" idx="14"/>
          </p:nvPr>
        </p:nvSpPr>
        <p:spPr bwMode="auto">
          <a:xfrm>
            <a:off x="5" y="7"/>
            <a:ext cx="12216754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4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2449396" y="4027624"/>
            <a:ext cx="7041744" cy="1047600"/>
          </a:xfrm>
          <a:noFill/>
        </p:spPr>
        <p:txBody>
          <a:bodyPr lIns="0" tIns="0" rIns="0"/>
          <a:lstStyle>
            <a:lvl1pPr algn="l" defTabSz="122513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12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2449396" y="5096750"/>
            <a:ext cx="7041744" cy="365979"/>
          </a:xfrm>
        </p:spPr>
        <p:txBody>
          <a:bodyPr anchor="b" anchorCtr="0"/>
          <a:lstStyle>
            <a:lvl1pPr marL="0" indent="0" algn="l" defTabSz="359457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7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2449396" y="5636737"/>
            <a:ext cx="7041744" cy="237600"/>
          </a:xfrm>
        </p:spPr>
        <p:txBody>
          <a:bodyPr anchor="t" anchorCtr="0"/>
          <a:lstStyle>
            <a:lvl1pPr>
              <a:buNone/>
              <a:defRPr lang="en-GB" sz="1407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94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4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449396" y="5892936"/>
            <a:ext cx="7041744" cy="237600"/>
          </a:xfrm>
        </p:spPr>
        <p:txBody>
          <a:bodyPr anchor="t" anchorCtr="0"/>
          <a:lstStyle>
            <a:lvl1pPr>
              <a:buNone/>
              <a:defRPr lang="en-GB" sz="1407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945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4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Text Box 11" descr="&lt;COMPANY_NAME&gt;" title="&lt;COMPANY_NAME&gt;"/>
          <p:cNvSpPr txBox="1">
            <a:spLocks noChangeArrowheads="1"/>
          </p:cNvSpPr>
          <p:nvPr userDrawn="1"/>
        </p:nvSpPr>
        <p:spPr bwMode="auto">
          <a:xfrm>
            <a:off x="677192" y="6478120"/>
            <a:ext cx="304740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4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F877488A-D096-4254-909B-F1ACB50919E8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618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31" y="728664"/>
            <a:ext cx="1084617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12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8869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46"/>
            <a:ext cx="10845801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86D1ADEE-4168-4193-937D-900AD544B0DE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1" y="0"/>
            <a:ext cx="12195177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4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2731" y="728664"/>
            <a:ext cx="1084617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12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8869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46"/>
            <a:ext cx="10845801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E6D79C00-08EB-433C-868A-94FF9B681580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4"/>
            <a:ext cx="10845801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46"/>
            <a:ext cx="10845801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2F4F5C6B-0210-4CAB-BD0E-A1E77964AA67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1" y="728664"/>
            <a:ext cx="10845801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673101" y="1557346"/>
            <a:ext cx="10845801" cy="4694237"/>
          </a:xfrm>
        </p:spPr>
        <p:txBody>
          <a:bodyPr/>
          <a:lstStyle>
            <a:lvl1pPr marL="0" indent="0" defTabSz="2696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8"/>
            </a:lvl1pPr>
            <a:lvl2pPr marL="217056" indent="-217056" defTabSz="2696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8"/>
            </a:lvl2pPr>
            <a:lvl3pPr marL="412406" indent="-195351" defTabSz="2696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8"/>
            </a:lvl3pPr>
            <a:lvl4pPr marL="578815" indent="-188115" defTabSz="2696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8"/>
            </a:lvl4pPr>
            <a:lvl5pPr marL="770547" indent="-155557" defTabSz="2696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7"/>
            </a:lvl5pPr>
            <a:lvl6pPr marL="918869" indent="-144704" defTabSz="2696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6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ED736D29-E1F1-4536-A066-D7361DC4D3EE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5" y="728664"/>
            <a:ext cx="10842932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12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8869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88620" y="1557341"/>
            <a:ext cx="5230283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673103" y="1557346"/>
            <a:ext cx="523028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6B8EF228-0F79-4667-9092-024ED4970EE5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1" y="1556952"/>
            <a:ext cx="10845801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73108" y="728670"/>
            <a:ext cx="1084580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 bwMode="gray">
          <a:xfrm>
            <a:off x="677348" y="508000"/>
            <a:ext cx="1693312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809" dirty="0">
              <a:solidFill>
                <a:schemeClr val="tx1"/>
              </a:solidFill>
            </a:endParaRPr>
          </a:p>
        </p:txBody>
      </p:sp>
      <p:sp>
        <p:nvSpPr>
          <p:cNvPr id="69" name="Text Box 11" descr="&lt;COMPANY_NAME&gt;" title="&lt;COMPANY_NAME&gt;"/>
          <p:cNvSpPr txBox="1">
            <a:spLocks noChangeArrowheads="1"/>
          </p:cNvSpPr>
          <p:nvPr/>
        </p:nvSpPr>
        <p:spPr bwMode="auto">
          <a:xfrm>
            <a:off x="677192" y="6478120"/>
            <a:ext cx="3047404" cy="2377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04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70117" y="6478120"/>
            <a:ext cx="35556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04916" y="6478120"/>
            <a:ext cx="144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EDAE642-91E1-4412-AF43-ABC0AFCB865B}" type="datetime6">
              <a:rPr lang="en-US" smtClean="0"/>
              <a:t>April 22</a:t>
            </a:fld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98234" y="6478120"/>
            <a:ext cx="4400884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4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7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8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  <p:sldLayoutId id="2147483701" r:id="rId21"/>
    <p:sldLayoutId id="2147483765" r:id="rId22"/>
  </p:sldLayoutIdLst>
  <p:transition>
    <p:fade/>
  </p:transition>
  <p:hf hdr="0" ftr="0"/>
  <p:txStyles>
    <p:titleStyle>
      <a:lvl1pPr algn="l" defTabSz="918869" rtl="0" eaLnBrk="1" latinLnBrk="0" hangingPunct="1">
        <a:spcBef>
          <a:spcPct val="0"/>
        </a:spcBef>
        <a:buNone/>
        <a:defRPr lang="en-GB" sz="2412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9600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1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8555" indent="-278555" algn="l" defTabSz="269600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1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4552" indent="-253232" algn="l" defTabSz="269600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1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9695" indent="-242379" algn="l" defTabSz="269600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1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9515" indent="-213439" algn="l" defTabSz="269600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9" kern="1200">
          <a:solidFill>
            <a:schemeClr val="tx1"/>
          </a:solidFill>
          <a:latin typeface="+mn-lt"/>
          <a:ea typeface="+mn-ea"/>
          <a:cs typeface="+mn-cs"/>
        </a:defRPr>
      </a:lvl5pPr>
      <a:lvl6pPr marL="1150395" indent="-180880" algn="l" defTabSz="269600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7" kern="1200">
          <a:solidFill>
            <a:schemeClr val="tx1"/>
          </a:solidFill>
          <a:latin typeface="+mn-lt"/>
          <a:ea typeface="+mn-ea"/>
          <a:cs typeface="+mn-cs"/>
        </a:defRPr>
      </a:lvl6pPr>
      <a:lvl7pPr marL="2986324" indent="-229717" algn="l" defTabSz="918869" rtl="0" eaLnBrk="1" latinLnBrk="0" hangingPunct="1">
        <a:spcBef>
          <a:spcPct val="20000"/>
        </a:spcBef>
        <a:buFont typeface="Arial" pitchFamily="34" charset="0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7pPr>
      <a:lvl8pPr marL="3445759" indent="-229717" algn="l" defTabSz="918869" rtl="0" eaLnBrk="1" latinLnBrk="0" hangingPunct="1">
        <a:spcBef>
          <a:spcPct val="20000"/>
        </a:spcBef>
        <a:buFont typeface="Arial" pitchFamily="34" charset="0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8pPr>
      <a:lvl9pPr marL="3905194" indent="-229717" algn="l" defTabSz="918869" rtl="0" eaLnBrk="1" latinLnBrk="0" hangingPunct="1">
        <a:spcBef>
          <a:spcPct val="20000"/>
        </a:spcBef>
        <a:buFont typeface="Arial" pitchFamily="34" charset="0"/>
        <a:buChar char="•"/>
        <a:defRPr sz="201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8869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1pPr>
      <a:lvl2pPr marL="459435" algn="l" defTabSz="918869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2pPr>
      <a:lvl3pPr marL="918869" algn="l" defTabSz="918869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3pPr>
      <a:lvl4pPr marL="1378304" algn="l" defTabSz="918869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4pPr>
      <a:lvl5pPr marL="1837738" algn="l" defTabSz="918869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5pPr>
      <a:lvl6pPr marL="2297173" algn="l" defTabSz="918869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6pPr>
      <a:lvl7pPr marL="2756607" algn="l" defTabSz="918869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7pPr>
      <a:lvl8pPr marL="3216042" algn="l" defTabSz="918869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8pPr>
      <a:lvl9pPr marL="3675477" algn="l" defTabSz="918869" rtl="0" eaLnBrk="1" latinLnBrk="0" hangingPunct="1">
        <a:defRPr sz="18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425" userDrawn="1">
          <p15:clr>
            <a:srgbClr val="F26B43"/>
          </p15:clr>
        </p15:guide>
        <p15:guide id="3" pos="3842" userDrawn="1">
          <p15:clr>
            <a:srgbClr val="F26B43"/>
          </p15:clr>
        </p15:guide>
        <p15:guide id="4" pos="7257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483" userDrawn="1">
          <p15:clr>
            <a:srgbClr val="F26B43"/>
          </p15:clr>
        </p15:guide>
        <p15:guide id="14" pos="3961" userDrawn="1">
          <p15:clr>
            <a:srgbClr val="F26B43"/>
          </p15:clr>
        </p15:guide>
        <p15:guide id="15" pos="371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1">
            <a:extLst>
              <a:ext uri="{FF2B5EF4-FFF2-40B4-BE49-F238E27FC236}">
                <a16:creationId xmlns:a16="http://schemas.microsoft.com/office/drawing/2014/main" id="{B32F941B-EF4B-4B2C-8071-6836AE47B815}"/>
              </a:ext>
            </a:extLst>
          </p:cNvPr>
          <p:cNvSpPr txBox="1">
            <a:spLocks/>
          </p:cNvSpPr>
          <p:nvPr/>
        </p:nvSpPr>
        <p:spPr bwMode="auto">
          <a:xfrm>
            <a:off x="672914" y="109587"/>
            <a:ext cx="10846172" cy="3650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18869" rtl="0" eaLnBrk="1" latinLnBrk="0" hangingPunct="1">
              <a:spcBef>
                <a:spcPct val="0"/>
              </a:spcBef>
              <a:buNone/>
              <a:defRPr lang="en-GB" sz="60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12" dirty="0"/>
              <a:t>Nun River – </a:t>
            </a:r>
            <a:r>
              <a:rPr lang="en-US" sz="2412" dirty="0" err="1"/>
              <a:t>Diebu</a:t>
            </a:r>
            <a:r>
              <a:rPr lang="en-US" sz="2412" dirty="0"/>
              <a:t> Creek Re-routing - Project Timeline</a:t>
            </a:r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01BC1A86-0584-45A8-B98A-CB6E8E83E243}"/>
              </a:ext>
            </a:extLst>
          </p:cNvPr>
          <p:cNvSpPr txBox="1">
            <a:spLocks/>
          </p:cNvSpPr>
          <p:nvPr/>
        </p:nvSpPr>
        <p:spPr bwMode="auto">
          <a:xfrm>
            <a:off x="698465" y="606435"/>
            <a:ext cx="10846172" cy="52988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 defTabSz="918869" rtl="0" eaLnBrk="1" latinLnBrk="0" hangingPunct="1">
              <a:spcBef>
                <a:spcPct val="0"/>
              </a:spcBef>
              <a:buNone/>
              <a:defRPr lang="en-GB" sz="6000" b="0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Integrated schedule NRDC &amp; Pipelines Integrity Restoration Option-1: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3">
                    <a:lumMod val="75000"/>
                  </a:schemeClr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Service change to happen before defect repairs and Clamp removal</a:t>
            </a:r>
            <a:endParaRPr lang="en-US" sz="16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13302A-CB5B-4E90-80CF-7521B68E70C0}"/>
              </a:ext>
            </a:extLst>
          </p:cNvPr>
          <p:cNvSpPr/>
          <p:nvPr/>
        </p:nvSpPr>
        <p:spPr>
          <a:xfrm>
            <a:off x="113079" y="2547576"/>
            <a:ext cx="11965842" cy="5459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6438A-25D4-40B9-8FDB-8654E07D1678}"/>
              </a:ext>
            </a:extLst>
          </p:cNvPr>
          <p:cNvSpPr txBox="1"/>
          <p:nvPr/>
        </p:nvSpPr>
        <p:spPr>
          <a:xfrm>
            <a:off x="6736011" y="3364562"/>
            <a:ext cx="102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6</a:t>
            </a:r>
            <a:r>
              <a:rPr lang="en-US" sz="900" b="1" baseline="30000" dirty="0"/>
              <a:t>th</a:t>
            </a:r>
            <a:r>
              <a:rPr lang="en-US" sz="900" b="1" dirty="0"/>
              <a:t> Jun ‘22</a:t>
            </a:r>
          </a:p>
          <a:p>
            <a:pPr algn="ctr"/>
            <a:r>
              <a:rPr lang="en-US" sz="900" dirty="0"/>
              <a:t>Achieve RFSU for</a:t>
            </a:r>
          </a:p>
          <a:p>
            <a:pPr algn="ctr"/>
            <a:r>
              <a:rPr lang="en-US" sz="900" dirty="0"/>
              <a:t>NUNR Facility Scope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951FC76-C29B-498B-8B0D-2CF85D581EE4}"/>
              </a:ext>
            </a:extLst>
          </p:cNvPr>
          <p:cNvSpPr/>
          <p:nvPr/>
        </p:nvSpPr>
        <p:spPr>
          <a:xfrm>
            <a:off x="6816074" y="3364562"/>
            <a:ext cx="956764" cy="62384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645927-BB87-4302-9F83-D84BD7CB2FF2}"/>
              </a:ext>
            </a:extLst>
          </p:cNvPr>
          <p:cNvSpPr txBox="1"/>
          <p:nvPr/>
        </p:nvSpPr>
        <p:spPr>
          <a:xfrm>
            <a:off x="1197934" y="1694901"/>
            <a:ext cx="8418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15</a:t>
            </a:r>
            <a:r>
              <a:rPr lang="en-US" sz="700" b="1" baseline="30000" dirty="0"/>
              <a:t>th</a:t>
            </a:r>
            <a:r>
              <a:rPr lang="en-US" sz="700" b="1" dirty="0"/>
              <a:t> Apr ‘22</a:t>
            </a:r>
          </a:p>
          <a:p>
            <a:pPr algn="ctr"/>
            <a:r>
              <a:rPr lang="en-US" sz="700" dirty="0"/>
              <a:t>Complete KOCR Scope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9418B90-5B9E-4823-8E97-F3EAA22609CA}"/>
              </a:ext>
            </a:extLst>
          </p:cNvPr>
          <p:cNvSpPr/>
          <p:nvPr/>
        </p:nvSpPr>
        <p:spPr>
          <a:xfrm>
            <a:off x="1256561" y="1550369"/>
            <a:ext cx="770973" cy="68215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F2B7E5-D500-4F57-8D77-F36489A240FC}"/>
              </a:ext>
            </a:extLst>
          </p:cNvPr>
          <p:cNvSpPr txBox="1"/>
          <p:nvPr/>
        </p:nvSpPr>
        <p:spPr>
          <a:xfrm>
            <a:off x="4651842" y="1591519"/>
            <a:ext cx="1274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23</a:t>
            </a:r>
            <a:r>
              <a:rPr lang="en-US" sz="900" b="1" baseline="30000" dirty="0"/>
              <a:t>rd</a:t>
            </a:r>
            <a:r>
              <a:rPr lang="en-US" sz="900" b="1" dirty="0"/>
              <a:t>  May ‘22</a:t>
            </a:r>
          </a:p>
          <a:p>
            <a:pPr algn="ctr"/>
            <a:r>
              <a:rPr lang="en-US" sz="900" dirty="0"/>
              <a:t>Achieve RFSU for</a:t>
            </a:r>
          </a:p>
          <a:p>
            <a:pPr algn="ctr"/>
            <a:r>
              <a:rPr lang="en-US" sz="900" dirty="0"/>
              <a:t>DBUC Facility Scope</a:t>
            </a:r>
          </a:p>
          <a:p>
            <a:pPr algn="ctr"/>
            <a:endParaRPr lang="en-US" sz="9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F6C9BCD-29B1-4F5C-8BEA-88ECECEB2917}"/>
              </a:ext>
            </a:extLst>
          </p:cNvPr>
          <p:cNvSpPr/>
          <p:nvPr/>
        </p:nvSpPr>
        <p:spPr>
          <a:xfrm>
            <a:off x="4774936" y="1599817"/>
            <a:ext cx="1054179" cy="60601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\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9FA96B-7BC9-4700-BD25-88992C183701}"/>
              </a:ext>
            </a:extLst>
          </p:cNvPr>
          <p:cNvSpPr txBox="1"/>
          <p:nvPr/>
        </p:nvSpPr>
        <p:spPr>
          <a:xfrm>
            <a:off x="10005935" y="3448848"/>
            <a:ext cx="107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</a:t>
            </a:r>
            <a:r>
              <a:rPr lang="en-US" sz="900" baseline="30000" dirty="0"/>
              <a:t>st</a:t>
            </a:r>
            <a:r>
              <a:rPr lang="en-US" sz="900" dirty="0"/>
              <a:t> July ‘22</a:t>
            </a:r>
          </a:p>
          <a:p>
            <a:pPr algn="ctr"/>
            <a:r>
              <a:rPr lang="en-US" sz="900" dirty="0"/>
              <a:t>Mechanical Completion</a:t>
            </a:r>
          </a:p>
          <a:p>
            <a:pPr algn="ctr"/>
            <a:r>
              <a:rPr lang="en-US" sz="900" dirty="0"/>
              <a:t>DBUC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F9C28E-D5D5-439E-938F-114AEFDFA002}"/>
              </a:ext>
            </a:extLst>
          </p:cNvPr>
          <p:cNvSpPr/>
          <p:nvPr/>
        </p:nvSpPr>
        <p:spPr>
          <a:xfrm>
            <a:off x="10155482" y="3405211"/>
            <a:ext cx="757294" cy="68567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83778E-7901-4978-8C55-AFEFE2C88F40}"/>
              </a:ext>
            </a:extLst>
          </p:cNvPr>
          <p:cNvCxnSpPr>
            <a:cxnSpLocks/>
          </p:cNvCxnSpPr>
          <p:nvPr/>
        </p:nvCxnSpPr>
        <p:spPr>
          <a:xfrm>
            <a:off x="200787" y="2542250"/>
            <a:ext cx="0" cy="1737142"/>
          </a:xfrm>
          <a:prstGeom prst="line">
            <a:avLst/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2A1DC6C-8453-4D68-9841-3626C91EBB54}"/>
              </a:ext>
            </a:extLst>
          </p:cNvPr>
          <p:cNvSpPr txBox="1"/>
          <p:nvPr/>
        </p:nvSpPr>
        <p:spPr>
          <a:xfrm>
            <a:off x="-109918" y="4246206"/>
            <a:ext cx="8883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b="1" dirty="0">
                <a:solidFill>
                  <a:srgbClr val="FF0000"/>
                </a:solidFill>
              </a:rPr>
              <a:t>Now</a:t>
            </a:r>
          </a:p>
          <a:p>
            <a:pPr algn="ctr"/>
            <a:r>
              <a:rPr lang="en-US" sz="1000" b="1" dirty="0">
                <a:solidFill>
                  <a:srgbClr val="0070C0"/>
                </a:solidFill>
              </a:rPr>
              <a:t>14</a:t>
            </a:r>
            <a:r>
              <a:rPr lang="en-US" sz="1000" b="1" baseline="30000" dirty="0">
                <a:solidFill>
                  <a:srgbClr val="0070C0"/>
                </a:solidFill>
              </a:rPr>
              <a:t>th</a:t>
            </a:r>
            <a:r>
              <a:rPr lang="en-US" sz="1000" b="1" dirty="0">
                <a:solidFill>
                  <a:srgbClr val="0070C0"/>
                </a:solidFill>
              </a:rPr>
              <a:t> Mar ‘22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90A05B4-437A-4FC4-A1AF-72C39D3BEAF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9322040" y="3036242"/>
            <a:ext cx="833442" cy="7118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344F58-B022-4242-A4AC-93385CCB8D5D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1642048" y="2232524"/>
            <a:ext cx="420965" cy="6182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5392AE3-93A4-4A92-B6BC-3FBEEDE85C8D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108253" y="2975565"/>
            <a:ext cx="186203" cy="3889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4A385D-3860-4F8C-864C-6338343FB9E1}"/>
              </a:ext>
            </a:extLst>
          </p:cNvPr>
          <p:cNvCxnSpPr>
            <a:cxnSpLocks/>
            <a:endCxn id="15" idx="2"/>
          </p:cNvCxnSpPr>
          <p:nvPr/>
        </p:nvCxnSpPr>
        <p:spPr>
          <a:xfrm flipH="1" flipV="1">
            <a:off x="5302026" y="2205835"/>
            <a:ext cx="557401" cy="6448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E4AA08DA-DF24-4329-8E49-0CEDAFDE928A}"/>
              </a:ext>
            </a:extLst>
          </p:cNvPr>
          <p:cNvSpPr txBox="1"/>
          <p:nvPr/>
        </p:nvSpPr>
        <p:spPr>
          <a:xfrm>
            <a:off x="4221027" y="3407887"/>
            <a:ext cx="102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14th May ‘22</a:t>
            </a:r>
          </a:p>
          <a:p>
            <a:pPr algn="ctr"/>
            <a:r>
              <a:rPr lang="en-US" sz="900" dirty="0"/>
              <a:t>Mechanical Completion NUNR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1B61A587-5F52-49B4-AC99-B1D2B8D8498A}"/>
              </a:ext>
            </a:extLst>
          </p:cNvPr>
          <p:cNvSpPr/>
          <p:nvPr/>
        </p:nvSpPr>
        <p:spPr>
          <a:xfrm>
            <a:off x="4257285" y="3376696"/>
            <a:ext cx="956764" cy="600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4B350A9-A672-4D10-B119-02108B091242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4735667" y="2975565"/>
            <a:ext cx="345002" cy="40113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4FEA3AC-2DDC-4176-B917-4C3C2D00FB60}"/>
              </a:ext>
            </a:extLst>
          </p:cNvPr>
          <p:cNvSpPr txBox="1"/>
          <p:nvPr/>
        </p:nvSpPr>
        <p:spPr>
          <a:xfrm>
            <a:off x="3224201" y="1623532"/>
            <a:ext cx="11694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/>
              <a:t>13th May ‘22</a:t>
            </a:r>
          </a:p>
          <a:p>
            <a:pPr algn="ctr"/>
            <a:r>
              <a:rPr lang="en-US" sz="900" dirty="0"/>
              <a:t>Complete Service change of 8” NR  Line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6907F2F-4906-4CDB-BF99-B745CCD22662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4380829" y="1960774"/>
            <a:ext cx="553007" cy="8840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4E3CA67-AE0E-4BB5-AECD-972D1D9BD5D5}"/>
              </a:ext>
            </a:extLst>
          </p:cNvPr>
          <p:cNvSpPr txBox="1"/>
          <p:nvPr/>
        </p:nvSpPr>
        <p:spPr>
          <a:xfrm>
            <a:off x="5957383" y="1591921"/>
            <a:ext cx="1446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31</a:t>
            </a:r>
            <a:r>
              <a:rPr lang="en-US" sz="900" b="1" baseline="30000" dirty="0"/>
              <a:t>st</a:t>
            </a:r>
            <a:r>
              <a:rPr lang="en-US" sz="900" b="1" dirty="0"/>
              <a:t> May ‘22</a:t>
            </a:r>
          </a:p>
          <a:p>
            <a:pPr algn="ctr"/>
            <a:r>
              <a:rPr lang="en-US" sz="900" dirty="0"/>
              <a:t>Start Commissioning NR post Service Change of 16” NR –KC line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B2548A1-8C2E-4CC2-BD8E-8CE0EFA5DD9D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6560042" y="2200152"/>
            <a:ext cx="143155" cy="6228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B8C5A7F-1CE1-4688-A0C6-D6D40027E109}"/>
              </a:ext>
            </a:extLst>
          </p:cNvPr>
          <p:cNvSpPr/>
          <p:nvPr/>
        </p:nvSpPr>
        <p:spPr>
          <a:xfrm>
            <a:off x="6054946" y="1599817"/>
            <a:ext cx="1296502" cy="600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AA9C434-5591-499D-9806-BD028DD159DD}"/>
              </a:ext>
            </a:extLst>
          </p:cNvPr>
          <p:cNvSpPr/>
          <p:nvPr/>
        </p:nvSpPr>
        <p:spPr>
          <a:xfrm>
            <a:off x="3326650" y="1632990"/>
            <a:ext cx="1054179" cy="65556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\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110C4AF-B54D-48CF-8F40-7F96FC6F88ED}"/>
              </a:ext>
            </a:extLst>
          </p:cNvPr>
          <p:cNvSpPr txBox="1"/>
          <p:nvPr/>
        </p:nvSpPr>
        <p:spPr>
          <a:xfrm>
            <a:off x="7678571" y="1570244"/>
            <a:ext cx="1522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/>
              <a:t>14</a:t>
            </a:r>
            <a:r>
              <a:rPr lang="en-US" sz="900" b="1" baseline="30000" dirty="0"/>
              <a:t>th</a:t>
            </a:r>
            <a:r>
              <a:rPr lang="en-US" sz="900" b="1" dirty="0"/>
              <a:t> Jun ‘22</a:t>
            </a:r>
          </a:p>
          <a:p>
            <a:pPr algn="ctr"/>
            <a:r>
              <a:rPr lang="en-US" sz="900" dirty="0"/>
              <a:t>Start Commissioning DBUC post Service Change of 10” DBUC  line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DD659656-CB96-430D-89BF-2DEBFDD9D01D}"/>
              </a:ext>
            </a:extLst>
          </p:cNvPr>
          <p:cNvSpPr/>
          <p:nvPr/>
        </p:nvSpPr>
        <p:spPr>
          <a:xfrm>
            <a:off x="7733862" y="1578140"/>
            <a:ext cx="1400601" cy="60033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9BE3C7B5-0210-425F-8060-FF75B5890B0D}"/>
              </a:ext>
            </a:extLst>
          </p:cNvPr>
          <p:cNvCxnSpPr>
            <a:cxnSpLocks/>
            <a:endCxn id="80" idx="2"/>
          </p:cNvCxnSpPr>
          <p:nvPr/>
        </p:nvCxnSpPr>
        <p:spPr>
          <a:xfrm flipV="1">
            <a:off x="7772838" y="2216575"/>
            <a:ext cx="666802" cy="628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AA3BA79F-A758-4353-85A4-44BFB94B03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040" y="2542250"/>
            <a:ext cx="11073384" cy="55896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677DD8A6-5A63-4809-ABCA-93E53F90020B}"/>
              </a:ext>
            </a:extLst>
          </p:cNvPr>
          <p:cNvSpPr txBox="1"/>
          <p:nvPr/>
        </p:nvSpPr>
        <p:spPr>
          <a:xfrm>
            <a:off x="2132021" y="2537931"/>
            <a:ext cx="6090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Apr ‘22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15E8DC2-BA3A-4929-B251-A574C6FDF315}"/>
              </a:ext>
            </a:extLst>
          </p:cNvPr>
          <p:cNvSpPr txBox="1"/>
          <p:nvPr/>
        </p:nvSpPr>
        <p:spPr>
          <a:xfrm>
            <a:off x="4831045" y="2523250"/>
            <a:ext cx="7270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May ‘22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0A6B6727-5291-4A83-B74B-0C786B163770}"/>
              </a:ext>
            </a:extLst>
          </p:cNvPr>
          <p:cNvSpPr txBox="1"/>
          <p:nvPr/>
        </p:nvSpPr>
        <p:spPr>
          <a:xfrm>
            <a:off x="7374473" y="2531926"/>
            <a:ext cx="639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Jun ‘22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A03589A-1C69-42DA-8E1C-3F5F062874BC}"/>
              </a:ext>
            </a:extLst>
          </p:cNvPr>
          <p:cNvSpPr txBox="1"/>
          <p:nvPr/>
        </p:nvSpPr>
        <p:spPr>
          <a:xfrm>
            <a:off x="10273639" y="2536328"/>
            <a:ext cx="6391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Jul ‘22</a:t>
            </a:r>
            <a:endParaRPr lang="en-US" sz="1000" dirty="0">
              <a:solidFill>
                <a:srgbClr val="000000"/>
              </a:solidFill>
            </a:endParaRP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076E8758-494A-4351-86D3-755D8F0C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9" y="2545271"/>
            <a:ext cx="1001880" cy="553998"/>
          </a:xfrm>
          <a:prstGeom prst="rect">
            <a:avLst/>
          </a:prstGeom>
        </p:spPr>
      </p:pic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0A3B7CB-A5B6-4507-9501-FB7CE6694242}"/>
              </a:ext>
            </a:extLst>
          </p:cNvPr>
          <p:cNvCxnSpPr/>
          <p:nvPr/>
        </p:nvCxnSpPr>
        <p:spPr>
          <a:xfrm>
            <a:off x="102226" y="2769471"/>
            <a:ext cx="11965842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65F040B-A1D7-4D52-8CEB-46719C15C1AF}"/>
              </a:ext>
            </a:extLst>
          </p:cNvPr>
          <p:cNvSpPr txBox="1"/>
          <p:nvPr/>
        </p:nvSpPr>
        <p:spPr>
          <a:xfrm>
            <a:off x="1421956" y="4118944"/>
            <a:ext cx="8136468" cy="233762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285750" indent="-28575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Involve commissioning/ORA team (incorporate into schedule – </a:t>
            </a:r>
            <a:r>
              <a:rPr lang="en-US" sz="1200" b="1" dirty="0">
                <a:solidFill>
                  <a:srgbClr val="00B050"/>
                </a:solidFill>
              </a:rPr>
              <a:t>Achieved</a:t>
            </a:r>
          </a:p>
          <a:p>
            <a:pPr marL="285750" indent="-28575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Provide design documentation to commissioning/ORA team – </a:t>
            </a:r>
            <a:r>
              <a:rPr lang="en-US" sz="1200" b="1" dirty="0">
                <a:solidFill>
                  <a:srgbClr val="00B050"/>
                </a:solidFill>
              </a:rPr>
              <a:t>Achieved</a:t>
            </a:r>
          </a:p>
          <a:p>
            <a:pPr marL="285750" indent="-28575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Incorporate OR&amp;A/CSU activities into integrated schedule – </a:t>
            </a:r>
            <a:r>
              <a:rPr lang="en-US" sz="1200" b="1" dirty="0">
                <a:solidFill>
                  <a:srgbClr val="00B050"/>
                </a:solidFill>
              </a:rPr>
              <a:t>Achieved</a:t>
            </a:r>
          </a:p>
          <a:p>
            <a:pPr marL="285750" indent="-28575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Procure Installation materials 11</a:t>
            </a:r>
            <a:r>
              <a:rPr lang="en-US" sz="1200" baseline="30000" dirty="0"/>
              <a:t>th</a:t>
            </a:r>
            <a:r>
              <a:rPr lang="en-US" sz="1200" dirty="0"/>
              <a:t> April ’22 – </a:t>
            </a:r>
            <a:r>
              <a:rPr lang="en-US" sz="1200" b="1" dirty="0">
                <a:solidFill>
                  <a:srgbClr val="00B050"/>
                </a:solidFill>
              </a:rPr>
              <a:t>PO issued</a:t>
            </a:r>
          </a:p>
          <a:p>
            <a:pPr marL="285750" indent="-28575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Get update on IP status from PL team</a:t>
            </a:r>
          </a:p>
          <a:p>
            <a:pPr marL="285750" indent="-28575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en-US" sz="1200" dirty="0" err="1"/>
              <a:t>Kolo</a:t>
            </a:r>
            <a:r>
              <a:rPr lang="en-US" sz="1200" dirty="0"/>
              <a:t> </a:t>
            </a:r>
            <a:r>
              <a:rPr lang="en-US" sz="1200" dirty="0" err="1"/>
              <a:t>Crk</a:t>
            </a:r>
            <a:r>
              <a:rPr lang="en-US" sz="1200" dirty="0"/>
              <a:t> :Tie-in @10” critical</a:t>
            </a:r>
          </a:p>
          <a:p>
            <a:pPr marL="285750" indent="-28575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Pigging 18”  for deliver line critical – (support from pipeline team).</a:t>
            </a:r>
          </a:p>
          <a:p>
            <a:pPr marL="285750" indent="-28575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Get NUPRC involved in the permit process </a:t>
            </a:r>
          </a:p>
          <a:p>
            <a:pPr marL="285750" indent="-28575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Frequent pull out of resources from </a:t>
            </a:r>
            <a:r>
              <a:rPr lang="en-US" sz="1200" dirty="0" err="1"/>
              <a:t>Kolo</a:t>
            </a:r>
            <a:r>
              <a:rPr lang="en-US" sz="1200" dirty="0"/>
              <a:t> creek impacting progress (stop further pullout)</a:t>
            </a:r>
          </a:p>
          <a:p>
            <a:pPr>
              <a:lnSpc>
                <a:spcPct val="113000"/>
              </a:lnSpc>
              <a:spcAft>
                <a:spcPts val="60"/>
              </a:spcAft>
            </a:pPr>
            <a:r>
              <a:rPr lang="en-US" sz="1200" b="1" dirty="0" err="1"/>
              <a:t>Diebu</a:t>
            </a:r>
            <a:r>
              <a:rPr lang="en-US" sz="1200" b="1" dirty="0"/>
              <a:t> </a:t>
            </a:r>
            <a:r>
              <a:rPr lang="en-US" sz="1200" b="1" dirty="0" err="1"/>
              <a:t>Crk</a:t>
            </a:r>
            <a:endParaRPr lang="en-US" sz="1200" b="1" dirty="0"/>
          </a:p>
          <a:p>
            <a:pPr marL="285750" indent="-285750">
              <a:lnSpc>
                <a:spcPct val="113000"/>
              </a:lnSpc>
              <a:spcAft>
                <a:spcPts val="60"/>
              </a:spcAft>
              <a:buFont typeface="Arial" panose="020B0604020202020204" pitchFamily="34" charset="0"/>
              <a:buChar char="•"/>
            </a:pPr>
            <a:r>
              <a:rPr lang="en-US" sz="1200" dirty="0"/>
              <a:t>Commence Fab – 08-03-22 - </a:t>
            </a:r>
            <a:r>
              <a:rPr lang="en-US" sz="1200" b="1" dirty="0">
                <a:solidFill>
                  <a:srgbClr val="00B050"/>
                </a:solidFill>
              </a:rPr>
              <a:t>Achieved</a:t>
            </a:r>
          </a:p>
          <a:p>
            <a:pPr>
              <a:lnSpc>
                <a:spcPct val="113000"/>
              </a:lnSpc>
              <a:spcAft>
                <a:spcPts val="60"/>
              </a:spcAft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61760917"/>
      </p:ext>
    </p:extLst>
  </p:cSld>
  <p:clrMapOvr>
    <a:masterClrMapping/>
  </p:clrMapOvr>
</p:sld>
</file>

<file path=ppt/theme/theme1.xml><?xml version="1.0" encoding="utf-8"?>
<a:theme xmlns:a="http://schemas.openxmlformats.org/drawingml/2006/main" name="Shell WizKit V3_Template_4by3_13june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TaxCatchAll xmlns="75d5f4f0-59b8-4ed2-be6d-a701317423c3"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_dlc_DocId xmlns="75d5f4f0-59b8-4ed2-be6d-a701317423c3">AFFAA1071-1422454393-48</_dlc_DocId>
    <_dlc_DocIdUrl xmlns="75d5f4f0-59b8-4ed2-be6d-a701317423c3">
      <Url>https://nga001-sp.shell.com/sites/AFFAA1071/_layouts/15/DocIdRedir.aspx?ID=AFFAA1071-1422454393-48</Url>
      <Description>AFFAA1071-1422454393-48</Description>
    </_dlc_DocIdUrl>
    <SAEFAssetIdentifier xmlns="http://schemas.microsoft.com/sharepoint/v3" xsi:nil="true"/>
    <SAEFIsRecord xmlns="http://schemas.microsoft.com/sharepoint/v3" xsi:nil="true"/>
    <SAEFOwner xmlns="http://schemas.microsoft.com/sharepoint/v3" xsi:nil="true"/>
    <SAEFDeclarer xmlns="http://schemas.microsoft.com/sharepoint/v3" xsi:nil="true"/>
    <SAEFDocumentTypeTaxHTField0 xmlns="http://schemas.microsoft.com/sharepoint/v3">
      <Terms xmlns="http://schemas.microsoft.com/office/infopath/2007/PartnerControls"/>
    </SAEFDocumentTypeTaxHTField0>
    <SAEF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AEFLanguageTaxHTField0>
    <SAEFFilePlanRecordType xmlns="http://schemas.microsoft.com/sharepoint/v3" xsi:nil="true"/>
    <SAEFCollection xmlns="http://schemas.microsoft.com/sharepoint/v3">false</SAEFCollection>
    <SAEF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AEFDocumentStatusTaxHTField0>
    <SAEF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AEFBusinessProcessTaxHTField0>
    <SAEF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Shell Global Solutions International B.V.</TermName>
          <TermId xmlns="http://schemas.microsoft.com/office/infopath/2007/PartnerControls">c97403e1-4af2-48b1-b9b1-50ae27f1fcb2</TermId>
        </TermInfo>
      </Terms>
    </SAEFLegalEntityTaxHTField0>
    <SAEFRecordStatus xmlns="http://schemas.microsoft.com/sharepoint/v3" xsi:nil="true"/>
    <SAEFTRIMRecordNumber xmlns="http://schemas.microsoft.com/sharepoint/v3" xsi:nil="true"/>
    <SAEF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Projects and Technology (PT)</TermName>
          <TermId xmlns="http://schemas.microsoft.com/office/infopath/2007/PartnerControls">71ef976b-0896-446b-8541-fe6e77f226a6</TermId>
        </TermInfo>
      </Terms>
    </SAEFBusinessTaxHTField0>
    <HideFromDelve xmlns="http://schemas.microsoft.com/sharepoint/v3">Yes</HideFromDelve>
    <SAEF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Controlled – No Disclosure of Technology</TermName>
          <TermId xmlns="http://schemas.microsoft.com/office/infopath/2007/PartnerControls">b25e433f-f656-4abf-8875-59157030a3e4</TermId>
        </TermInfo>
      </Terms>
    </SAEFExportControlClassificationTaxHTField0>
    <SAEF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Projects and Engineering (PTP)</TermName>
          <TermId xmlns="http://schemas.microsoft.com/office/infopath/2007/PartnerControls">be792736-b732-410b-a326-4d07234adfa0</TermId>
        </TermInfo>
      </Terms>
    </SAEFBusinessUnitRegionTaxHTField0>
    <SAEF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Not Applicable</TermName>
          <TermId xmlns="http://schemas.microsoft.com/office/infopath/2007/PartnerControls">ddce64fb-3cb8-4cd9-8e3d-0fe554247fd1</TermId>
        </TermInfo>
      </Terms>
    </SAEFGlobalFunctionTaxHTField0>
    <SAEF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AEFWorkgroupIDTaxHTField0>
    <SAEF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AEFCountryOfJurisdictionTaxHTField0>
    <SAEFKeepFileLocal xmlns="http://schemas.microsoft.com/sharepoint/v3">false</SAEFKeepFileLocal>
    <SAEF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AEFSecurityClassificationTaxHTField0>
    <SAEFSiteOwner xmlns="http://schemas.microsoft.com/sharepoint/v3">i:0#.w|africa-me\its-app-imnga-s</SAEFSiteOwner>
    <SAEFSiteCollectionName xmlns="http://schemas.microsoft.com/sharepoint/v3">Nigeria (SPDC) Projects - Project Services 2</SAEFSiteCollectionName>
  </documentManagement>
</p:properti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Version=16.0.0.0,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Version=16.0.0.0, Culture=neutral, PublicKeyToken=71e9bce111e9429c</Assembly>
    <Class>Microsoft.Office.RecordsManagement.Internal.UpdateExpireDate</Class>
    <Data/>
    <Filter/>
  </Receiver>
</spe:Receivers>
</file>

<file path=customXml/item4.xml><?xml version="1.0" encoding="utf-8"?>
<?mso-contentType ?>
<p:Policy xmlns:p="office.server.policy" id="" local="true">
  <p:Name>Shell Document Base</p:Name>
  <p:Description/>
  <p:Statement/>
  <p:PolicyItems>
    <p:PolicyItem featureId="Microsoft.Office.RecordsManagement.PolicyFeatures.Expiration" staticId="0x0101006F0A470EEB1140E7AA14F4CE8A50B54C|-742801053" UniqueId="b4b7ed5c-0f10-4ca6-a454-911ee13f1c31">
      <p:Name>Retention</p:Name>
      <p:Description>Automatic scheduling of content for processing, and performing a retention action on content that has reached its due date.</p:Description>
      <p:CustomData>
        <Schedules nextStageId="2" default="false">
          <Schedule type="Default">
            <stages/>
          </Schedule>
          <Schedule type="Record">
            <stages>
              <data stageId="1">
                <formula id="Microsoft.Office.RecordsManagement.PolicyFeatures.Expiration.Formula.BuiltIn">
                  <number>0</number>
                  <property>Expiry_x0020_Date</property>
                  <propertyId>6b0dd911-601f-40bf-9f24-9f8049df6c10</propertyId>
                  <period>years</period>
                </formula>
                <action type="action" id="Microsoft.Office.RecordsManagement.PolicyFeatures.Expiration.Action.Delete"/>
              </data>
            </stages>
          </Schedule>
        </Schedules>
      </p:CustomData>
    </p:PolicyItem>
  </p:PolicyItems>
</p:Policy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95E2CA83D9CF6D4FB34A3AFB9EE25673" ma:contentTypeVersion="15" ma:contentTypeDescription="Shell Document Content Type" ma:contentTypeScope="" ma:versionID="fae5e2425a00ef2ebf11da90e5f4e5af">
  <xsd:schema xmlns:xsd="http://www.w3.org/2001/XMLSchema" xmlns:xs="http://www.w3.org/2001/XMLSchema" xmlns:p="http://schemas.microsoft.com/office/2006/metadata/properties" xmlns:ns1="http://schemas.microsoft.com/sharepoint/v3" xmlns:ns2="75d5f4f0-59b8-4ed2-be6d-a701317423c3" xmlns:ns4="http://schemas.microsoft.com/sharepoint/v4" targetNamespace="http://schemas.microsoft.com/office/2006/metadata/properties" ma:root="true" ma:fieldsID="d2f1b7ff190e283b5b4890a45bc8845b" ns1:_="" ns2:_="" ns4:_="">
    <xsd:import namespace="http://schemas.microsoft.com/sharepoint/v3"/>
    <xsd:import namespace="75d5f4f0-59b8-4ed2-be6d-a701317423c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AEFSecurityClassificationTaxHTField0" minOccurs="0"/>
                <xsd:element ref="ns1:SAEFExportControlClassificationTaxHTField0" minOccurs="0"/>
                <xsd:element ref="ns1:SAEFDocumentTypeTaxHTField0" minOccurs="0"/>
                <xsd:element ref="ns1:SAEFDocumentStatusTaxHTField0" minOccurs="0"/>
                <xsd:element ref="ns1:SAEFOwner" minOccurs="0"/>
                <xsd:element ref="ns1:SAEFBusinessTaxHTField0" minOccurs="0"/>
                <xsd:element ref="ns1:SAEFBusinessUnitRegionTaxHTField0" minOccurs="0"/>
                <xsd:element ref="ns1:SAEFGlobalFunctionTaxHTField0" minOccurs="0"/>
                <xsd:element ref="ns1:SAEFBusinessProcessTaxHTField0" minOccurs="0"/>
                <xsd:element ref="ns1:SAEFLegalEntityTaxHTField0" minOccurs="0"/>
                <xsd:element ref="ns1:SAEFWorkgroupIDTaxHTField0" minOccurs="0"/>
                <xsd:element ref="ns1:SAEFSiteCollectionName"/>
                <xsd:element ref="ns1:SAEFSiteOwner"/>
                <xsd:element ref="ns1:SAEFLanguageTaxHTField0" minOccurs="0"/>
                <xsd:element ref="ns1:SAEFCountryOfJurisdictionTaxHTField0" minOccurs="0"/>
                <xsd:element ref="ns1:SAEFCollection"/>
                <xsd:element ref="ns1:SAEFKeepFileLocal"/>
                <xsd:element ref="ns1:SAEFAssetIdentifier" minOccurs="0"/>
                <xsd:element ref="ns2:TaxCatchAllLabel" minOccurs="0"/>
                <xsd:element ref="ns2:TaxCatchAll" minOccurs="0"/>
                <xsd:element ref="ns1:HideFromDelve" minOccurs="0"/>
                <xsd:element ref="ns2:_dlc_DocIdPersistId" minOccurs="0"/>
                <xsd:element ref="ns2:_dlc_DocId" minOccurs="0"/>
                <xsd:element ref="ns1:SAEFFilePlanRecordType" minOccurs="0"/>
                <xsd:element ref="ns1:SAEFRecordStatus" minOccurs="0"/>
                <xsd:element ref="ns1:SAEFDeclarer" minOccurs="0"/>
                <xsd:element ref="ns1:SAEFIsRecord" minOccurs="0"/>
                <xsd:element ref="ns1:SAEFTRIMRecordNumber" minOccurs="0"/>
                <xsd:element ref="ns4:IconOverlay" minOccurs="0"/>
                <xsd:element ref="ns2:Retention_x005f_x0020_label" minOccurs="0"/>
                <xsd:element ref="ns2:Label_x005f_x0020_applied_x005f_x0020_by" minOccurs="0"/>
                <xsd:element ref="ns2:Expiry_x005f_x0020_Date" minOccurs="0"/>
                <xsd:element ref="ns1:_dlc_Exempt" minOccurs="0"/>
                <xsd:element ref="ns1:_dlc_ExpireDateSaved" minOccurs="0"/>
                <xsd:element ref="ns1:_dlc_Expire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EFSecurityClassificationTaxHTField0" ma:index="3" ma:taxonomy="true" ma:internalName="SAEFSecurityClassificationTaxHTField0" ma:taxonomyFieldName="SAEF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ExportControlClassificationTaxHTField0" ma:index="5" nillable="true" ma:taxonomy="true" ma:internalName="SAEFExportControlClassificationTaxHTField0" ma:taxonomyFieldName="SAEFExportControlClassification" ma:displayName="Export Control" ma:default="11;#Not Controlled – No Disclosure of Technology|b25e433f-f656-4abf-8875-59157030a3e4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DocumentTypeTaxHTField0" ma:index="7" nillable="true" ma:taxonomy="true" ma:internalName="SAEFDocumentTypeTaxHTField0" ma:taxonomyFieldName="SAEF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AEFDocumentStatusTaxHTField0" ma:index="9" ma:taxonomy="true" ma:internalName="SAEFDocumentStatusTaxHTField0" ma:taxonomyFieldName="SAEFDocumentStatus" ma:displayName="Document Status" ma:default="10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Owner" ma:index="12" nillable="true" ma:displayName="Owner" ma:internalName="SAEFOwner">
      <xsd:simpleType>
        <xsd:restriction base="dms:Text"/>
      </xsd:simpleType>
    </xsd:element>
    <xsd:element name="SAEFBusinessTaxHTField0" ma:index="13" ma:taxonomy="true" ma:internalName="SAEFBusinessTaxHTField0" ma:taxonomyFieldName="SAEFBusiness" ma:displayName="Business" ma:default="1;#Projects and Technology (PT)|71ef976b-0896-446b-8541-fe6e77f226a6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UnitRegionTaxHTField0" ma:index="15" ma:taxonomy="true" ma:internalName="SAEFBusinessUnitRegionTaxHTField0" ma:taxonomyFieldName="SAEFBusinessUnitRegion" ma:displayName="Business Unit/Region" ma:default="2;#Projects and Engineering (PTP)|be792736-b732-410b-a326-4d07234adfa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GlobalFunctionTaxHTField0" ma:index="17" ma:taxonomy="true" ma:internalName="SAEFGlobalFunctionTaxHTField0" ma:taxonomyFieldName="SAEF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BusinessProcessTaxHTField0" ma:index="19" nillable="true" ma:taxonomy="true" ma:internalName="SAEFBusinessProcessTaxHTField0" ma:taxonomyFieldName="SAEFBusinessProcess" ma:displayName="Business Process" ma:default="9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LegalEntityTaxHTField0" ma:index="21" ma:taxonomy="true" ma:internalName="SAEFLegalEntityTaxHTField0" ma:taxonomyFieldName="SAEFLegalEntity" ma:displayName="Legal Entity" ma:default="4;#Shell Global Solutions International B.V.|c97403e1-4af2-48b1-b9b1-50ae27f1fcb2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WorkgroupIDTaxHTField0" ma:index="23" ma:taxonomy="true" ma:internalName="SAEFWorkgroupIDTaxHTField0" ma:taxonomyFieldName="SAEF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SiteCollectionName" ma:index="25" ma:displayName="Site Collection Name" ma:default="Nigeria (SPDC) Projects - Project Services 2" ma:hidden="true" ma:internalName="SAEFSiteCollectionName">
      <xsd:simpleType>
        <xsd:restriction base="dms:Text"/>
      </xsd:simpleType>
    </xsd:element>
    <xsd:element name="SAEFSiteOwner" ma:index="26" ma:displayName="Site Owner" ma:default="i:0#.w|africa-me\its-app-imnga-s" ma:hidden="true" ma:internalName="SAEFSiteOwner">
      <xsd:simpleType>
        <xsd:restriction base="dms:Text"/>
      </xsd:simpleType>
    </xsd:element>
    <xsd:element name="SAEFLanguageTaxHTField0" ma:index="27" ma:taxonomy="true" ma:internalName="SAEFLanguageTaxHTField0" ma:taxonomyFieldName="SAEF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untryOfJurisdictionTaxHTField0" ma:index="29" ma:taxonomy="true" ma:internalName="SAEFCountryOfJurisdictionTaxHTField0" ma:taxonomyFieldName="SAEF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AEFCollection" ma:index="31" ma:displayName="Collection" ma:default="0" ma:hidden="true" ma:internalName="SAEFCollection">
      <xsd:simpleType>
        <xsd:restriction base="dms:Boolean"/>
      </xsd:simpleType>
    </xsd:element>
    <xsd:element name="SAEFKeepFileLocal" ma:index="32" ma:displayName="Keep File Local" ma:default="0" ma:hidden="true" ma:internalName="SAEFKeepFileLocal">
      <xsd:simpleType>
        <xsd:restriction base="dms:Boolean"/>
      </xsd:simpleType>
    </xsd:element>
    <xsd:element name="SAEFAssetIdentifier" ma:index="33" nillable="true" ma:displayName="Asset Identifier" ma:hidden="true" ma:internalName="SAEFAssetIdentifier">
      <xsd:simpleType>
        <xsd:restriction base="dms:Text"/>
      </xsd:simpleType>
    </xsd:element>
    <xsd:element name="HideFromDelve" ma:index="40" nillable="true" ma:displayName="HideFromDelve" ma:default="Yes" ma:format="Dropdown" ma:hidden="true" ma:internalName="HideFromDelve">
      <xsd:simpleType>
        <xsd:restriction base="dms:Choice">
          <xsd:enumeration value="Yes"/>
          <xsd:enumeration value="No"/>
        </xsd:restriction>
      </xsd:simpleType>
    </xsd:element>
    <xsd:element name="SAEFFilePlanRecordType" ma:index="45" nillable="true" ma:displayName="File Plan Record Type" ma:hidden="true" ma:internalName="SAEFFilePlanRecordType">
      <xsd:simpleType>
        <xsd:restriction base="dms:Text"/>
      </xsd:simpleType>
    </xsd:element>
    <xsd:element name="SAEFRecordStatus" ma:index="46" nillable="true" ma:displayName="Record Status" ma:hidden="true" ma:internalName="SAEFRecordStatus">
      <xsd:simpleType>
        <xsd:restriction base="dms:Text"/>
      </xsd:simpleType>
    </xsd:element>
    <xsd:element name="SAEFDeclarer" ma:index="47" nillable="true" ma:displayName="Declarer" ma:hidden="true" ma:internalName="SAEFDeclarer">
      <xsd:simpleType>
        <xsd:restriction base="dms:Text"/>
      </xsd:simpleType>
    </xsd:element>
    <xsd:element name="SAEFIsRecord" ma:index="48" nillable="true" ma:displayName="Is Record" ma:hidden="true" ma:internalName="SAEFIsRecord">
      <xsd:simpleType>
        <xsd:restriction base="dms:Text"/>
      </xsd:simpleType>
    </xsd:element>
    <xsd:element name="SAEFTRIMRecordNumber" ma:index="49" nillable="true" ma:displayName="TRIM Record Number" ma:hidden="true" ma:internalName="SAEFTRIMRecordNumber">
      <xsd:simpleType>
        <xsd:restriction base="dms:Text"/>
      </xsd:simpleType>
    </xsd:element>
    <xsd:element name="_dlc_Exempt" ma:index="54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55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56" nillable="true" ma:displayName="Expiration Date" ma:description="" ma:hidden="true" ma:indexed="true" ma:internalName="_dlc_Expire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d5f4f0-59b8-4ed2-be6d-a701317423c3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TaxCatchAllLabel" ma:index="34" nillable="true" ma:displayName="Taxonomy Catch All Column1" ma:hidden="true" ma:list="{6d8cdfce-a177-4c06-912c-7d87013bd13c}" ma:internalName="TaxCatchAllLabel" ma:readOnly="true" ma:showField="CatchAllDataLabel" ma:web="75d5f4f0-59b8-4ed2-be6d-a701317423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" ma:index="35" nillable="true" ma:displayName="Taxonomy Catch All Column" ma:hidden="true" ma:list="{6d8cdfce-a177-4c06-912c-7d87013bd13c}" ma:internalName="TaxCatchAll" ma:showField="CatchAllData" ma:web="75d5f4f0-59b8-4ed2-be6d-a701317423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_dlc_DocIdPersistId" ma:index="42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_dlc_DocId" ma:index="44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Retention_x005f_x0020_label" ma:index="51" nillable="true" ma:displayName="Retention label" ma:internalName="Retention_x0020_label" ma:readOnly="true">
      <xsd:simpleType>
        <xsd:restriction base="dms:Text"/>
      </xsd:simpleType>
    </xsd:element>
    <xsd:element name="Label_x005f_x0020_applied_x005f_x0020_by" ma:index="52" nillable="true" ma:displayName="Label applied by" ma:internalName="Label_x0020_applied_x0020_by" ma:readOnly="tru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xpiry_x005f_x0020_Date" ma:index="53" nillable="true" ma:displayName="Expiry Date" ma:hidden="true" ma:internalName="Expiry_x0020_Dat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5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1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9DAB154-146F-4046-A249-2AC1AE89D7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33346B9-F711-4C6D-9F27-78DD1510AC33}">
  <ds:schemaRefs>
    <ds:schemaRef ds:uri="http://purl.org/dc/elements/1.1/"/>
    <ds:schemaRef ds:uri="http://schemas.microsoft.com/office/2006/metadata/properties"/>
    <ds:schemaRef ds:uri="75d5f4f0-59b8-4ed2-be6d-a701317423c3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sharepoint/v4"/>
    <ds:schemaRef ds:uri="http://schemas.microsoft.com/sharepoint/v3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ED3B520-7F08-4876-9A23-11CEC6BB42F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67B46EF7-4CFC-438A-AAAD-DA719D8808C2}">
  <ds:schemaRefs>
    <ds:schemaRef ds:uri="office.server.policy"/>
  </ds:schemaRefs>
</ds:datastoreItem>
</file>

<file path=customXml/itemProps5.xml><?xml version="1.0" encoding="utf-8"?>
<ds:datastoreItem xmlns:ds="http://schemas.openxmlformats.org/officeDocument/2006/customXml" ds:itemID="{4FDD2DB7-380B-445F-86F9-0A6CE4A4E2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5d5f4f0-59b8-4ed2-be6d-a701317423c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9134</TotalTime>
  <Words>234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Futura Bold</vt:lpstr>
      <vt:lpstr>Futura Medium</vt:lpstr>
      <vt:lpstr>Wingdings</vt:lpstr>
      <vt:lpstr>Shell WizKit V3_Template_4by3_13june2016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Gbaran Produced Water Disposal Project</dc:title>
  <dc:creator>Owonifari, Yetunde O SPDC-PTP/O/NA</dc:creator>
  <cp:lastModifiedBy>Wordu, Emmanuel C SPDC-UPC/G/UC</cp:lastModifiedBy>
  <cp:revision>361</cp:revision>
  <dcterms:created xsi:type="dcterms:W3CDTF">2021-06-21T10:41:47Z</dcterms:created>
  <dcterms:modified xsi:type="dcterms:W3CDTF">2022-04-12T09:59:02Z</dcterms:modified>
</cp:coreProperties>
</file>