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22" r:id="rId2"/>
    <p:sldId id="20832" r:id="rId3"/>
    <p:sldId id="383" r:id="rId4"/>
    <p:sldId id="305" r:id="rId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oga, Elomense L SPDC-UPO/G/ULM" initials="AELS" lastIdx="1" clrIdx="0">
    <p:extLst>
      <p:ext uri="{19B8F6BF-5375-455C-9EA6-DF929625EA0E}">
        <p15:presenceInfo xmlns:p15="http://schemas.microsoft.com/office/powerpoint/2012/main" userId="S-1-5-21-1202660629-507921405-682003330-2993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6374" autoAdjust="0"/>
  </p:normalViewPr>
  <p:slideViewPr>
    <p:cSldViewPr>
      <p:cViewPr>
        <p:scale>
          <a:sx n="100" d="100"/>
          <a:sy n="100" d="100"/>
        </p:scale>
        <p:origin x="328" y="-5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16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75" cy="49675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1"/>
            <a:ext cx="2946275" cy="49675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E33C6513-C048-4F20-A162-7DD04D55B5A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780"/>
            <a:ext cx="2946275" cy="49675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80"/>
            <a:ext cx="2946275" cy="49675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32DFC5C-DDD8-4BF3-A99F-7D3AFDAE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6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3170" tIns="46586" rIns="93170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3170" tIns="46586" rIns="93170" bIns="46586" rtlCol="0"/>
          <a:lstStyle>
            <a:lvl1pPr algn="r">
              <a:defRPr sz="1200"/>
            </a:lvl1pPr>
          </a:lstStyle>
          <a:p>
            <a:fld id="{30028078-423C-4153-81A4-E05F8ECE023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0" tIns="46586" rIns="93170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3170" tIns="46586" rIns="93170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3170" tIns="46586" rIns="93170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3170" tIns="46586" rIns="93170" bIns="46586" rtlCol="0" anchor="b"/>
          <a:lstStyle>
            <a:lvl1pPr algn="r">
              <a:defRPr sz="1200"/>
            </a:lvl1pPr>
          </a:lstStyle>
          <a:p>
            <a:fld id="{241D4C84-860E-410F-9AA4-853E04BCA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2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334618" y="951614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34618" y="3310197"/>
            <a:ext cx="7424810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34617" y="4588235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34617" y="4840064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595959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6349808" y="6469200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8574006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4" y="6201070"/>
            <a:ext cx="4157288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381000" y="4199574"/>
            <a:ext cx="4101704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0" y="3864612"/>
            <a:ext cx="4101704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81000" y="4141370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0" y="4456230"/>
            <a:ext cx="4101704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381000" y="5966640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381000" y="1863726"/>
            <a:ext cx="4101704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0" y="1528764"/>
            <a:ext cx="4101704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381000" y="1805523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0" y="2120383"/>
            <a:ext cx="4101704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381000" y="3732357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661298" y="4199574"/>
            <a:ext cx="4098131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298" y="3864612"/>
            <a:ext cx="4098131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4661298" y="4141387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298" y="4456230"/>
            <a:ext cx="4098131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4661298" y="5966658"/>
            <a:ext cx="4098131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661298" y="1863726"/>
            <a:ext cx="4098131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298" y="1528764"/>
            <a:ext cx="4098131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4661298" y="1805539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298" y="2120383"/>
            <a:ext cx="4098131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566832" y="3730543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4578923" y="4859148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>
                <a:solidFill>
                  <a:srgbClr val="DD1D21"/>
                </a:solidFill>
              </a:rPr>
              <a:t>CONFIDENTIAL</a:t>
            </a:r>
            <a:endParaRPr lang="en-GB" sz="800" dirty="0">
              <a:solidFill>
                <a:srgbClr val="DD1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7277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595959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2401" y="2636981"/>
            <a:ext cx="479808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98088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52125" y="1924112"/>
            <a:ext cx="320613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6349808" y="6469200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494149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571495" y="3556003"/>
            <a:ext cx="51435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376204" y="488936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406" y="4028766"/>
            <a:ext cx="4633317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406" y="5092242"/>
            <a:ext cx="4633317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85906382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68507853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4885" y="1438480"/>
            <a:ext cx="4097819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59374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595959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2400" y="263698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0" y="1696947"/>
            <a:ext cx="478182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4837510" y="2557463"/>
            <a:ext cx="389810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6349808" y="6469200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281565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6349808" y="6469200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46208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1280160"/>
            <a:ext cx="3225167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6258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6495766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319438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" y="4313786"/>
            <a:ext cx="9143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0400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362349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3653193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3653193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595959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5136314" y="2795384"/>
            <a:ext cx="3623114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6349808" y="6469200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633782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4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5760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5203608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696"/>
            <a:ext cx="3884804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6349808" y="6469200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9860129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1786" y="0"/>
            <a:ext cx="9145787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1"/>
            <a:ext cx="9146042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200"/>
            <a:ext cx="3884804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0582535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7544175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0"/>
            <a:ext cx="9145787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4101704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8449118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0"/>
            <a:ext cx="837842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4578923" y="4859148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>
                <a:solidFill>
                  <a:srgbClr val="DD1D21"/>
                </a:solidFill>
              </a:rPr>
              <a:t>CONFIDENTIAL</a:t>
            </a:r>
            <a:endParaRPr lang="en-GB" sz="800" dirty="0">
              <a:solidFill>
                <a:srgbClr val="DD1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956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4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4578923" y="4859148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>
                <a:solidFill>
                  <a:srgbClr val="DD1D21"/>
                </a:solidFill>
              </a:rPr>
              <a:t>CONFIDENTIAL</a:t>
            </a:r>
            <a:endParaRPr lang="en-GB" sz="800" dirty="0">
              <a:solidFill>
                <a:srgbClr val="DD1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39606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4"/>
            <a:ext cx="4098131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1524518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8763"/>
            <a:ext cx="837842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381008" y="508000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595959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1219170"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1219170"/>
            <a:fld id="{D32BAE6A-B452-4007-8177-56DD051636F9}" type="slidenum">
              <a:rPr lang="en-GB" smtClean="0">
                <a:solidFill>
                  <a:srgbClr val="595959"/>
                </a:solidFill>
              </a:rPr>
              <a:pPr defTabSz="1219170"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6349808" y="6469200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1624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1334619" y="914400"/>
            <a:ext cx="7424810" cy="1138484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LAND ASSET </a:t>
            </a:r>
            <a:r>
              <a:rPr lang="en-GB" b="1" dirty="0"/>
              <a:t>CADENCE MEETING</a:t>
            </a:r>
            <a:br>
              <a:rPr lang="en-GB" b="1" dirty="0"/>
            </a:br>
            <a:br>
              <a:rPr lang="en-GB" b="1" dirty="0"/>
            </a:br>
            <a:r>
              <a:rPr lang="en-GB" sz="2400" b="1" dirty="0"/>
              <a:t>RUMUAHIA PU STOG DEEP DIVE</a:t>
            </a:r>
            <a:br>
              <a:rPr lang="en-GB" sz="2400" b="1" dirty="0"/>
            </a:br>
            <a:br>
              <a:rPr lang="en-GB" sz="2400" b="1" dirty="0"/>
            </a:br>
            <a:br>
              <a:rPr lang="en-GB" b="1" dirty="0"/>
            </a:br>
            <a:br>
              <a:rPr lang="en-GB" b="1" dirty="0"/>
            </a:br>
            <a:endParaRPr lang="en-GB" sz="1400" dirty="0">
              <a:latin typeface="Futura Light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1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637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B7A53-A695-4B97-A78E-17E702FFB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2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DCD8A-8FFD-4C1E-9B82-4BDDE250B2C9}"/>
              </a:ext>
            </a:extLst>
          </p:cNvPr>
          <p:cNvSpPr txBox="1"/>
          <p:nvPr/>
        </p:nvSpPr>
        <p:spPr bwMode="auto">
          <a:xfrm>
            <a:off x="228599" y="152400"/>
            <a:ext cx="8868225" cy="2719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400" dirty="0">
                <a:solidFill>
                  <a:srgbClr val="000000"/>
                </a:solidFill>
              </a:rPr>
              <a:t>RUMUAHIA - I-0122757 Grow Rumuahia OP20 </a:t>
            </a:r>
            <a:r>
              <a:rPr lang="en-US" sz="1400" dirty="0" err="1">
                <a:solidFill>
                  <a:srgbClr val="000000"/>
                </a:solidFill>
              </a:rPr>
              <a:t>prodn</a:t>
            </a:r>
            <a:r>
              <a:rPr lang="en-US" sz="1400" dirty="0">
                <a:solidFill>
                  <a:srgbClr val="000000"/>
                </a:solidFill>
              </a:rPr>
              <a:t> by 0.5kbopd thru restoration of 3 STOG wells by Dec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70A1BC-024F-43B6-8186-0CA151553944}"/>
              </a:ext>
            </a:extLst>
          </p:cNvPr>
          <p:cNvSpPr/>
          <p:nvPr/>
        </p:nvSpPr>
        <p:spPr>
          <a:xfrm>
            <a:off x="157993" y="611986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Promise LW</a:t>
            </a:r>
          </a:p>
          <a:p>
            <a:r>
              <a:rPr lang="en-US" dirty="0">
                <a:solidFill>
                  <a:srgbClr val="000000"/>
                </a:solidFill>
              </a:rPr>
              <a:t>C&amp;P to send ITT to contractors and schedule online bidding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Achieved LW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Promise TW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221AE-3542-4080-87D2-FDFDA916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6" y="1371600"/>
            <a:ext cx="8757408" cy="50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217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30D28-D9AF-43DB-8FF7-0E16C48B2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3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9932D-90B6-4FC8-83FF-C61F433A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Footer 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33BC4F-BFC9-450D-B465-CAC14CEA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5" y="1328150"/>
            <a:ext cx="8378429" cy="506399"/>
          </a:xfrm>
        </p:spPr>
        <p:txBody>
          <a:bodyPr/>
          <a:lstStyle/>
          <a:p>
            <a:pPr algn="ctr"/>
            <a:r>
              <a:rPr lang="en-US" sz="1800" dirty="0"/>
              <a:t>2021 STOG CANDIDATES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CE3D4-ACA0-4775-A517-372A6C0F4201}"/>
              </a:ext>
            </a:extLst>
          </p:cNvPr>
          <p:cNvSpPr/>
          <p:nvPr/>
        </p:nvSpPr>
        <p:spPr>
          <a:xfrm>
            <a:off x="609600" y="24897"/>
            <a:ext cx="8150206" cy="107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rgbClr val="000000"/>
                </a:solidFill>
              </a:rPr>
              <a:t>RUMUAHIA - I-0122757 Grow </a:t>
            </a:r>
            <a:r>
              <a:rPr lang="en-US" sz="2400" dirty="0" err="1">
                <a:solidFill>
                  <a:srgbClr val="000000"/>
                </a:solidFill>
              </a:rPr>
              <a:t>Rumuahia</a:t>
            </a:r>
            <a:r>
              <a:rPr lang="en-US" sz="2400" dirty="0">
                <a:solidFill>
                  <a:srgbClr val="000000"/>
                </a:solidFill>
              </a:rPr>
              <a:t> OP20 </a:t>
            </a:r>
            <a:r>
              <a:rPr lang="en-US" sz="2400" dirty="0" err="1">
                <a:solidFill>
                  <a:srgbClr val="000000"/>
                </a:solidFill>
              </a:rPr>
              <a:t>prodn</a:t>
            </a:r>
            <a:r>
              <a:rPr lang="en-US" sz="2400" dirty="0">
                <a:solidFill>
                  <a:srgbClr val="000000"/>
                </a:solidFill>
              </a:rPr>
              <a:t> by 0.5kbopd thru restoration of 3 STOG wells by Dec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D55E1-D5F4-47A9-B2A6-C82CC24202D6}"/>
              </a:ext>
            </a:extLst>
          </p:cNvPr>
          <p:cNvSpPr txBox="1"/>
          <p:nvPr/>
        </p:nvSpPr>
        <p:spPr bwMode="auto">
          <a:xfrm>
            <a:off x="629216" y="4671424"/>
            <a:ext cx="4136966" cy="65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>
                <a:solidFill>
                  <a:srgbClr val="595959"/>
                </a:solidFill>
              </a:rPr>
              <a:t>SUPPORT REQUIRED</a:t>
            </a:r>
          </a:p>
          <a:p>
            <a:pPr marL="742950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595959"/>
                </a:solidFill>
              </a:rPr>
              <a:t>CWI TO FSTRACK AHIA CANDIDATES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4F576DA-176F-4EA1-A52D-5EE216ECF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840169"/>
              </p:ext>
            </p:extLst>
          </p:nvPr>
        </p:nvGraphicFramePr>
        <p:xfrm>
          <a:off x="990600" y="2105025"/>
          <a:ext cx="6629400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9645838" imgH="2393845" progId="Excel.Sheet.12">
                  <p:embed/>
                </p:oleObj>
              </mc:Choice>
              <mc:Fallback>
                <p:oleObj name="Worksheet" r:id="rId3" imgW="9645838" imgH="239384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105025"/>
                        <a:ext cx="6629400" cy="207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1997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3193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57575</TotalTime>
  <Words>89</Words>
  <Application>Microsoft Office PowerPoint</Application>
  <PresentationFormat>On-screen Show (4:3)</PresentationFormat>
  <Paragraphs>18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Futura Bold</vt:lpstr>
      <vt:lpstr>Futura Light</vt:lpstr>
      <vt:lpstr>Futura Medium</vt:lpstr>
      <vt:lpstr>Wingdings</vt:lpstr>
      <vt:lpstr>Shell WizKit V3_Template_Widescreen_06July2016</vt:lpstr>
      <vt:lpstr>Worksheet</vt:lpstr>
      <vt:lpstr>    LAND ASSET CADENCE MEETING  RUMUAHIA PU STOG DEEP DIVE    </vt:lpstr>
      <vt:lpstr>PowerPoint Presentation</vt:lpstr>
      <vt:lpstr>2021 STOG CANDIDATES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LEARNT AND AFTER ACTION REVIEW MEETING FOR THE BONGA MAIN AND EA/EJA EE/BIOLOGICAL MONITORING STUDIES</dc:title>
  <dc:creator>Ojesanmi, Adesola SPDC-UIO/G/SHEA</dc:creator>
  <cp:lastModifiedBy>Dahunsi, Olatunbosun A SPDC-UPC/G/ULG</cp:lastModifiedBy>
  <cp:revision>3029</cp:revision>
  <cp:lastPrinted>2018-11-22T06:44:27Z</cp:lastPrinted>
  <dcterms:created xsi:type="dcterms:W3CDTF">2016-11-21T10:50:05Z</dcterms:created>
  <dcterms:modified xsi:type="dcterms:W3CDTF">2021-08-03T08:44:28Z</dcterms:modified>
</cp:coreProperties>
</file>