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147377067" r:id="rId2"/>
    <p:sldId id="2147469933" r:id="rId3"/>
    <p:sldId id="2147469941" r:id="rId4"/>
    <p:sldId id="2147469935" r:id="rId5"/>
    <p:sldId id="2147469934" r:id="rId6"/>
    <p:sldId id="214746993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0974C-AB7C-4D86-BE5C-E66F5E20863A}" type="datetimeFigureOut">
              <a:rPr lang="en-US" smtClean="0"/>
              <a:t>10/17/2023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1AFB0-1AF0-4E65-94B1-0FB0AB774B43}" type="slidenum">
              <a:rPr lang="en-US" smtClean="0"/>
              <a:t>‹#›</a:t>
            </a:fld>
            <a:endParaRPr lang="en-US"/>
          </a:p>
        </p:txBody>
      </p:sp>
    </p:spTree>
    <p:extLst>
      <p:ext uri="{BB962C8B-B14F-4D97-AF65-F5344CB8AC3E}">
        <p14:creationId xmlns:p14="http://schemas.microsoft.com/office/powerpoint/2010/main" val="1565061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prstClr val="black"/>
                </a:solidFill>
                <a:effectLst/>
                <a:uLnTx/>
                <a:uFillTx/>
                <a:latin typeface="ShellMedium" panose="00000600000000000000" pitchFamily="50"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prstClr val="black"/>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2536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1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GB" sz="11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344630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1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GB" sz="11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967723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1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4</a:t>
            </a:fld>
            <a:endParaRPr kumimoji="0" lang="en-GB" sz="11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815429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1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5</a:t>
            </a:fld>
            <a:endParaRPr kumimoji="0" lang="en-GB" sz="11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522463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1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6</a:t>
            </a:fld>
            <a:endParaRPr kumimoji="0" lang="en-GB" sz="11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977175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1621A-A039-79B4-71BB-2B3D7913CB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8C2896-6B99-C895-A1DE-7FADA85B5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91E742-47F7-B83B-335D-D5C3626349B9}"/>
              </a:ext>
            </a:extLst>
          </p:cNvPr>
          <p:cNvSpPr>
            <a:spLocks noGrp="1"/>
          </p:cNvSpPr>
          <p:nvPr>
            <p:ph type="dt" sz="half" idx="10"/>
          </p:nvPr>
        </p:nvSpPr>
        <p:spPr/>
        <p:txBody>
          <a:bodyPr/>
          <a:lstStyle/>
          <a:p>
            <a:fld id="{FB62519D-2759-4061-88EA-06FD0A9EDDAC}" type="datetimeFigureOut">
              <a:rPr lang="en-US" smtClean="0"/>
              <a:t>10/17/2023</a:t>
            </a:fld>
            <a:endParaRPr lang="en-US"/>
          </a:p>
        </p:txBody>
      </p:sp>
      <p:sp>
        <p:nvSpPr>
          <p:cNvPr id="5" name="Footer Placeholder 4">
            <a:extLst>
              <a:ext uri="{FF2B5EF4-FFF2-40B4-BE49-F238E27FC236}">
                <a16:creationId xmlns:a16="http://schemas.microsoft.com/office/drawing/2014/main" id="{932543FE-DDE0-3F0E-79E7-7C3AE54CA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C039D-8B2C-32B0-D941-E18DECFED67C}"/>
              </a:ext>
            </a:extLst>
          </p:cNvPr>
          <p:cNvSpPr>
            <a:spLocks noGrp="1"/>
          </p:cNvSpPr>
          <p:nvPr>
            <p:ph type="sldNum" sz="quarter" idx="12"/>
          </p:nvPr>
        </p:nvSpPr>
        <p:spPr/>
        <p:txBody>
          <a:bodyPr/>
          <a:lstStyle/>
          <a:p>
            <a:fld id="{BAB5F049-2B19-4C1F-A682-4E3C56BF6A13}" type="slidenum">
              <a:rPr lang="en-US" smtClean="0"/>
              <a:t>‹#›</a:t>
            </a:fld>
            <a:endParaRPr lang="en-US"/>
          </a:p>
        </p:txBody>
      </p:sp>
    </p:spTree>
    <p:extLst>
      <p:ext uri="{BB962C8B-B14F-4D97-AF65-F5344CB8AC3E}">
        <p14:creationId xmlns:p14="http://schemas.microsoft.com/office/powerpoint/2010/main" val="638341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0628-F565-FBBE-54F6-02B8355AF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1D5E69-905F-0E94-353E-F9C7DFF709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9D15F-34F2-494E-D213-8D7FB0DFE6B8}"/>
              </a:ext>
            </a:extLst>
          </p:cNvPr>
          <p:cNvSpPr>
            <a:spLocks noGrp="1"/>
          </p:cNvSpPr>
          <p:nvPr>
            <p:ph type="dt" sz="half" idx="10"/>
          </p:nvPr>
        </p:nvSpPr>
        <p:spPr/>
        <p:txBody>
          <a:bodyPr/>
          <a:lstStyle/>
          <a:p>
            <a:fld id="{FB62519D-2759-4061-88EA-06FD0A9EDDAC}" type="datetimeFigureOut">
              <a:rPr lang="en-US" smtClean="0"/>
              <a:t>10/17/2023</a:t>
            </a:fld>
            <a:endParaRPr lang="en-US"/>
          </a:p>
        </p:txBody>
      </p:sp>
      <p:sp>
        <p:nvSpPr>
          <p:cNvPr id="5" name="Footer Placeholder 4">
            <a:extLst>
              <a:ext uri="{FF2B5EF4-FFF2-40B4-BE49-F238E27FC236}">
                <a16:creationId xmlns:a16="http://schemas.microsoft.com/office/drawing/2014/main" id="{7A0A17D5-5763-C3A9-9893-53476FFC5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D804B-A85B-A464-AFBD-2143ABAFD70D}"/>
              </a:ext>
            </a:extLst>
          </p:cNvPr>
          <p:cNvSpPr>
            <a:spLocks noGrp="1"/>
          </p:cNvSpPr>
          <p:nvPr>
            <p:ph type="sldNum" sz="quarter" idx="12"/>
          </p:nvPr>
        </p:nvSpPr>
        <p:spPr/>
        <p:txBody>
          <a:bodyPr/>
          <a:lstStyle/>
          <a:p>
            <a:fld id="{BAB5F049-2B19-4C1F-A682-4E3C56BF6A13}" type="slidenum">
              <a:rPr lang="en-US" smtClean="0"/>
              <a:t>‹#›</a:t>
            </a:fld>
            <a:endParaRPr lang="en-US"/>
          </a:p>
        </p:txBody>
      </p:sp>
    </p:spTree>
    <p:extLst>
      <p:ext uri="{BB962C8B-B14F-4D97-AF65-F5344CB8AC3E}">
        <p14:creationId xmlns:p14="http://schemas.microsoft.com/office/powerpoint/2010/main" val="1259988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90F12D-300C-AC9C-1FCB-485D4F932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8C6188-66E7-3024-F9D2-1333AAE9BD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0015F4-BB72-69C8-1DAE-671DBDBE6E2A}"/>
              </a:ext>
            </a:extLst>
          </p:cNvPr>
          <p:cNvSpPr>
            <a:spLocks noGrp="1"/>
          </p:cNvSpPr>
          <p:nvPr>
            <p:ph type="dt" sz="half" idx="10"/>
          </p:nvPr>
        </p:nvSpPr>
        <p:spPr/>
        <p:txBody>
          <a:bodyPr/>
          <a:lstStyle/>
          <a:p>
            <a:fld id="{FB62519D-2759-4061-88EA-06FD0A9EDDAC}" type="datetimeFigureOut">
              <a:rPr lang="en-US" smtClean="0"/>
              <a:t>10/17/2023</a:t>
            </a:fld>
            <a:endParaRPr lang="en-US"/>
          </a:p>
        </p:txBody>
      </p:sp>
      <p:sp>
        <p:nvSpPr>
          <p:cNvPr id="5" name="Footer Placeholder 4">
            <a:extLst>
              <a:ext uri="{FF2B5EF4-FFF2-40B4-BE49-F238E27FC236}">
                <a16:creationId xmlns:a16="http://schemas.microsoft.com/office/drawing/2014/main" id="{EAA7C25A-FF76-994A-E043-18DE8C0CB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018A2-2DCC-4C32-A7BF-243C0FC96925}"/>
              </a:ext>
            </a:extLst>
          </p:cNvPr>
          <p:cNvSpPr>
            <a:spLocks noGrp="1"/>
          </p:cNvSpPr>
          <p:nvPr>
            <p:ph type="sldNum" sz="quarter" idx="12"/>
          </p:nvPr>
        </p:nvSpPr>
        <p:spPr/>
        <p:txBody>
          <a:bodyPr/>
          <a:lstStyle/>
          <a:p>
            <a:fld id="{BAB5F049-2B19-4C1F-A682-4E3C56BF6A13}" type="slidenum">
              <a:rPr lang="en-US" smtClean="0"/>
              <a:t>‹#›</a:t>
            </a:fld>
            <a:endParaRPr lang="en-US"/>
          </a:p>
        </p:txBody>
      </p:sp>
    </p:spTree>
    <p:extLst>
      <p:ext uri="{BB962C8B-B14F-4D97-AF65-F5344CB8AC3E}">
        <p14:creationId xmlns:p14="http://schemas.microsoft.com/office/powerpoint/2010/main" val="1831187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24"/>
            <a:ext cx="12193293" cy="68572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28" name="Rectangle 2"/>
          <p:cNvSpPr>
            <a:spLocks noGrp="1" noChangeArrowheads="1"/>
          </p:cNvSpPr>
          <p:nvPr>
            <p:ph type="ctrTitle"/>
          </p:nvPr>
        </p:nvSpPr>
        <p:spPr>
          <a:xfrm>
            <a:off x="766800" y="2754403"/>
            <a:ext cx="9973373" cy="918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766800" y="3805856"/>
            <a:ext cx="9976548" cy="749808"/>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766800" y="4832087"/>
            <a:ext cx="7871121"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766800" y="5083916"/>
            <a:ext cx="7871121" cy="237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Company name appears here</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Date appears here</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3041636149"/>
      </p:ext>
    </p:extLst>
  </p:cSld>
  <p:clrMapOvr>
    <a:masterClrMapping/>
  </p:clrMapOvr>
  <p:transition/>
  <p:hf hdr="0"/>
  <p:extLst>
    <p:ext uri="{DCECCB84-F9BA-43D5-87BE-67443E8EF086}">
      <p15:sldGuideLst xmlns:p15="http://schemas.microsoft.com/office/powerpoint/2012/main">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DD3D-41B9-027F-8C64-4D23E9BCDE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674F22-B060-9E77-B243-88F6056999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1E249-4363-5261-2105-B3F65B4AB1DA}"/>
              </a:ext>
            </a:extLst>
          </p:cNvPr>
          <p:cNvSpPr>
            <a:spLocks noGrp="1"/>
          </p:cNvSpPr>
          <p:nvPr>
            <p:ph type="dt" sz="half" idx="10"/>
          </p:nvPr>
        </p:nvSpPr>
        <p:spPr/>
        <p:txBody>
          <a:bodyPr/>
          <a:lstStyle/>
          <a:p>
            <a:fld id="{FB62519D-2759-4061-88EA-06FD0A9EDDAC}" type="datetimeFigureOut">
              <a:rPr lang="en-US" smtClean="0"/>
              <a:t>10/17/2023</a:t>
            </a:fld>
            <a:endParaRPr lang="en-US"/>
          </a:p>
        </p:txBody>
      </p:sp>
      <p:sp>
        <p:nvSpPr>
          <p:cNvPr id="5" name="Footer Placeholder 4">
            <a:extLst>
              <a:ext uri="{FF2B5EF4-FFF2-40B4-BE49-F238E27FC236}">
                <a16:creationId xmlns:a16="http://schemas.microsoft.com/office/drawing/2014/main" id="{BE393136-751E-9D6B-F3C0-6CB1613E2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85345-D0B7-A391-B22A-CA5A08AE3020}"/>
              </a:ext>
            </a:extLst>
          </p:cNvPr>
          <p:cNvSpPr>
            <a:spLocks noGrp="1"/>
          </p:cNvSpPr>
          <p:nvPr>
            <p:ph type="sldNum" sz="quarter" idx="12"/>
          </p:nvPr>
        </p:nvSpPr>
        <p:spPr/>
        <p:txBody>
          <a:bodyPr/>
          <a:lstStyle/>
          <a:p>
            <a:fld id="{BAB5F049-2B19-4C1F-A682-4E3C56BF6A13}" type="slidenum">
              <a:rPr lang="en-US" smtClean="0"/>
              <a:t>‹#›</a:t>
            </a:fld>
            <a:endParaRPr lang="en-US"/>
          </a:p>
        </p:txBody>
      </p:sp>
    </p:spTree>
    <p:extLst>
      <p:ext uri="{BB962C8B-B14F-4D97-AF65-F5344CB8AC3E}">
        <p14:creationId xmlns:p14="http://schemas.microsoft.com/office/powerpoint/2010/main" val="282582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FE1E-5E50-BE33-ACC7-66592AF3FD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7115B0-FD89-CE4E-D028-6C38ADF1C8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92029B-22B0-72C1-D9D5-2537925BB6E5}"/>
              </a:ext>
            </a:extLst>
          </p:cNvPr>
          <p:cNvSpPr>
            <a:spLocks noGrp="1"/>
          </p:cNvSpPr>
          <p:nvPr>
            <p:ph type="dt" sz="half" idx="10"/>
          </p:nvPr>
        </p:nvSpPr>
        <p:spPr/>
        <p:txBody>
          <a:bodyPr/>
          <a:lstStyle/>
          <a:p>
            <a:fld id="{FB62519D-2759-4061-88EA-06FD0A9EDDAC}" type="datetimeFigureOut">
              <a:rPr lang="en-US" smtClean="0"/>
              <a:t>10/17/2023</a:t>
            </a:fld>
            <a:endParaRPr lang="en-US"/>
          </a:p>
        </p:txBody>
      </p:sp>
      <p:sp>
        <p:nvSpPr>
          <p:cNvPr id="5" name="Footer Placeholder 4">
            <a:extLst>
              <a:ext uri="{FF2B5EF4-FFF2-40B4-BE49-F238E27FC236}">
                <a16:creationId xmlns:a16="http://schemas.microsoft.com/office/drawing/2014/main" id="{EB3B4941-6FD3-CB82-9415-9EAD60B0AA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A2DAA-2289-76A1-2869-F758DD0DE474}"/>
              </a:ext>
            </a:extLst>
          </p:cNvPr>
          <p:cNvSpPr>
            <a:spLocks noGrp="1"/>
          </p:cNvSpPr>
          <p:nvPr>
            <p:ph type="sldNum" sz="quarter" idx="12"/>
          </p:nvPr>
        </p:nvSpPr>
        <p:spPr/>
        <p:txBody>
          <a:bodyPr/>
          <a:lstStyle/>
          <a:p>
            <a:fld id="{BAB5F049-2B19-4C1F-A682-4E3C56BF6A13}" type="slidenum">
              <a:rPr lang="en-US" smtClean="0"/>
              <a:t>‹#›</a:t>
            </a:fld>
            <a:endParaRPr lang="en-US"/>
          </a:p>
        </p:txBody>
      </p:sp>
    </p:spTree>
    <p:extLst>
      <p:ext uri="{BB962C8B-B14F-4D97-AF65-F5344CB8AC3E}">
        <p14:creationId xmlns:p14="http://schemas.microsoft.com/office/powerpoint/2010/main" val="224913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F527B-9823-CE87-7E34-9C108B8FF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E27950-4958-0C1F-9492-152DAB317D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4C45F5-08E5-9F04-B0E0-8602064CFF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EF0642-5FB6-0485-D7E3-84A7F2F3B23D}"/>
              </a:ext>
            </a:extLst>
          </p:cNvPr>
          <p:cNvSpPr>
            <a:spLocks noGrp="1"/>
          </p:cNvSpPr>
          <p:nvPr>
            <p:ph type="dt" sz="half" idx="10"/>
          </p:nvPr>
        </p:nvSpPr>
        <p:spPr/>
        <p:txBody>
          <a:bodyPr/>
          <a:lstStyle/>
          <a:p>
            <a:fld id="{FB62519D-2759-4061-88EA-06FD0A9EDDAC}" type="datetimeFigureOut">
              <a:rPr lang="en-US" smtClean="0"/>
              <a:t>10/17/2023</a:t>
            </a:fld>
            <a:endParaRPr lang="en-US"/>
          </a:p>
        </p:txBody>
      </p:sp>
      <p:sp>
        <p:nvSpPr>
          <p:cNvPr id="6" name="Footer Placeholder 5">
            <a:extLst>
              <a:ext uri="{FF2B5EF4-FFF2-40B4-BE49-F238E27FC236}">
                <a16:creationId xmlns:a16="http://schemas.microsoft.com/office/drawing/2014/main" id="{0A8C9B70-CB07-44B1-A121-767A2BCCD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CB3B0-636E-00FE-A822-3544814D95BE}"/>
              </a:ext>
            </a:extLst>
          </p:cNvPr>
          <p:cNvSpPr>
            <a:spLocks noGrp="1"/>
          </p:cNvSpPr>
          <p:nvPr>
            <p:ph type="sldNum" sz="quarter" idx="12"/>
          </p:nvPr>
        </p:nvSpPr>
        <p:spPr/>
        <p:txBody>
          <a:bodyPr/>
          <a:lstStyle/>
          <a:p>
            <a:fld id="{BAB5F049-2B19-4C1F-A682-4E3C56BF6A13}" type="slidenum">
              <a:rPr lang="en-US" smtClean="0"/>
              <a:t>‹#›</a:t>
            </a:fld>
            <a:endParaRPr lang="en-US"/>
          </a:p>
        </p:txBody>
      </p:sp>
    </p:spTree>
    <p:extLst>
      <p:ext uri="{BB962C8B-B14F-4D97-AF65-F5344CB8AC3E}">
        <p14:creationId xmlns:p14="http://schemas.microsoft.com/office/powerpoint/2010/main" val="740916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499B-FFED-A310-B825-87EEE7AF20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BB2845-961F-BF22-3A2E-C1A7B6F1A4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9336F9-A8ED-E152-1E5C-4D3DE354F7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69FBA9-AE51-F33E-C790-E670F712B5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27CBF3-0A1E-97AE-D6CC-211769246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5F23F9-E43F-B48F-1220-B4FDE5703FE5}"/>
              </a:ext>
            </a:extLst>
          </p:cNvPr>
          <p:cNvSpPr>
            <a:spLocks noGrp="1"/>
          </p:cNvSpPr>
          <p:nvPr>
            <p:ph type="dt" sz="half" idx="10"/>
          </p:nvPr>
        </p:nvSpPr>
        <p:spPr/>
        <p:txBody>
          <a:bodyPr/>
          <a:lstStyle/>
          <a:p>
            <a:fld id="{FB62519D-2759-4061-88EA-06FD0A9EDDAC}" type="datetimeFigureOut">
              <a:rPr lang="en-US" smtClean="0"/>
              <a:t>10/17/2023</a:t>
            </a:fld>
            <a:endParaRPr lang="en-US"/>
          </a:p>
        </p:txBody>
      </p:sp>
      <p:sp>
        <p:nvSpPr>
          <p:cNvPr id="8" name="Footer Placeholder 7">
            <a:extLst>
              <a:ext uri="{FF2B5EF4-FFF2-40B4-BE49-F238E27FC236}">
                <a16:creationId xmlns:a16="http://schemas.microsoft.com/office/drawing/2014/main" id="{C8CCF515-F770-EFF3-B5C4-1451C8AF8C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6FBBC7-E7F0-8086-50A2-9C35895645D9}"/>
              </a:ext>
            </a:extLst>
          </p:cNvPr>
          <p:cNvSpPr>
            <a:spLocks noGrp="1"/>
          </p:cNvSpPr>
          <p:nvPr>
            <p:ph type="sldNum" sz="quarter" idx="12"/>
          </p:nvPr>
        </p:nvSpPr>
        <p:spPr/>
        <p:txBody>
          <a:bodyPr/>
          <a:lstStyle/>
          <a:p>
            <a:fld id="{BAB5F049-2B19-4C1F-A682-4E3C56BF6A13}" type="slidenum">
              <a:rPr lang="en-US" smtClean="0"/>
              <a:t>‹#›</a:t>
            </a:fld>
            <a:endParaRPr lang="en-US"/>
          </a:p>
        </p:txBody>
      </p:sp>
    </p:spTree>
    <p:extLst>
      <p:ext uri="{BB962C8B-B14F-4D97-AF65-F5344CB8AC3E}">
        <p14:creationId xmlns:p14="http://schemas.microsoft.com/office/powerpoint/2010/main" val="1555073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762AC-319F-E410-0F08-73E902CFD5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24107D-E3BF-3BF1-524F-9D8E1B0DCAA2}"/>
              </a:ext>
            </a:extLst>
          </p:cNvPr>
          <p:cNvSpPr>
            <a:spLocks noGrp="1"/>
          </p:cNvSpPr>
          <p:nvPr>
            <p:ph type="dt" sz="half" idx="10"/>
          </p:nvPr>
        </p:nvSpPr>
        <p:spPr/>
        <p:txBody>
          <a:bodyPr/>
          <a:lstStyle/>
          <a:p>
            <a:fld id="{FB62519D-2759-4061-88EA-06FD0A9EDDAC}" type="datetimeFigureOut">
              <a:rPr lang="en-US" smtClean="0"/>
              <a:t>10/17/2023</a:t>
            </a:fld>
            <a:endParaRPr lang="en-US"/>
          </a:p>
        </p:txBody>
      </p:sp>
      <p:sp>
        <p:nvSpPr>
          <p:cNvPr id="4" name="Footer Placeholder 3">
            <a:extLst>
              <a:ext uri="{FF2B5EF4-FFF2-40B4-BE49-F238E27FC236}">
                <a16:creationId xmlns:a16="http://schemas.microsoft.com/office/drawing/2014/main" id="{9246E337-E32D-E986-C489-3D7C6F5CE7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4E1D4D-78FA-8AFF-7584-478BDD41E9EF}"/>
              </a:ext>
            </a:extLst>
          </p:cNvPr>
          <p:cNvSpPr>
            <a:spLocks noGrp="1"/>
          </p:cNvSpPr>
          <p:nvPr>
            <p:ph type="sldNum" sz="quarter" idx="12"/>
          </p:nvPr>
        </p:nvSpPr>
        <p:spPr/>
        <p:txBody>
          <a:bodyPr/>
          <a:lstStyle/>
          <a:p>
            <a:fld id="{BAB5F049-2B19-4C1F-A682-4E3C56BF6A13}" type="slidenum">
              <a:rPr lang="en-US" smtClean="0"/>
              <a:t>‹#›</a:t>
            </a:fld>
            <a:endParaRPr lang="en-US"/>
          </a:p>
        </p:txBody>
      </p:sp>
    </p:spTree>
    <p:extLst>
      <p:ext uri="{BB962C8B-B14F-4D97-AF65-F5344CB8AC3E}">
        <p14:creationId xmlns:p14="http://schemas.microsoft.com/office/powerpoint/2010/main" val="525722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F847AE-6F75-7380-D582-DA19F5DF316E}"/>
              </a:ext>
            </a:extLst>
          </p:cNvPr>
          <p:cNvSpPr>
            <a:spLocks noGrp="1"/>
          </p:cNvSpPr>
          <p:nvPr>
            <p:ph type="dt" sz="half" idx="10"/>
          </p:nvPr>
        </p:nvSpPr>
        <p:spPr/>
        <p:txBody>
          <a:bodyPr/>
          <a:lstStyle/>
          <a:p>
            <a:fld id="{FB62519D-2759-4061-88EA-06FD0A9EDDAC}" type="datetimeFigureOut">
              <a:rPr lang="en-US" smtClean="0"/>
              <a:t>10/17/2023</a:t>
            </a:fld>
            <a:endParaRPr lang="en-US"/>
          </a:p>
        </p:txBody>
      </p:sp>
      <p:sp>
        <p:nvSpPr>
          <p:cNvPr id="3" name="Footer Placeholder 2">
            <a:extLst>
              <a:ext uri="{FF2B5EF4-FFF2-40B4-BE49-F238E27FC236}">
                <a16:creationId xmlns:a16="http://schemas.microsoft.com/office/drawing/2014/main" id="{C149AF08-F2CB-67D7-1A5C-B2C21503D8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F6D41B-BF85-9CEE-D8CF-9C6C5D6A8BF2}"/>
              </a:ext>
            </a:extLst>
          </p:cNvPr>
          <p:cNvSpPr>
            <a:spLocks noGrp="1"/>
          </p:cNvSpPr>
          <p:nvPr>
            <p:ph type="sldNum" sz="quarter" idx="12"/>
          </p:nvPr>
        </p:nvSpPr>
        <p:spPr/>
        <p:txBody>
          <a:bodyPr/>
          <a:lstStyle/>
          <a:p>
            <a:fld id="{BAB5F049-2B19-4C1F-A682-4E3C56BF6A13}" type="slidenum">
              <a:rPr lang="en-US" smtClean="0"/>
              <a:t>‹#›</a:t>
            </a:fld>
            <a:endParaRPr lang="en-US"/>
          </a:p>
        </p:txBody>
      </p:sp>
    </p:spTree>
    <p:extLst>
      <p:ext uri="{BB962C8B-B14F-4D97-AF65-F5344CB8AC3E}">
        <p14:creationId xmlns:p14="http://schemas.microsoft.com/office/powerpoint/2010/main" val="411646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BA40-BB12-7F0C-40CD-E04CB3C31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BA1F5F-1B30-9CE3-7727-32EFA1CB9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1CE478-F737-73F5-9F43-5BC92D2A1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0FB4D-58F3-88A4-8753-F41E43563564}"/>
              </a:ext>
            </a:extLst>
          </p:cNvPr>
          <p:cNvSpPr>
            <a:spLocks noGrp="1"/>
          </p:cNvSpPr>
          <p:nvPr>
            <p:ph type="dt" sz="half" idx="10"/>
          </p:nvPr>
        </p:nvSpPr>
        <p:spPr/>
        <p:txBody>
          <a:bodyPr/>
          <a:lstStyle/>
          <a:p>
            <a:fld id="{FB62519D-2759-4061-88EA-06FD0A9EDDAC}" type="datetimeFigureOut">
              <a:rPr lang="en-US" smtClean="0"/>
              <a:t>10/17/2023</a:t>
            </a:fld>
            <a:endParaRPr lang="en-US"/>
          </a:p>
        </p:txBody>
      </p:sp>
      <p:sp>
        <p:nvSpPr>
          <p:cNvPr id="6" name="Footer Placeholder 5">
            <a:extLst>
              <a:ext uri="{FF2B5EF4-FFF2-40B4-BE49-F238E27FC236}">
                <a16:creationId xmlns:a16="http://schemas.microsoft.com/office/drawing/2014/main" id="{F574F14C-EE6C-B09E-7B6B-5E6AC42453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9BBEAF-1A33-FAA8-A894-23A6C39E18C2}"/>
              </a:ext>
            </a:extLst>
          </p:cNvPr>
          <p:cNvSpPr>
            <a:spLocks noGrp="1"/>
          </p:cNvSpPr>
          <p:nvPr>
            <p:ph type="sldNum" sz="quarter" idx="12"/>
          </p:nvPr>
        </p:nvSpPr>
        <p:spPr/>
        <p:txBody>
          <a:bodyPr/>
          <a:lstStyle/>
          <a:p>
            <a:fld id="{BAB5F049-2B19-4C1F-A682-4E3C56BF6A13}" type="slidenum">
              <a:rPr lang="en-US" smtClean="0"/>
              <a:t>‹#›</a:t>
            </a:fld>
            <a:endParaRPr lang="en-US"/>
          </a:p>
        </p:txBody>
      </p:sp>
    </p:spTree>
    <p:extLst>
      <p:ext uri="{BB962C8B-B14F-4D97-AF65-F5344CB8AC3E}">
        <p14:creationId xmlns:p14="http://schemas.microsoft.com/office/powerpoint/2010/main" val="1361033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F0EF-FDF5-0AF3-BC8B-F44E7065A2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3F1410-90CB-932D-6F7C-AFD7C6314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E26F4F-9DFC-648B-DE5F-FC8ACB560D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D26AF0-7785-CDC1-1A52-543F053A7F45}"/>
              </a:ext>
            </a:extLst>
          </p:cNvPr>
          <p:cNvSpPr>
            <a:spLocks noGrp="1"/>
          </p:cNvSpPr>
          <p:nvPr>
            <p:ph type="dt" sz="half" idx="10"/>
          </p:nvPr>
        </p:nvSpPr>
        <p:spPr/>
        <p:txBody>
          <a:bodyPr/>
          <a:lstStyle/>
          <a:p>
            <a:fld id="{FB62519D-2759-4061-88EA-06FD0A9EDDAC}" type="datetimeFigureOut">
              <a:rPr lang="en-US" smtClean="0"/>
              <a:t>10/17/2023</a:t>
            </a:fld>
            <a:endParaRPr lang="en-US"/>
          </a:p>
        </p:txBody>
      </p:sp>
      <p:sp>
        <p:nvSpPr>
          <p:cNvPr id="6" name="Footer Placeholder 5">
            <a:extLst>
              <a:ext uri="{FF2B5EF4-FFF2-40B4-BE49-F238E27FC236}">
                <a16:creationId xmlns:a16="http://schemas.microsoft.com/office/drawing/2014/main" id="{DD3396BE-D2B2-E5D4-127E-8619B537E1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51925-6E25-A8EB-A56C-4ECE7F3B062F}"/>
              </a:ext>
            </a:extLst>
          </p:cNvPr>
          <p:cNvSpPr>
            <a:spLocks noGrp="1"/>
          </p:cNvSpPr>
          <p:nvPr>
            <p:ph type="sldNum" sz="quarter" idx="12"/>
          </p:nvPr>
        </p:nvSpPr>
        <p:spPr/>
        <p:txBody>
          <a:bodyPr/>
          <a:lstStyle/>
          <a:p>
            <a:fld id="{BAB5F049-2B19-4C1F-A682-4E3C56BF6A13}" type="slidenum">
              <a:rPr lang="en-US" smtClean="0"/>
              <a:t>‹#›</a:t>
            </a:fld>
            <a:endParaRPr lang="en-US"/>
          </a:p>
        </p:txBody>
      </p:sp>
    </p:spTree>
    <p:extLst>
      <p:ext uri="{BB962C8B-B14F-4D97-AF65-F5344CB8AC3E}">
        <p14:creationId xmlns:p14="http://schemas.microsoft.com/office/powerpoint/2010/main" val="260150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697FA5-0A3C-98ED-292F-2FF202AD7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1C7B21-398E-FCB2-9330-43E8FED961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FD493-2B6B-7620-238E-421238CEEE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2519D-2759-4061-88EA-06FD0A9EDDAC}" type="datetimeFigureOut">
              <a:rPr lang="en-US" smtClean="0"/>
              <a:t>10/17/2023</a:t>
            </a:fld>
            <a:endParaRPr lang="en-US"/>
          </a:p>
        </p:txBody>
      </p:sp>
      <p:sp>
        <p:nvSpPr>
          <p:cNvPr id="5" name="Footer Placeholder 4">
            <a:extLst>
              <a:ext uri="{FF2B5EF4-FFF2-40B4-BE49-F238E27FC236}">
                <a16:creationId xmlns:a16="http://schemas.microsoft.com/office/drawing/2014/main" id="{99D9249F-088D-71A4-8F9B-BE464BD79B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B5F751-2EF1-2E0F-CDBC-258C31F5E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5F049-2B19-4C1F-A682-4E3C56BF6A13}" type="slidenum">
              <a:rPr lang="en-US" smtClean="0"/>
              <a:t>‹#›</a:t>
            </a:fld>
            <a:endParaRPr lang="en-US"/>
          </a:p>
        </p:txBody>
      </p:sp>
    </p:spTree>
    <p:extLst>
      <p:ext uri="{BB962C8B-B14F-4D97-AF65-F5344CB8AC3E}">
        <p14:creationId xmlns:p14="http://schemas.microsoft.com/office/powerpoint/2010/main" val="1364948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jpeg"/><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e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e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jpe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8.jpeg"/><Relationship Id="rId5" Type="http://schemas.openxmlformats.org/officeDocument/2006/relationships/image" Target="../media/image3.e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7F15EF7C-69D7-8911-54C7-E0888A1CD48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8" name="think-cell data - do not delete" hidden="1">
                        <a:extLst>
                          <a:ext uri="{FF2B5EF4-FFF2-40B4-BE49-F238E27FC236}">
                            <a16:creationId xmlns:a16="http://schemas.microsoft.com/office/drawing/2014/main" id="{7F15EF7C-69D7-8911-54C7-E0888A1CD48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2" name="Title 21"/>
          <p:cNvSpPr>
            <a:spLocks noGrp="1"/>
          </p:cNvSpPr>
          <p:nvPr>
            <p:ph type="ctrTitle"/>
          </p:nvPr>
        </p:nvSpPr>
        <p:spPr>
          <a:xfrm>
            <a:off x="662766" y="2302218"/>
            <a:ext cx="10967088" cy="1072607"/>
          </a:xfrm>
        </p:spPr>
        <p:txBody>
          <a:bodyPr vert="horz">
            <a:normAutofit fontScale="90000"/>
          </a:bodyPr>
          <a:lstStyle/>
          <a:p>
            <a:pPr marL="0" marR="0" lvl="0" indent="0" algn="l" defTabSz="357708" rtl="0" eaLnBrk="1" fontAlgn="auto" latinLnBrk="0" hangingPunct="1">
              <a:lnSpc>
                <a:spcPct val="100000"/>
              </a:lnSpc>
              <a:spcBef>
                <a:spcPct val="0"/>
              </a:spcBef>
              <a:spcAft>
                <a:spcPts val="0"/>
              </a:spcAft>
              <a:buClr>
                <a:srgbClr val="DD1D21"/>
              </a:buClr>
              <a:buSzPct val="85000"/>
              <a:buFont typeface="Wingdings" pitchFamily="2" charset="2"/>
              <a:buNone/>
              <a:tabLst/>
              <a:defRPr/>
            </a:pPr>
            <a:r>
              <a:rPr kumimoji="0" lang="fr-FR" sz="3600" b="0" i="0" u="none" strike="noStrike" kern="1200" cap="none" spc="0" normalizeH="0" baseline="0" noProof="0" dirty="0">
                <a:ln>
                  <a:noFill/>
                </a:ln>
                <a:solidFill>
                  <a:srgbClr val="404040"/>
                </a:solidFill>
                <a:effectLst/>
                <a:uLnTx/>
                <a:uFillTx/>
                <a:latin typeface="ShellMedium" panose="00000600000000000000" pitchFamily="50" charset="0"/>
                <a:ea typeface="+mn-ea"/>
                <a:cs typeface="Arial" pitchFamily="34" charset="0"/>
              </a:rPr>
              <a:t>GBARAN PU</a:t>
            </a:r>
            <a:br>
              <a:rPr kumimoji="0" lang="fr-FR" sz="3600" b="0" i="0" u="none" strike="noStrike" kern="1200" cap="none" spc="0" normalizeH="0" baseline="0" noProof="0" dirty="0">
                <a:ln>
                  <a:noFill/>
                </a:ln>
                <a:solidFill>
                  <a:srgbClr val="404040"/>
                </a:solidFill>
                <a:effectLst/>
                <a:uLnTx/>
                <a:uFillTx/>
                <a:latin typeface="ShellMedium" panose="00000600000000000000" pitchFamily="50" charset="0"/>
                <a:ea typeface="+mn-ea"/>
                <a:cs typeface="Arial" pitchFamily="34" charset="0"/>
              </a:rPr>
            </a:br>
            <a:endParaRPr kumimoji="0" lang="en-US" sz="3600" b="0" i="0" u="none" strike="noStrike" kern="1200" cap="none" spc="0" normalizeH="0" baseline="0" noProof="0" dirty="0">
              <a:ln>
                <a:noFill/>
              </a:ln>
              <a:solidFill>
                <a:srgbClr val="404040"/>
              </a:solidFill>
              <a:effectLst/>
              <a:uLnTx/>
              <a:uFillTx/>
              <a:latin typeface="ShellMedium" panose="00000600000000000000" pitchFamily="50" charset="0"/>
              <a:ea typeface="+mn-ea"/>
              <a:cs typeface="Arial" pitchFamily="34" charset="0"/>
            </a:endParaRPr>
          </a:p>
        </p:txBody>
      </p:sp>
      <p:sp>
        <p:nvSpPr>
          <p:cNvPr id="23" name="Subtitle 22"/>
          <p:cNvSpPr>
            <a:spLocks noGrp="1"/>
          </p:cNvSpPr>
          <p:nvPr>
            <p:ph type="subTitle" idx="1"/>
          </p:nvPr>
        </p:nvSpPr>
        <p:spPr/>
        <p:txBody>
          <a:bodyPr/>
          <a:lstStyle/>
          <a:p>
            <a:r>
              <a:rPr lang="en-GB" b="1" dirty="0"/>
              <a:t>2022/2023 DIY CATALOGUE</a:t>
            </a:r>
          </a:p>
        </p:txBody>
      </p:sp>
      <p:sp>
        <p:nvSpPr>
          <p:cNvPr id="4" name="Slide Number Placeholder 3"/>
          <p:cNvSpPr>
            <a:spLocks noGrp="1"/>
          </p:cNvSpPr>
          <p:nvPr>
            <p:ph type="sldNum" sz="quarter" idx="4"/>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1" smtClean="0">
                <a:ln>
                  <a:noFill/>
                </a:ln>
                <a:solidFill>
                  <a:srgbClr val="404040"/>
                </a:solidFill>
                <a:effectLst/>
                <a:uLnTx/>
                <a:uFillTx/>
                <a:latin typeface="ShellMedium" panose="00000600000000000000" pitchFamily="50" charset="0"/>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GB" sz="850" b="0" i="0" u="none" strike="noStrike" kern="1200" cap="none" spc="0" normalizeH="0" baseline="0" noProof="1">
              <a:ln>
                <a:noFill/>
              </a:ln>
              <a:solidFill>
                <a:srgbClr val="404040"/>
              </a:solidFill>
              <a:effectLst/>
              <a:uLnTx/>
              <a:uFillTx/>
              <a:latin typeface="ShellMedium" panose="00000600000000000000" pitchFamily="50" charset="0"/>
              <a:ea typeface="+mn-ea"/>
              <a:cs typeface="Arial" pitchFamily="34" charset="0"/>
            </a:endParaRPr>
          </a:p>
        </p:txBody>
      </p:sp>
    </p:spTree>
    <p:extLst>
      <p:ext uri="{BB962C8B-B14F-4D97-AF65-F5344CB8AC3E}">
        <p14:creationId xmlns:p14="http://schemas.microsoft.com/office/powerpoint/2010/main" val="163484432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6D17ECF-2E7A-49A1-97D3-9DC687728A0B}"/>
              </a:ext>
            </a:extLst>
          </p:cNvPr>
          <p:cNvGraphicFramePr>
            <a:graphicFrameLocks noChangeAspect="1"/>
          </p:cNvGraphicFramePr>
          <p:nvPr>
            <p:custDataLst>
              <p:tags r:id="rId1"/>
            </p:custDataLst>
          </p:nvPr>
        </p:nvGraphicFramePr>
        <p:xfrm>
          <a:off x="302538" y="87273"/>
          <a:ext cx="1548" cy="154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8" name="Object 7" hidden="1">
                        <a:extLst>
                          <a:ext uri="{FF2B5EF4-FFF2-40B4-BE49-F238E27FC236}">
                            <a16:creationId xmlns:a16="http://schemas.microsoft.com/office/drawing/2014/main" id="{76D17ECF-2E7A-49A1-97D3-9DC687728A0B}"/>
                          </a:ext>
                        </a:extLst>
                      </p:cNvPr>
                      <p:cNvPicPr/>
                      <p:nvPr/>
                    </p:nvPicPr>
                    <p:blipFill>
                      <a:blip r:embed="rId5"/>
                      <a:stretch>
                        <a:fillRect/>
                      </a:stretch>
                    </p:blipFill>
                    <p:spPr>
                      <a:xfrm>
                        <a:off x="302538" y="87273"/>
                        <a:ext cx="1548" cy="154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604FEE05-4E10-43F0-AD3D-0D094A5FED98}"/>
              </a:ext>
            </a:extLst>
          </p:cNvPr>
          <p:cNvSpPr>
            <a:spLocks noGrp="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marL="0" algn="r" defTabSz="1219170" rtl="0" eaLnBrk="1" latinLnBrk="0" hangingPunct="1">
              <a:defRPr sz="850" kern="120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defTabSz="1188691"/>
            <a:fld id="{D32BAE6A-B452-4007-8177-56DD051636F9}" type="slidenum">
              <a:rPr lang="en-GB" smtClean="0"/>
              <a:pPr defTabSz="1188691"/>
              <a:t>2</a:t>
            </a:fld>
            <a:endParaRPr lang="en-GB" dirty="0">
              <a:solidFill>
                <a:srgbClr val="404040"/>
              </a:solidFill>
              <a:latin typeface="ShellMedium" panose="00000600000000000000" pitchFamily="50" charset="0"/>
            </a:endParaRPr>
          </a:p>
        </p:txBody>
      </p:sp>
      <p:sp>
        <p:nvSpPr>
          <p:cNvPr id="27" name="TextBox 26">
            <a:extLst>
              <a:ext uri="{FF2B5EF4-FFF2-40B4-BE49-F238E27FC236}">
                <a16:creationId xmlns:a16="http://schemas.microsoft.com/office/drawing/2014/main" id="{DDF1AA73-D781-C5C7-2910-C014FCD018BE}"/>
              </a:ext>
            </a:extLst>
          </p:cNvPr>
          <p:cNvSpPr txBox="1"/>
          <p:nvPr/>
        </p:nvSpPr>
        <p:spPr bwMode="auto">
          <a:xfrm>
            <a:off x="670391" y="535450"/>
            <a:ext cx="10912007" cy="38356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48765">
              <a:lnSpc>
                <a:spcPct val="140000"/>
              </a:lnSpc>
              <a:buClr>
                <a:srgbClr val="DD1D21"/>
              </a:buClr>
              <a:buSzPct val="85000"/>
            </a:pPr>
            <a:r>
              <a:rPr lang="en-US" sz="2000" b="1" dirty="0">
                <a:solidFill>
                  <a:srgbClr val="000000"/>
                </a:solidFill>
                <a:latin typeface="ShellHeavy" panose="00000700000000000000" pitchFamily="50" charset="0"/>
              </a:rPr>
              <a:t>DIY Sectional Replacement of Defective </a:t>
            </a:r>
            <a:r>
              <a:rPr lang="en-US" sz="2000" b="1" dirty="0" err="1">
                <a:solidFill>
                  <a:srgbClr val="000000"/>
                </a:solidFill>
                <a:latin typeface="ShellHeavy" panose="00000700000000000000" pitchFamily="50" charset="0"/>
              </a:rPr>
              <a:t>Etelebou</a:t>
            </a:r>
            <a:r>
              <a:rPr lang="en-US" sz="2000" b="1" dirty="0">
                <a:solidFill>
                  <a:srgbClr val="000000"/>
                </a:solidFill>
                <a:latin typeface="ShellHeavy" panose="00000700000000000000" pitchFamily="50" charset="0"/>
              </a:rPr>
              <a:t> FS Power Cable - Sep 2023 ($10k) </a:t>
            </a:r>
            <a:endParaRPr lang="en-GB" sz="2000" b="1" dirty="0">
              <a:solidFill>
                <a:srgbClr val="000000"/>
              </a:solidFill>
              <a:latin typeface="ShellHeavy" panose="00000700000000000000" pitchFamily="50" charset="0"/>
            </a:endParaRPr>
          </a:p>
        </p:txBody>
      </p:sp>
      <p:sp>
        <p:nvSpPr>
          <p:cNvPr id="29" name="Rectangle 28">
            <a:extLst>
              <a:ext uri="{FF2B5EF4-FFF2-40B4-BE49-F238E27FC236}">
                <a16:creationId xmlns:a16="http://schemas.microsoft.com/office/drawing/2014/main" id="{39252F77-A46C-8E60-7FBB-B627284E073A}"/>
              </a:ext>
            </a:extLst>
          </p:cNvPr>
          <p:cNvSpPr/>
          <p:nvPr/>
        </p:nvSpPr>
        <p:spPr>
          <a:xfrm>
            <a:off x="630154" y="3114089"/>
            <a:ext cx="10520959" cy="1189077"/>
          </a:xfrm>
          <a:prstGeom prst="rect">
            <a:avLst/>
          </a:prstGeom>
          <a:solidFill>
            <a:schemeClr val="bg1">
              <a:alpha val="95000"/>
            </a:schemeClr>
          </a:solidFill>
          <a:ln w="9525">
            <a:solidFill>
              <a:srgbClr val="FBCE0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48765">
              <a:lnSpc>
                <a:spcPct val="140000"/>
              </a:lnSpc>
              <a:buClr>
                <a:srgbClr val="DD1D21"/>
              </a:buClr>
              <a:buSzPct val="85000"/>
            </a:pPr>
            <a:r>
              <a:rPr lang="en-GB" sz="1200" b="1" dirty="0">
                <a:solidFill>
                  <a:srgbClr val="000000"/>
                </a:solidFill>
                <a:latin typeface="ShellMedium" panose="00000600000000000000" pitchFamily="50" charset="0"/>
              </a:rPr>
              <a:t>WHAT THE TEAM DID</a:t>
            </a:r>
          </a:p>
          <a:p>
            <a:pPr marL="60325" fontAlgn="t">
              <a:lnSpc>
                <a:spcPct val="150000"/>
              </a:lnSpc>
              <a:buClr>
                <a:srgbClr val="DD1D27"/>
              </a:buClr>
            </a:pPr>
            <a:r>
              <a:rPr lang="en-US" sz="1200" b="1" dirty="0">
                <a:solidFill>
                  <a:srgbClr val="D9D9D9">
                    <a:lumMod val="10000"/>
                  </a:srgbClr>
                </a:solidFill>
                <a:latin typeface="ShellLight" panose="00000400000000000000" pitchFamily="50" charset="0"/>
              </a:rPr>
              <a:t>The team investigated and identified cable damage source, utilized already available materials at the warehouse and leveraged on team expertise to rectify the issue.</a:t>
            </a:r>
          </a:p>
        </p:txBody>
      </p:sp>
      <p:grpSp>
        <p:nvGrpSpPr>
          <p:cNvPr id="10" name="Group 9">
            <a:extLst>
              <a:ext uri="{FF2B5EF4-FFF2-40B4-BE49-F238E27FC236}">
                <a16:creationId xmlns:a16="http://schemas.microsoft.com/office/drawing/2014/main" id="{D92EFD34-ED16-BEF5-5A26-1C37E3EF5A6B}"/>
              </a:ext>
            </a:extLst>
          </p:cNvPr>
          <p:cNvGrpSpPr/>
          <p:nvPr/>
        </p:nvGrpSpPr>
        <p:grpSpPr>
          <a:xfrm>
            <a:off x="670392" y="1036770"/>
            <a:ext cx="10531009" cy="1858830"/>
            <a:chOff x="517991" y="864912"/>
            <a:chExt cx="7331659" cy="1083025"/>
          </a:xfrm>
        </p:grpSpPr>
        <p:sp>
          <p:nvSpPr>
            <p:cNvPr id="26" name="Rectangle 25">
              <a:extLst>
                <a:ext uri="{FF2B5EF4-FFF2-40B4-BE49-F238E27FC236}">
                  <a16:creationId xmlns:a16="http://schemas.microsoft.com/office/drawing/2014/main" id="{91C04A0F-A5BE-B241-A209-853A20BC3798}"/>
                </a:ext>
              </a:extLst>
            </p:cNvPr>
            <p:cNvSpPr/>
            <p:nvPr/>
          </p:nvSpPr>
          <p:spPr>
            <a:xfrm>
              <a:off x="517991" y="864912"/>
              <a:ext cx="7331659" cy="1083025"/>
            </a:xfrm>
            <a:prstGeom prst="rect">
              <a:avLst/>
            </a:prstGeom>
            <a:solidFill>
              <a:schemeClr val="bg1">
                <a:alpha val="95000"/>
              </a:schemeClr>
            </a:solidFill>
            <a:ln w="6350">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60" dirty="0" err="1">
                <a:solidFill>
                  <a:srgbClr val="FFFFFF"/>
                </a:solidFill>
                <a:latin typeface="ShellHeavy" panose="00000700000000000000" pitchFamily="50" charset="0"/>
              </a:endParaRPr>
            </a:p>
          </p:txBody>
        </p:sp>
        <p:sp>
          <p:nvSpPr>
            <p:cNvPr id="28" name="TextBox 27">
              <a:extLst>
                <a:ext uri="{FF2B5EF4-FFF2-40B4-BE49-F238E27FC236}">
                  <a16:creationId xmlns:a16="http://schemas.microsoft.com/office/drawing/2014/main" id="{34408B3D-3AB4-619D-FA17-ED12EB2473B0}"/>
                </a:ext>
              </a:extLst>
            </p:cNvPr>
            <p:cNvSpPr txBox="1"/>
            <p:nvPr/>
          </p:nvSpPr>
          <p:spPr bwMode="auto">
            <a:xfrm>
              <a:off x="599729" y="1285340"/>
              <a:ext cx="6944071" cy="197254"/>
            </a:xfrm>
            <a:prstGeom prst="rect">
              <a:avLst/>
            </a:prstGeom>
            <a:noFill/>
            <a:ln w="9525" algn="ctr">
              <a:noFill/>
              <a:miter lim="800000"/>
              <a:headEnd/>
              <a:tailEnd/>
            </a:ln>
          </p:spPr>
          <p:txBody>
            <a:bodyPr vert="horz" wrap="square" lIns="0" tIns="0" rIns="0" bIns="0" numCol="1" rtlCol="0" anchor="ctr" anchorCtr="0" compatLnSpc="1">
              <a:prstTxWarp prst="textNoShape">
                <a:avLst/>
              </a:prstTxWarp>
              <a:spAutoFit/>
            </a:bodyPr>
            <a:lstStyle/>
            <a:p>
              <a:pPr marL="60325" fontAlgn="t">
                <a:lnSpc>
                  <a:spcPct val="200000"/>
                </a:lnSpc>
                <a:buClr>
                  <a:srgbClr val="DD1D27"/>
                </a:buClr>
              </a:pPr>
              <a:endParaRPr lang="en-US" sz="1100" b="1" dirty="0">
                <a:solidFill>
                  <a:srgbClr val="D9D9D9">
                    <a:lumMod val="10000"/>
                  </a:srgbClr>
                </a:solidFill>
                <a:latin typeface="ShellLight" panose="00000400000000000000" pitchFamily="50" charset="0"/>
              </a:endParaRPr>
            </a:p>
          </p:txBody>
        </p:sp>
      </p:grpSp>
      <p:sp>
        <p:nvSpPr>
          <p:cNvPr id="16" name="TextBox 15">
            <a:extLst>
              <a:ext uri="{FF2B5EF4-FFF2-40B4-BE49-F238E27FC236}">
                <a16:creationId xmlns:a16="http://schemas.microsoft.com/office/drawing/2014/main" id="{1DD137FE-AA01-96DE-E4FB-EEA94C3A335F}"/>
              </a:ext>
            </a:extLst>
          </p:cNvPr>
          <p:cNvSpPr txBox="1"/>
          <p:nvPr/>
        </p:nvSpPr>
        <p:spPr bwMode="auto">
          <a:xfrm>
            <a:off x="732266" y="1144212"/>
            <a:ext cx="10316734" cy="126425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48765">
              <a:lnSpc>
                <a:spcPct val="140000"/>
              </a:lnSpc>
              <a:buClr>
                <a:srgbClr val="DD1D21"/>
              </a:buClr>
              <a:buSzPct val="85000"/>
            </a:pPr>
            <a:r>
              <a:rPr lang="en-GB" sz="1200" b="1" dirty="0">
                <a:solidFill>
                  <a:srgbClr val="000000"/>
                </a:solidFill>
                <a:latin typeface="ShellMedium" panose="00000600000000000000" pitchFamily="50" charset="0"/>
              </a:rPr>
              <a:t>BACKGROUND</a:t>
            </a:r>
          </a:p>
          <a:p>
            <a:pPr defTabSz="348765">
              <a:lnSpc>
                <a:spcPct val="140000"/>
              </a:lnSpc>
              <a:buClr>
                <a:srgbClr val="DD1D21"/>
              </a:buClr>
              <a:buSzPct val="85000"/>
            </a:pPr>
            <a:r>
              <a:rPr lang="en-US" sz="1200" b="1" dirty="0" err="1">
                <a:solidFill>
                  <a:srgbClr val="D9D9D9">
                    <a:lumMod val="10000"/>
                  </a:srgbClr>
                </a:solidFill>
                <a:latin typeface="ShellLight" panose="00000400000000000000" pitchFamily="50" charset="0"/>
              </a:rPr>
              <a:t>Etelebou</a:t>
            </a:r>
            <a:r>
              <a:rPr lang="en-US" sz="1200" b="1" dirty="0">
                <a:solidFill>
                  <a:srgbClr val="D9D9D9">
                    <a:lumMod val="10000"/>
                  </a:srgbClr>
                </a:solidFill>
                <a:latin typeface="ShellLight" panose="00000400000000000000" pitchFamily="50" charset="0"/>
              </a:rPr>
              <a:t> FS was originally being powered by gas and diesel generators as a stand alone flow station. This had negative impact on GHG, diesel and maintenance cost. In 2017, power was routed from the Manifold to the Flow Station until Jun 2023 when unfortunately, there was a power outage as a result of a damaged cable. The Sumo pump which supplies water to the station attendants was affected amongst other equipment making things difficult their survival with truck water supply from FLB as mitigation.</a:t>
            </a:r>
          </a:p>
        </p:txBody>
      </p:sp>
      <p:sp>
        <p:nvSpPr>
          <p:cNvPr id="33" name="Rectangle 32">
            <a:extLst>
              <a:ext uri="{FF2B5EF4-FFF2-40B4-BE49-F238E27FC236}">
                <a16:creationId xmlns:a16="http://schemas.microsoft.com/office/drawing/2014/main" id="{FE6BB64D-C237-B5B1-FDD4-3B1D66A82797}"/>
              </a:ext>
            </a:extLst>
          </p:cNvPr>
          <p:cNvSpPr/>
          <p:nvPr/>
        </p:nvSpPr>
        <p:spPr>
          <a:xfrm>
            <a:off x="630153" y="4622685"/>
            <a:ext cx="10520959" cy="1066799"/>
          </a:xfrm>
          <a:prstGeom prst="rect">
            <a:avLst/>
          </a:prstGeom>
          <a:solidFill>
            <a:schemeClr val="bg1">
              <a:alpha val="95000"/>
            </a:schemeClr>
          </a:solidFill>
          <a:ln w="9525">
            <a:solidFill>
              <a:srgbClr val="FBCE0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8765">
              <a:lnSpc>
                <a:spcPct val="140000"/>
              </a:lnSpc>
              <a:buClr>
                <a:srgbClr val="DD1D21"/>
              </a:buClr>
              <a:buSzPct val="85000"/>
            </a:pPr>
            <a:r>
              <a:rPr lang="en-GB" sz="1200" b="1" dirty="0">
                <a:solidFill>
                  <a:srgbClr val="D9D9D9">
                    <a:lumMod val="10000"/>
                  </a:srgbClr>
                </a:solidFill>
                <a:latin typeface="ShellMedium" panose="00000600000000000000" pitchFamily="50" charset="0"/>
              </a:rPr>
              <a:t>BUSINESS VALUE</a:t>
            </a:r>
          </a:p>
          <a:p>
            <a:pPr marL="171450" indent="-171450" defTabSz="348765">
              <a:lnSpc>
                <a:spcPct val="140000"/>
              </a:lnSpc>
              <a:buClr>
                <a:srgbClr val="DD1D21"/>
              </a:buClr>
              <a:buSzPct val="85000"/>
              <a:buFont typeface="Arial" panose="020B0604020202020204" pitchFamily="34" charset="0"/>
              <a:buChar char="•"/>
            </a:pPr>
            <a:r>
              <a:rPr lang="en-US" sz="1200" b="1" dirty="0">
                <a:solidFill>
                  <a:srgbClr val="D9D9D9">
                    <a:lumMod val="10000"/>
                  </a:srgbClr>
                </a:solidFill>
                <a:latin typeface="ShellMedium" panose="00000600000000000000" pitchFamily="50" charset="0"/>
              </a:rPr>
              <a:t>$10,000 </a:t>
            </a:r>
            <a:r>
              <a:rPr lang="en-US" sz="1200" b="1" dirty="0">
                <a:solidFill>
                  <a:srgbClr val="D9D9D9">
                    <a:lumMod val="10000"/>
                  </a:srgbClr>
                </a:solidFill>
                <a:latin typeface="ShellLight" panose="00000400000000000000" pitchFamily="50" charset="0"/>
              </a:rPr>
              <a:t>cost savings from vendor mobilization and work execution.</a:t>
            </a:r>
          </a:p>
          <a:p>
            <a:pPr marL="171450" indent="-171450" defTabSz="348765">
              <a:lnSpc>
                <a:spcPct val="140000"/>
              </a:lnSpc>
              <a:buClr>
                <a:srgbClr val="DD1D21"/>
              </a:buClr>
              <a:buSzPct val="85000"/>
              <a:buFont typeface="Arial" panose="020B0604020202020204" pitchFamily="34" charset="0"/>
              <a:buChar char="•"/>
            </a:pPr>
            <a:r>
              <a:rPr lang="en-US" sz="1200" b="1" dirty="0">
                <a:solidFill>
                  <a:srgbClr val="D9D9D9">
                    <a:lumMod val="10000"/>
                  </a:srgbClr>
                </a:solidFill>
                <a:latin typeface="ShellLight" panose="00000400000000000000" pitchFamily="50" charset="0"/>
              </a:rPr>
              <a:t>Eliminated “Kilometers Driven” for water tanker supply to </a:t>
            </a:r>
            <a:r>
              <a:rPr lang="en-US" sz="1200" b="1" dirty="0" err="1">
                <a:solidFill>
                  <a:srgbClr val="D9D9D9">
                    <a:lumMod val="10000"/>
                  </a:srgbClr>
                </a:solidFill>
                <a:latin typeface="ShellLight" panose="00000400000000000000" pitchFamily="50" charset="0"/>
              </a:rPr>
              <a:t>Etelebou</a:t>
            </a:r>
            <a:r>
              <a:rPr lang="en-US" sz="1200" b="1" dirty="0">
                <a:solidFill>
                  <a:srgbClr val="D9D9D9">
                    <a:lumMod val="10000"/>
                  </a:srgbClr>
                </a:solidFill>
                <a:latin typeface="ShellLight" panose="00000400000000000000" pitchFamily="50" charset="0"/>
              </a:rPr>
              <a:t> facilities </a:t>
            </a:r>
          </a:p>
        </p:txBody>
      </p:sp>
    </p:spTree>
    <p:extLst>
      <p:ext uri="{BB962C8B-B14F-4D97-AF65-F5344CB8AC3E}">
        <p14:creationId xmlns:p14="http://schemas.microsoft.com/office/powerpoint/2010/main" val="2417128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6D17ECF-2E7A-49A1-97D3-9DC687728A0B}"/>
              </a:ext>
            </a:extLst>
          </p:cNvPr>
          <p:cNvGraphicFramePr>
            <a:graphicFrameLocks noChangeAspect="1"/>
          </p:cNvGraphicFramePr>
          <p:nvPr>
            <p:custDataLst>
              <p:tags r:id="rId1"/>
            </p:custDataLst>
          </p:nvPr>
        </p:nvGraphicFramePr>
        <p:xfrm>
          <a:off x="302538" y="87273"/>
          <a:ext cx="1548" cy="154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8" name="Object 7" hidden="1">
                        <a:extLst>
                          <a:ext uri="{FF2B5EF4-FFF2-40B4-BE49-F238E27FC236}">
                            <a16:creationId xmlns:a16="http://schemas.microsoft.com/office/drawing/2014/main" id="{76D17ECF-2E7A-49A1-97D3-9DC687728A0B}"/>
                          </a:ext>
                        </a:extLst>
                      </p:cNvPr>
                      <p:cNvPicPr/>
                      <p:nvPr/>
                    </p:nvPicPr>
                    <p:blipFill>
                      <a:blip r:embed="rId5"/>
                      <a:stretch>
                        <a:fillRect/>
                      </a:stretch>
                    </p:blipFill>
                    <p:spPr>
                      <a:xfrm>
                        <a:off x="302538" y="87273"/>
                        <a:ext cx="1548" cy="154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604FEE05-4E10-43F0-AD3D-0D094A5FED98}"/>
              </a:ext>
            </a:extLst>
          </p:cNvPr>
          <p:cNvSpPr>
            <a:spLocks noGrp="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marL="0" algn="r" defTabSz="1219170" rtl="0" eaLnBrk="1" latinLnBrk="0" hangingPunct="1">
              <a:defRPr sz="850" kern="120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defTabSz="1188691"/>
            <a:fld id="{D32BAE6A-B452-4007-8177-56DD051636F9}" type="slidenum">
              <a:rPr lang="en-GB" smtClean="0"/>
              <a:pPr defTabSz="1188691"/>
              <a:t>3</a:t>
            </a:fld>
            <a:endParaRPr lang="en-GB" dirty="0">
              <a:solidFill>
                <a:srgbClr val="404040"/>
              </a:solidFill>
              <a:latin typeface="ShellMedium" panose="00000600000000000000" pitchFamily="50" charset="0"/>
            </a:endParaRPr>
          </a:p>
        </p:txBody>
      </p:sp>
      <p:sp>
        <p:nvSpPr>
          <p:cNvPr id="27" name="TextBox 26">
            <a:extLst>
              <a:ext uri="{FF2B5EF4-FFF2-40B4-BE49-F238E27FC236}">
                <a16:creationId xmlns:a16="http://schemas.microsoft.com/office/drawing/2014/main" id="{DDF1AA73-D781-C5C7-2910-C014FCD018BE}"/>
              </a:ext>
            </a:extLst>
          </p:cNvPr>
          <p:cNvSpPr txBox="1"/>
          <p:nvPr/>
        </p:nvSpPr>
        <p:spPr bwMode="auto">
          <a:xfrm>
            <a:off x="670391" y="535450"/>
            <a:ext cx="10912007" cy="38356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48765">
              <a:lnSpc>
                <a:spcPct val="140000"/>
              </a:lnSpc>
              <a:buClr>
                <a:srgbClr val="DD1D21"/>
              </a:buClr>
              <a:buSzPct val="85000"/>
            </a:pPr>
            <a:r>
              <a:rPr lang="en-US" sz="2000" b="1" dirty="0">
                <a:solidFill>
                  <a:srgbClr val="000000"/>
                </a:solidFill>
                <a:latin typeface="ShellHeavy" panose="00000700000000000000" pitchFamily="50" charset="0"/>
              </a:rPr>
              <a:t>Unlocking 130MMScf/d through KOCR43T Valve DIY Repair - Aug 2023 ($55k) </a:t>
            </a:r>
            <a:endParaRPr lang="en-GB" sz="2000" b="1" dirty="0">
              <a:solidFill>
                <a:srgbClr val="000000"/>
              </a:solidFill>
              <a:latin typeface="ShellHeavy" panose="00000700000000000000" pitchFamily="50" charset="0"/>
            </a:endParaRPr>
          </a:p>
        </p:txBody>
      </p:sp>
      <p:sp>
        <p:nvSpPr>
          <p:cNvPr id="29" name="Rectangle 28">
            <a:extLst>
              <a:ext uri="{FF2B5EF4-FFF2-40B4-BE49-F238E27FC236}">
                <a16:creationId xmlns:a16="http://schemas.microsoft.com/office/drawing/2014/main" id="{39252F77-A46C-8E60-7FBB-B627284E073A}"/>
              </a:ext>
            </a:extLst>
          </p:cNvPr>
          <p:cNvSpPr/>
          <p:nvPr/>
        </p:nvSpPr>
        <p:spPr>
          <a:xfrm>
            <a:off x="680442" y="2971801"/>
            <a:ext cx="7331659" cy="1817975"/>
          </a:xfrm>
          <a:prstGeom prst="rect">
            <a:avLst/>
          </a:prstGeom>
          <a:solidFill>
            <a:schemeClr val="bg1">
              <a:alpha val="95000"/>
            </a:schemeClr>
          </a:solidFill>
          <a:ln w="9525">
            <a:solidFill>
              <a:srgbClr val="FBCE0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48765">
              <a:lnSpc>
                <a:spcPct val="140000"/>
              </a:lnSpc>
              <a:buClr>
                <a:srgbClr val="DD1D21"/>
              </a:buClr>
              <a:buSzPct val="85000"/>
            </a:pPr>
            <a:r>
              <a:rPr lang="en-GB" sz="1200" b="1" dirty="0">
                <a:solidFill>
                  <a:srgbClr val="000000"/>
                </a:solidFill>
                <a:latin typeface="ShellMedium" panose="00000600000000000000" pitchFamily="50" charset="0"/>
              </a:rPr>
              <a:t>WHAT THE TEAM DID</a:t>
            </a:r>
          </a:p>
          <a:p>
            <a:pPr marL="231775" indent="-171450" fontAlgn="t">
              <a:lnSpc>
                <a:spcPct val="150000"/>
              </a:lnSpc>
              <a:buClr>
                <a:srgbClr val="DD1D27"/>
              </a:buClr>
              <a:buFont typeface="Wingdings" panose="05000000000000000000" pitchFamily="2" charset="2"/>
              <a:buChar char="§"/>
            </a:pPr>
            <a:r>
              <a:rPr lang="en-US" sz="1200" b="1" dirty="0">
                <a:solidFill>
                  <a:srgbClr val="D9D9D9">
                    <a:lumMod val="10000"/>
                  </a:srgbClr>
                </a:solidFill>
                <a:latin typeface="ShellLight" panose="00000400000000000000" pitchFamily="50" charset="0"/>
              </a:rPr>
              <a:t>Option of mobilizing maintenance execution vendor was considered due to the required work complexity as the valve was designed for HPHT wells, with the demerit of taking days to scope and securing budget approval before execution mobilization.(deferment and vendor mobilization cost)</a:t>
            </a:r>
          </a:p>
          <a:p>
            <a:pPr marL="231775" indent="-171450" fontAlgn="t">
              <a:lnSpc>
                <a:spcPct val="150000"/>
              </a:lnSpc>
              <a:buClr>
                <a:srgbClr val="DD1D27"/>
              </a:buClr>
              <a:buFont typeface="Arial" panose="020B0604020202020204" pitchFamily="34" charset="0"/>
              <a:buChar char="•"/>
            </a:pPr>
            <a:r>
              <a:rPr lang="en-US" sz="1200" b="1" dirty="0">
                <a:solidFill>
                  <a:srgbClr val="D9D9D9">
                    <a:lumMod val="10000"/>
                  </a:srgbClr>
                </a:solidFill>
                <a:latin typeface="ShellLight" panose="00000400000000000000" pitchFamily="50" charset="0"/>
              </a:rPr>
              <a:t>Joint team of Mechanical, Operation and Logistics took up the challenge; carried out in-depth planning for safe execution utilizing the concept of FWE.</a:t>
            </a:r>
          </a:p>
        </p:txBody>
      </p:sp>
      <p:cxnSp>
        <p:nvCxnSpPr>
          <p:cNvPr id="45" name="Straight Connector 44">
            <a:extLst>
              <a:ext uri="{FF2B5EF4-FFF2-40B4-BE49-F238E27FC236}">
                <a16:creationId xmlns:a16="http://schemas.microsoft.com/office/drawing/2014/main" id="{C49563C3-E480-DB8B-87F4-A12B1EB9554C}"/>
              </a:ext>
            </a:extLst>
          </p:cNvPr>
          <p:cNvCxnSpPr>
            <a:cxnSpLocks/>
          </p:cNvCxnSpPr>
          <p:nvPr/>
        </p:nvCxnSpPr>
        <p:spPr>
          <a:xfrm>
            <a:off x="8153400" y="1062965"/>
            <a:ext cx="0" cy="5630961"/>
          </a:xfrm>
          <a:prstGeom prst="line">
            <a:avLst/>
          </a:prstGeom>
          <a:ln w="28575">
            <a:solidFill>
              <a:srgbClr val="C0000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92EFD34-ED16-BEF5-5A26-1C37E3EF5A6B}"/>
              </a:ext>
            </a:extLst>
          </p:cNvPr>
          <p:cNvGrpSpPr/>
          <p:nvPr/>
        </p:nvGrpSpPr>
        <p:grpSpPr>
          <a:xfrm>
            <a:off x="670392" y="1143001"/>
            <a:ext cx="7331659" cy="1083025"/>
            <a:chOff x="517991" y="864912"/>
            <a:chExt cx="7331659" cy="1083025"/>
          </a:xfrm>
        </p:grpSpPr>
        <p:sp>
          <p:nvSpPr>
            <p:cNvPr id="26" name="Rectangle 25">
              <a:extLst>
                <a:ext uri="{FF2B5EF4-FFF2-40B4-BE49-F238E27FC236}">
                  <a16:creationId xmlns:a16="http://schemas.microsoft.com/office/drawing/2014/main" id="{91C04A0F-A5BE-B241-A209-853A20BC3798}"/>
                </a:ext>
              </a:extLst>
            </p:cNvPr>
            <p:cNvSpPr/>
            <p:nvPr/>
          </p:nvSpPr>
          <p:spPr>
            <a:xfrm>
              <a:off x="517991" y="864912"/>
              <a:ext cx="7331659" cy="1083025"/>
            </a:xfrm>
            <a:prstGeom prst="rect">
              <a:avLst/>
            </a:prstGeom>
            <a:solidFill>
              <a:schemeClr val="bg1">
                <a:alpha val="95000"/>
              </a:schemeClr>
            </a:solidFill>
            <a:ln w="6350">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60" dirty="0" err="1">
                <a:solidFill>
                  <a:srgbClr val="FFFFFF"/>
                </a:solidFill>
                <a:latin typeface="ShellHeavy" panose="00000700000000000000" pitchFamily="50" charset="0"/>
              </a:endParaRPr>
            </a:p>
          </p:txBody>
        </p:sp>
        <p:sp>
          <p:nvSpPr>
            <p:cNvPr id="28" name="TextBox 27">
              <a:extLst>
                <a:ext uri="{FF2B5EF4-FFF2-40B4-BE49-F238E27FC236}">
                  <a16:creationId xmlns:a16="http://schemas.microsoft.com/office/drawing/2014/main" id="{34408B3D-3AB4-619D-FA17-ED12EB2473B0}"/>
                </a:ext>
              </a:extLst>
            </p:cNvPr>
            <p:cNvSpPr txBox="1"/>
            <p:nvPr/>
          </p:nvSpPr>
          <p:spPr bwMode="auto">
            <a:xfrm>
              <a:off x="599729" y="1214690"/>
              <a:ext cx="6944071" cy="338554"/>
            </a:xfrm>
            <a:prstGeom prst="rect">
              <a:avLst/>
            </a:prstGeom>
            <a:noFill/>
            <a:ln w="9525" algn="ctr">
              <a:noFill/>
              <a:miter lim="800000"/>
              <a:headEnd/>
              <a:tailEnd/>
            </a:ln>
          </p:spPr>
          <p:txBody>
            <a:bodyPr vert="horz" wrap="square" lIns="0" tIns="0" rIns="0" bIns="0" numCol="1" rtlCol="0" anchor="ctr" anchorCtr="0" compatLnSpc="1">
              <a:prstTxWarp prst="textNoShape">
                <a:avLst/>
              </a:prstTxWarp>
              <a:spAutoFit/>
            </a:bodyPr>
            <a:lstStyle/>
            <a:p>
              <a:pPr marL="60325" fontAlgn="t">
                <a:lnSpc>
                  <a:spcPct val="200000"/>
                </a:lnSpc>
                <a:buClr>
                  <a:srgbClr val="DD1D27"/>
                </a:buClr>
              </a:pPr>
              <a:endParaRPr lang="en-US" sz="1100" b="1" dirty="0">
                <a:solidFill>
                  <a:srgbClr val="D9D9D9">
                    <a:lumMod val="10000"/>
                  </a:srgbClr>
                </a:solidFill>
                <a:latin typeface="ShellLight" panose="00000400000000000000" pitchFamily="50" charset="0"/>
              </a:endParaRPr>
            </a:p>
          </p:txBody>
        </p:sp>
      </p:grpSp>
      <p:grpSp>
        <p:nvGrpSpPr>
          <p:cNvPr id="11" name="Group 10">
            <a:extLst>
              <a:ext uri="{FF2B5EF4-FFF2-40B4-BE49-F238E27FC236}">
                <a16:creationId xmlns:a16="http://schemas.microsoft.com/office/drawing/2014/main" id="{688EEFE3-0D97-C74C-C57D-358E67F7EB31}"/>
              </a:ext>
            </a:extLst>
          </p:cNvPr>
          <p:cNvGrpSpPr/>
          <p:nvPr/>
        </p:nvGrpSpPr>
        <p:grpSpPr>
          <a:xfrm>
            <a:off x="8304750" y="1036771"/>
            <a:ext cx="3658650" cy="2924245"/>
            <a:chOff x="8152350" y="1036770"/>
            <a:chExt cx="3658650" cy="2924245"/>
          </a:xfrm>
        </p:grpSpPr>
        <p:pic>
          <p:nvPicPr>
            <p:cNvPr id="4" name="Picture 3">
              <a:extLst>
                <a:ext uri="{FF2B5EF4-FFF2-40B4-BE49-F238E27FC236}">
                  <a16:creationId xmlns:a16="http://schemas.microsoft.com/office/drawing/2014/main" id="{5FE709B2-96ED-705C-E49C-5AFF428D9017}"/>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152350" y="1036770"/>
              <a:ext cx="3658650" cy="2924245"/>
            </a:xfrm>
            <a:prstGeom prst="rect">
              <a:avLst/>
            </a:prstGeom>
            <a:noFill/>
            <a:ln>
              <a:noFill/>
            </a:ln>
          </p:spPr>
        </p:pic>
        <p:sp>
          <p:nvSpPr>
            <p:cNvPr id="6" name="TextBox 5">
              <a:extLst>
                <a:ext uri="{FF2B5EF4-FFF2-40B4-BE49-F238E27FC236}">
                  <a16:creationId xmlns:a16="http://schemas.microsoft.com/office/drawing/2014/main" id="{2C2B88EE-ADCA-A121-25F4-6732D2F98A07}"/>
                </a:ext>
              </a:extLst>
            </p:cNvPr>
            <p:cNvSpPr txBox="1"/>
            <p:nvPr/>
          </p:nvSpPr>
          <p:spPr>
            <a:xfrm>
              <a:off x="9854962" y="3378726"/>
              <a:ext cx="1879838" cy="533400"/>
            </a:xfrm>
            <a:prstGeom prst="rect">
              <a:avLst/>
            </a:prstGeom>
            <a:noFill/>
            <a:ln>
              <a:solidFill>
                <a:schemeClr val="bg2"/>
              </a:solidFill>
            </a:ln>
          </p:spPr>
          <p:txBody>
            <a:bodyPr wrap="square" lIns="0" tIns="0" rIns="0" bIns="0" rtlCol="0">
              <a:noAutofit/>
            </a:bodyPr>
            <a:lstStyle/>
            <a:p>
              <a:pPr>
                <a:spcAft>
                  <a:spcPts val="600"/>
                </a:spcAft>
                <a:buClr>
                  <a:srgbClr val="D42E12"/>
                </a:buClr>
                <a:buSzPct val="80000"/>
              </a:pPr>
              <a:r>
                <a:rPr lang="en-GB" sz="1200" b="1" dirty="0">
                  <a:solidFill>
                    <a:srgbClr val="FFFFFF">
                      <a:lumMod val="95000"/>
                    </a:srgbClr>
                  </a:solidFill>
                  <a:latin typeface="ShellMedium" panose="00000600000000000000" pitchFamily="50" charset="0"/>
                </a:rPr>
                <a:t>Re-kitting Of Failed Valve in the PU Production Maintenance Workshop</a:t>
              </a:r>
              <a:endParaRPr lang="en-GB" sz="1200" dirty="0">
                <a:solidFill>
                  <a:srgbClr val="FFFFFF">
                    <a:lumMod val="95000"/>
                  </a:srgbClr>
                </a:solidFill>
                <a:latin typeface="ShellMedium" panose="00000600000000000000" pitchFamily="50" charset="0"/>
              </a:endParaRPr>
            </a:p>
          </p:txBody>
        </p:sp>
      </p:grpSp>
      <p:grpSp>
        <p:nvGrpSpPr>
          <p:cNvPr id="12" name="Group 11">
            <a:extLst>
              <a:ext uri="{FF2B5EF4-FFF2-40B4-BE49-F238E27FC236}">
                <a16:creationId xmlns:a16="http://schemas.microsoft.com/office/drawing/2014/main" id="{868C008F-A600-1CE2-CF5A-22A9F08590C9}"/>
              </a:ext>
            </a:extLst>
          </p:cNvPr>
          <p:cNvGrpSpPr/>
          <p:nvPr/>
        </p:nvGrpSpPr>
        <p:grpSpPr>
          <a:xfrm>
            <a:off x="8304751" y="4059865"/>
            <a:ext cx="3615945" cy="2653940"/>
            <a:chOff x="8152350" y="4059865"/>
            <a:chExt cx="3615945" cy="2653940"/>
          </a:xfrm>
        </p:grpSpPr>
        <p:pic>
          <p:nvPicPr>
            <p:cNvPr id="5" name="Picture 4">
              <a:extLst>
                <a:ext uri="{FF2B5EF4-FFF2-40B4-BE49-F238E27FC236}">
                  <a16:creationId xmlns:a16="http://schemas.microsoft.com/office/drawing/2014/main" id="{9D620C62-4EA4-FF6A-1D45-48AAFB0CF1F2}"/>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52350" y="4059865"/>
              <a:ext cx="3615945" cy="2653940"/>
            </a:xfrm>
            <a:prstGeom prst="rect">
              <a:avLst/>
            </a:prstGeom>
            <a:noFill/>
            <a:ln>
              <a:noFill/>
            </a:ln>
          </p:spPr>
        </p:pic>
        <p:sp>
          <p:nvSpPr>
            <p:cNvPr id="9" name="TextBox 8">
              <a:extLst>
                <a:ext uri="{FF2B5EF4-FFF2-40B4-BE49-F238E27FC236}">
                  <a16:creationId xmlns:a16="http://schemas.microsoft.com/office/drawing/2014/main" id="{DF891963-63A5-4124-5F2C-DD0B8849B0DF}"/>
                </a:ext>
              </a:extLst>
            </p:cNvPr>
            <p:cNvSpPr txBox="1"/>
            <p:nvPr/>
          </p:nvSpPr>
          <p:spPr>
            <a:xfrm>
              <a:off x="10370037" y="6096000"/>
              <a:ext cx="1364763" cy="542112"/>
            </a:xfrm>
            <a:prstGeom prst="rect">
              <a:avLst/>
            </a:prstGeom>
            <a:noFill/>
            <a:ln>
              <a:solidFill>
                <a:schemeClr val="bg2"/>
              </a:solidFill>
            </a:ln>
          </p:spPr>
          <p:txBody>
            <a:bodyPr wrap="square" lIns="0" tIns="0" rIns="0" bIns="0" rtlCol="0">
              <a:noAutofit/>
            </a:bodyPr>
            <a:lstStyle/>
            <a:p>
              <a:pPr>
                <a:spcAft>
                  <a:spcPts val="600"/>
                </a:spcAft>
                <a:buClr>
                  <a:srgbClr val="D42E12"/>
                </a:buClr>
                <a:buSzPct val="80000"/>
              </a:pPr>
              <a:r>
                <a:rPr lang="en-GB" sz="1200" b="1" dirty="0">
                  <a:solidFill>
                    <a:srgbClr val="FFFFFF">
                      <a:lumMod val="95000"/>
                    </a:srgbClr>
                  </a:solidFill>
                  <a:latin typeface="ShellMedium" panose="00000600000000000000" pitchFamily="50" charset="0"/>
                </a:rPr>
                <a:t>Re-kitted Valve being re-instated to service</a:t>
              </a:r>
            </a:p>
          </p:txBody>
        </p:sp>
      </p:grpSp>
      <p:sp>
        <p:nvSpPr>
          <p:cNvPr id="16" name="TextBox 15">
            <a:extLst>
              <a:ext uri="{FF2B5EF4-FFF2-40B4-BE49-F238E27FC236}">
                <a16:creationId xmlns:a16="http://schemas.microsoft.com/office/drawing/2014/main" id="{1DD137FE-AA01-96DE-E4FB-EEA94C3A335F}"/>
              </a:ext>
            </a:extLst>
          </p:cNvPr>
          <p:cNvSpPr txBox="1"/>
          <p:nvPr/>
        </p:nvSpPr>
        <p:spPr bwMode="auto">
          <a:xfrm>
            <a:off x="732266" y="1174144"/>
            <a:ext cx="7331659" cy="100572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48765">
              <a:lnSpc>
                <a:spcPct val="140000"/>
              </a:lnSpc>
              <a:buClr>
                <a:srgbClr val="DD1D21"/>
              </a:buClr>
              <a:buSzPct val="85000"/>
            </a:pPr>
            <a:r>
              <a:rPr lang="en-GB" sz="1200" b="1" dirty="0">
                <a:solidFill>
                  <a:srgbClr val="000000"/>
                </a:solidFill>
                <a:latin typeface="ShellMedium" panose="00000600000000000000" pitchFamily="50" charset="0"/>
              </a:rPr>
              <a:t>BACKGROUND</a:t>
            </a:r>
          </a:p>
          <a:p>
            <a:pPr defTabSz="348765">
              <a:lnSpc>
                <a:spcPct val="140000"/>
              </a:lnSpc>
              <a:buClr>
                <a:srgbClr val="DD1D21"/>
              </a:buClr>
              <a:buSzPct val="85000"/>
            </a:pPr>
            <a:r>
              <a:rPr lang="en-US" sz="1200" b="1" dirty="0">
                <a:solidFill>
                  <a:srgbClr val="D9D9D9">
                    <a:lumMod val="10000"/>
                  </a:srgbClr>
                </a:solidFill>
                <a:latin typeface="ShellLight" panose="00000400000000000000" pitchFamily="50" charset="0"/>
              </a:rPr>
              <a:t>Opportunity to maximize production from </a:t>
            </a:r>
            <a:r>
              <a:rPr lang="en-US" sz="1200" b="1" dirty="0" err="1">
                <a:solidFill>
                  <a:srgbClr val="D9D9D9">
                    <a:lumMod val="10000"/>
                  </a:srgbClr>
                </a:solidFill>
                <a:latin typeface="ShellLight" panose="00000400000000000000" pitchFamily="50" charset="0"/>
              </a:rPr>
              <a:t>Kolo</a:t>
            </a:r>
            <a:r>
              <a:rPr lang="en-US" sz="1200" b="1" dirty="0">
                <a:solidFill>
                  <a:srgbClr val="D9D9D9">
                    <a:lumMod val="10000"/>
                  </a:srgbClr>
                </a:solidFill>
                <a:latin typeface="ShellLight" panose="00000400000000000000" pitchFamily="50" charset="0"/>
              </a:rPr>
              <a:t> Creek to Gbaran and </a:t>
            </a:r>
            <a:r>
              <a:rPr lang="en-US" sz="1200" b="1" dirty="0" err="1">
                <a:solidFill>
                  <a:srgbClr val="D9D9D9">
                    <a:lumMod val="10000"/>
                  </a:srgbClr>
                </a:solidFill>
                <a:latin typeface="ShellLight" panose="00000400000000000000" pitchFamily="50" charset="0"/>
              </a:rPr>
              <a:t>Soku</a:t>
            </a:r>
            <a:r>
              <a:rPr lang="en-US" sz="1200" b="1" dirty="0">
                <a:solidFill>
                  <a:srgbClr val="D9D9D9">
                    <a:lumMod val="10000"/>
                  </a:srgbClr>
                </a:solidFill>
                <a:latin typeface="ShellLight" panose="00000400000000000000" pitchFamily="50" charset="0"/>
              </a:rPr>
              <a:t> arose with the operationalization of K2G and </a:t>
            </a:r>
            <a:r>
              <a:rPr lang="en-US" sz="1200" b="1" dirty="0" err="1">
                <a:solidFill>
                  <a:srgbClr val="D9D9D9">
                    <a:lumMod val="10000"/>
                  </a:srgbClr>
                </a:solidFill>
                <a:latin typeface="ShellLight" panose="00000400000000000000" pitchFamily="50" charset="0"/>
              </a:rPr>
              <a:t>Soku-Sanbarth</a:t>
            </a:r>
            <a:r>
              <a:rPr lang="en-US" sz="1200" b="1" dirty="0">
                <a:solidFill>
                  <a:srgbClr val="D9D9D9">
                    <a:lumMod val="10000"/>
                  </a:srgbClr>
                </a:solidFill>
                <a:latin typeface="ShellLight" panose="00000400000000000000" pitchFamily="50" charset="0"/>
              </a:rPr>
              <a:t> commissioning. This was however hindered due to KOCR43T unavailability as a result of bonnet seep from an 8inch class 10k psi manual isolation valve </a:t>
            </a:r>
          </a:p>
        </p:txBody>
      </p:sp>
      <p:grpSp>
        <p:nvGrpSpPr>
          <p:cNvPr id="17" name="Group 16">
            <a:extLst>
              <a:ext uri="{FF2B5EF4-FFF2-40B4-BE49-F238E27FC236}">
                <a16:creationId xmlns:a16="http://schemas.microsoft.com/office/drawing/2014/main" id="{5F7C2443-FB8D-52EE-8D85-5FBF387094DC}"/>
              </a:ext>
            </a:extLst>
          </p:cNvPr>
          <p:cNvGrpSpPr/>
          <p:nvPr/>
        </p:nvGrpSpPr>
        <p:grpSpPr>
          <a:xfrm>
            <a:off x="670390" y="5501462"/>
            <a:ext cx="7341710" cy="1189077"/>
            <a:chOff x="648852" y="5501461"/>
            <a:chExt cx="7299160" cy="1189077"/>
          </a:xfrm>
        </p:grpSpPr>
        <p:sp>
          <p:nvSpPr>
            <p:cNvPr id="33" name="Rectangle 32">
              <a:extLst>
                <a:ext uri="{FF2B5EF4-FFF2-40B4-BE49-F238E27FC236}">
                  <a16:creationId xmlns:a16="http://schemas.microsoft.com/office/drawing/2014/main" id="{FE6BB64D-C237-B5B1-FDD4-3B1D66A82797}"/>
                </a:ext>
              </a:extLst>
            </p:cNvPr>
            <p:cNvSpPr/>
            <p:nvPr/>
          </p:nvSpPr>
          <p:spPr>
            <a:xfrm>
              <a:off x="648852" y="5501461"/>
              <a:ext cx="7299160" cy="1189077"/>
            </a:xfrm>
            <a:prstGeom prst="rect">
              <a:avLst/>
            </a:prstGeom>
            <a:solidFill>
              <a:schemeClr val="bg1">
                <a:alpha val="95000"/>
              </a:schemeClr>
            </a:solidFill>
            <a:ln w="9525">
              <a:solidFill>
                <a:srgbClr val="FBCE0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60" dirty="0" err="1">
                <a:solidFill>
                  <a:srgbClr val="FFFFFF"/>
                </a:solidFill>
                <a:latin typeface="Futura Medium"/>
              </a:endParaRPr>
            </a:p>
          </p:txBody>
        </p:sp>
        <p:sp>
          <p:nvSpPr>
            <p:cNvPr id="32" name="TextBox 31">
              <a:extLst>
                <a:ext uri="{FF2B5EF4-FFF2-40B4-BE49-F238E27FC236}">
                  <a16:creationId xmlns:a16="http://schemas.microsoft.com/office/drawing/2014/main" id="{7E9F13EB-B779-3A87-EF82-F7A5EAF89EAA}"/>
                </a:ext>
              </a:extLst>
            </p:cNvPr>
            <p:cNvSpPr txBox="1"/>
            <p:nvPr/>
          </p:nvSpPr>
          <p:spPr bwMode="auto">
            <a:xfrm>
              <a:off x="698674" y="5582661"/>
              <a:ext cx="7240478" cy="100572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48765">
                <a:lnSpc>
                  <a:spcPct val="140000"/>
                </a:lnSpc>
                <a:buClr>
                  <a:srgbClr val="DD1D21"/>
                </a:buClr>
                <a:buSzPct val="85000"/>
              </a:pPr>
              <a:r>
                <a:rPr lang="en-GB" sz="1200" b="1" dirty="0">
                  <a:solidFill>
                    <a:srgbClr val="000000"/>
                  </a:solidFill>
                  <a:latin typeface="ShellMedium" panose="00000600000000000000" pitchFamily="50" charset="0"/>
                </a:rPr>
                <a:t>BUSINESS VALUE</a:t>
              </a:r>
              <a:r>
                <a:rPr lang="en-GB" sz="1200" dirty="0">
                  <a:solidFill>
                    <a:srgbClr val="000000"/>
                  </a:solidFill>
                  <a:latin typeface="ShellMedium" panose="00000600000000000000" pitchFamily="50" charset="0"/>
                </a:rPr>
                <a:t>: Visible contribution to Shell Spiralling-Up aspiration by</a:t>
              </a:r>
              <a:endParaRPr lang="en-GB" sz="1200" b="1" dirty="0">
                <a:solidFill>
                  <a:srgbClr val="000000"/>
                </a:solidFill>
                <a:latin typeface="ShellMedium" panose="00000600000000000000" pitchFamily="50" charset="0"/>
              </a:endParaRPr>
            </a:p>
            <a:p>
              <a:pPr marL="228600" indent="-228600" defTabSz="348765">
                <a:lnSpc>
                  <a:spcPct val="140000"/>
                </a:lnSpc>
                <a:buClr>
                  <a:srgbClr val="DD1D21"/>
                </a:buClr>
                <a:buSzPct val="85000"/>
                <a:buFontTx/>
                <a:buAutoNum type="arabicPeriod"/>
              </a:pPr>
              <a:r>
                <a:rPr lang="en-US" sz="1200" b="1" dirty="0">
                  <a:solidFill>
                    <a:srgbClr val="D9D9D9">
                      <a:lumMod val="10000"/>
                    </a:srgbClr>
                  </a:solidFill>
                  <a:latin typeface="ShellLight" panose="00000400000000000000" pitchFamily="50" charset="0"/>
                </a:rPr>
                <a:t>Unlocking 130MMScf/d gas and circa 10kbbls/d liquid</a:t>
              </a:r>
            </a:p>
            <a:p>
              <a:pPr marL="228600" indent="-228600" defTabSz="348765">
                <a:lnSpc>
                  <a:spcPct val="140000"/>
                </a:lnSpc>
                <a:buClr>
                  <a:srgbClr val="DD1D21"/>
                </a:buClr>
                <a:buSzPct val="85000"/>
                <a:buFontTx/>
                <a:buAutoNum type="arabicPeriod"/>
              </a:pPr>
              <a:r>
                <a:rPr lang="en-US" sz="1200" b="1" dirty="0">
                  <a:solidFill>
                    <a:srgbClr val="D9D9D9">
                      <a:lumMod val="10000"/>
                    </a:srgbClr>
                  </a:solidFill>
                  <a:latin typeface="ShellMedium" panose="00000600000000000000" pitchFamily="50" charset="0"/>
                </a:rPr>
                <a:t>$55,000 </a:t>
              </a:r>
              <a:r>
                <a:rPr lang="en-US" sz="1200" b="1" dirty="0">
                  <a:solidFill>
                    <a:srgbClr val="D9D9D9">
                      <a:lumMod val="10000"/>
                    </a:srgbClr>
                  </a:solidFill>
                  <a:latin typeface="ShellLight" panose="00000400000000000000" pitchFamily="50" charset="0"/>
                </a:rPr>
                <a:t>cost savings from vendor mobilization, work execution and purchase of new valve</a:t>
              </a:r>
            </a:p>
            <a:p>
              <a:pPr marL="228600" indent="-228600" defTabSz="348765">
                <a:lnSpc>
                  <a:spcPct val="140000"/>
                </a:lnSpc>
                <a:buClr>
                  <a:srgbClr val="DD1D21"/>
                </a:buClr>
                <a:buSzPct val="85000"/>
                <a:buFontTx/>
                <a:buAutoNum type="arabicPeriod"/>
              </a:pPr>
              <a:r>
                <a:rPr lang="en-US" sz="1200" b="1" dirty="0">
                  <a:solidFill>
                    <a:srgbClr val="D9D9D9">
                      <a:lumMod val="10000"/>
                    </a:srgbClr>
                  </a:solidFill>
                  <a:latin typeface="ShellLight" panose="00000400000000000000" pitchFamily="50" charset="0"/>
                </a:rPr>
                <a:t>Capacity development opportunity for PU personnel</a:t>
              </a:r>
            </a:p>
          </p:txBody>
        </p:sp>
      </p:grpSp>
    </p:spTree>
    <p:extLst>
      <p:ext uri="{BB962C8B-B14F-4D97-AF65-F5344CB8AC3E}">
        <p14:creationId xmlns:p14="http://schemas.microsoft.com/office/powerpoint/2010/main" val="415881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6D17ECF-2E7A-49A1-97D3-9DC687728A0B}"/>
              </a:ext>
            </a:extLst>
          </p:cNvPr>
          <p:cNvGraphicFramePr>
            <a:graphicFrameLocks noChangeAspect="1"/>
          </p:cNvGraphicFramePr>
          <p:nvPr>
            <p:custDataLst>
              <p:tags r:id="rId1"/>
            </p:custDataLst>
          </p:nvPr>
        </p:nvGraphicFramePr>
        <p:xfrm>
          <a:off x="302538" y="87273"/>
          <a:ext cx="1548" cy="154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8" name="Object 7" hidden="1">
                        <a:extLst>
                          <a:ext uri="{FF2B5EF4-FFF2-40B4-BE49-F238E27FC236}">
                            <a16:creationId xmlns:a16="http://schemas.microsoft.com/office/drawing/2014/main" id="{76D17ECF-2E7A-49A1-97D3-9DC687728A0B}"/>
                          </a:ext>
                        </a:extLst>
                      </p:cNvPr>
                      <p:cNvPicPr/>
                      <p:nvPr/>
                    </p:nvPicPr>
                    <p:blipFill>
                      <a:blip r:embed="rId5"/>
                      <a:stretch>
                        <a:fillRect/>
                      </a:stretch>
                    </p:blipFill>
                    <p:spPr>
                      <a:xfrm>
                        <a:off x="302538" y="87273"/>
                        <a:ext cx="1548" cy="154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604FEE05-4E10-43F0-AD3D-0D094A5FED98}"/>
              </a:ext>
            </a:extLst>
          </p:cNvPr>
          <p:cNvSpPr>
            <a:spLocks noGrp="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marL="0" algn="r" defTabSz="1219170" rtl="0" eaLnBrk="1" latinLnBrk="0" hangingPunct="1">
              <a:defRPr sz="850" kern="120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defTabSz="1188691"/>
            <a:fld id="{D32BAE6A-B452-4007-8177-56DD051636F9}" type="slidenum">
              <a:rPr lang="en-GB" smtClean="0"/>
              <a:pPr defTabSz="1188691"/>
              <a:t>4</a:t>
            </a:fld>
            <a:endParaRPr lang="en-GB" dirty="0">
              <a:solidFill>
                <a:srgbClr val="404040"/>
              </a:solidFill>
              <a:latin typeface="ShellMedium" panose="00000600000000000000" pitchFamily="50" charset="0"/>
            </a:endParaRPr>
          </a:p>
        </p:txBody>
      </p:sp>
      <p:sp>
        <p:nvSpPr>
          <p:cNvPr id="27" name="TextBox 26">
            <a:extLst>
              <a:ext uri="{FF2B5EF4-FFF2-40B4-BE49-F238E27FC236}">
                <a16:creationId xmlns:a16="http://schemas.microsoft.com/office/drawing/2014/main" id="{DDF1AA73-D781-C5C7-2910-C014FCD018BE}"/>
              </a:ext>
            </a:extLst>
          </p:cNvPr>
          <p:cNvSpPr txBox="1"/>
          <p:nvPr/>
        </p:nvSpPr>
        <p:spPr bwMode="auto">
          <a:xfrm>
            <a:off x="670391" y="535450"/>
            <a:ext cx="10912007" cy="38356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48765">
              <a:lnSpc>
                <a:spcPct val="140000"/>
              </a:lnSpc>
              <a:buClr>
                <a:srgbClr val="DD1D21"/>
              </a:buClr>
              <a:buSzPct val="85000"/>
            </a:pPr>
            <a:r>
              <a:rPr lang="en-US" sz="2000" dirty="0">
                <a:solidFill>
                  <a:srgbClr val="000000"/>
                </a:solidFill>
                <a:latin typeface="ShellHeavy" panose="00000700000000000000" pitchFamily="50" charset="0"/>
              </a:rPr>
              <a:t>Resolution of GBAR028T Frequent Trips through DIY – Jul 2023 ($7.5k)</a:t>
            </a:r>
            <a:r>
              <a:rPr lang="en-US" sz="2000" b="1" dirty="0">
                <a:solidFill>
                  <a:srgbClr val="000000"/>
                </a:solidFill>
                <a:latin typeface="ShellHeavy" panose="00000700000000000000" pitchFamily="50" charset="0"/>
              </a:rPr>
              <a:t> </a:t>
            </a:r>
            <a:endParaRPr lang="en-GB" sz="2000" b="1" dirty="0">
              <a:solidFill>
                <a:srgbClr val="000000"/>
              </a:solidFill>
              <a:latin typeface="ShellHeavy" panose="00000700000000000000" pitchFamily="50" charset="0"/>
            </a:endParaRPr>
          </a:p>
        </p:txBody>
      </p:sp>
      <p:sp>
        <p:nvSpPr>
          <p:cNvPr id="29" name="Rectangle 28">
            <a:extLst>
              <a:ext uri="{FF2B5EF4-FFF2-40B4-BE49-F238E27FC236}">
                <a16:creationId xmlns:a16="http://schemas.microsoft.com/office/drawing/2014/main" id="{39252F77-A46C-8E60-7FBB-B627284E073A}"/>
              </a:ext>
            </a:extLst>
          </p:cNvPr>
          <p:cNvSpPr/>
          <p:nvPr/>
        </p:nvSpPr>
        <p:spPr>
          <a:xfrm>
            <a:off x="605949" y="3192843"/>
            <a:ext cx="6416199" cy="1145585"/>
          </a:xfrm>
          <a:prstGeom prst="rect">
            <a:avLst/>
          </a:prstGeom>
          <a:solidFill>
            <a:schemeClr val="bg1">
              <a:alpha val="95000"/>
            </a:schemeClr>
          </a:solidFill>
          <a:ln w="9525">
            <a:solidFill>
              <a:srgbClr val="FBCE0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48765">
              <a:lnSpc>
                <a:spcPct val="150000"/>
              </a:lnSpc>
              <a:buClr>
                <a:srgbClr val="DD1D21"/>
              </a:buClr>
              <a:buSzPct val="85000"/>
            </a:pPr>
            <a:r>
              <a:rPr lang="en-GB" sz="1200" b="1" dirty="0">
                <a:solidFill>
                  <a:srgbClr val="000000"/>
                </a:solidFill>
                <a:latin typeface="ShellMedium" panose="00000600000000000000" pitchFamily="50" charset="0"/>
              </a:rPr>
              <a:t>WHAT THE TEAM DID</a:t>
            </a:r>
          </a:p>
          <a:p>
            <a:pPr>
              <a:lnSpc>
                <a:spcPct val="150000"/>
              </a:lnSpc>
            </a:pPr>
            <a:r>
              <a:rPr lang="en-US" sz="1200" dirty="0">
                <a:solidFill>
                  <a:srgbClr val="000000"/>
                </a:solidFill>
                <a:latin typeface="ShellBook" panose="00000500000000000000" pitchFamily="50" charset="0"/>
              </a:rPr>
              <a:t>The team repaired the faulty components on regulator, installed it in control panel utilizing in-house resources as against mobilizing CWI team to carry out activity and well commissioned ok in auto mode.</a:t>
            </a:r>
          </a:p>
        </p:txBody>
      </p:sp>
      <p:cxnSp>
        <p:nvCxnSpPr>
          <p:cNvPr id="45" name="Straight Connector 44">
            <a:extLst>
              <a:ext uri="{FF2B5EF4-FFF2-40B4-BE49-F238E27FC236}">
                <a16:creationId xmlns:a16="http://schemas.microsoft.com/office/drawing/2014/main" id="{C49563C3-E480-DB8B-87F4-A12B1EB9554C}"/>
              </a:ext>
            </a:extLst>
          </p:cNvPr>
          <p:cNvCxnSpPr>
            <a:cxnSpLocks/>
          </p:cNvCxnSpPr>
          <p:nvPr/>
        </p:nvCxnSpPr>
        <p:spPr>
          <a:xfrm>
            <a:off x="7162800" y="1062965"/>
            <a:ext cx="0" cy="4944307"/>
          </a:xfrm>
          <a:prstGeom prst="line">
            <a:avLst/>
          </a:prstGeom>
          <a:ln w="28575">
            <a:solidFill>
              <a:srgbClr val="C0000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92EFD34-ED16-BEF5-5A26-1C37E3EF5A6B}"/>
              </a:ext>
            </a:extLst>
          </p:cNvPr>
          <p:cNvGrpSpPr/>
          <p:nvPr/>
        </p:nvGrpSpPr>
        <p:grpSpPr>
          <a:xfrm>
            <a:off x="670389" y="1114318"/>
            <a:ext cx="6416210" cy="1095482"/>
            <a:chOff x="517990" y="760633"/>
            <a:chExt cx="7025810" cy="2831026"/>
          </a:xfrm>
        </p:grpSpPr>
        <p:sp>
          <p:nvSpPr>
            <p:cNvPr id="26" name="Rectangle 25">
              <a:extLst>
                <a:ext uri="{FF2B5EF4-FFF2-40B4-BE49-F238E27FC236}">
                  <a16:creationId xmlns:a16="http://schemas.microsoft.com/office/drawing/2014/main" id="{91C04A0F-A5BE-B241-A209-853A20BC3798}"/>
                </a:ext>
              </a:extLst>
            </p:cNvPr>
            <p:cNvSpPr/>
            <p:nvPr/>
          </p:nvSpPr>
          <p:spPr>
            <a:xfrm>
              <a:off x="517990" y="760633"/>
              <a:ext cx="7025803" cy="2831026"/>
            </a:xfrm>
            <a:prstGeom prst="rect">
              <a:avLst/>
            </a:prstGeom>
            <a:solidFill>
              <a:schemeClr val="bg1">
                <a:alpha val="95000"/>
              </a:schemeClr>
            </a:solidFill>
            <a:ln w="6350">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8765">
                <a:lnSpc>
                  <a:spcPct val="150000"/>
                </a:lnSpc>
                <a:buClr>
                  <a:srgbClr val="DD1D21"/>
                </a:buClr>
                <a:buSzPct val="85000"/>
              </a:pPr>
              <a:r>
                <a:rPr lang="en-GB" sz="1200" b="1" dirty="0">
                  <a:solidFill>
                    <a:srgbClr val="404040"/>
                  </a:solidFill>
                  <a:latin typeface="ShellMedium" panose="00000600000000000000" pitchFamily="50" charset="0"/>
                </a:rPr>
                <a:t>BACKGROUND</a:t>
              </a:r>
            </a:p>
            <a:p>
              <a:pPr>
                <a:lnSpc>
                  <a:spcPct val="150000"/>
                </a:lnSpc>
              </a:pPr>
              <a:r>
                <a:rPr lang="en-US" sz="1200" dirty="0">
                  <a:solidFill>
                    <a:srgbClr val="000000"/>
                  </a:solidFill>
                  <a:latin typeface="ShellBook" panose="00000500000000000000" pitchFamily="50" charset="0"/>
                </a:rPr>
                <a:t>GBAR028T has been tripping on wellhead control panel failure on different occasions in the past days causing deferments. The Gbaran wellhead team carried out extensive troubleshooting and discovered bad regulator on panel.</a:t>
              </a:r>
            </a:p>
          </p:txBody>
        </p:sp>
        <p:sp>
          <p:nvSpPr>
            <p:cNvPr id="28" name="TextBox 27">
              <a:extLst>
                <a:ext uri="{FF2B5EF4-FFF2-40B4-BE49-F238E27FC236}">
                  <a16:creationId xmlns:a16="http://schemas.microsoft.com/office/drawing/2014/main" id="{34408B3D-3AB4-619D-FA17-ED12EB2473B0}"/>
                </a:ext>
              </a:extLst>
            </p:cNvPr>
            <p:cNvSpPr txBox="1"/>
            <p:nvPr/>
          </p:nvSpPr>
          <p:spPr bwMode="auto">
            <a:xfrm>
              <a:off x="599729" y="1085699"/>
              <a:ext cx="6944071" cy="596533"/>
            </a:xfrm>
            <a:prstGeom prst="rect">
              <a:avLst/>
            </a:prstGeom>
            <a:noFill/>
            <a:ln w="9525" algn="ctr">
              <a:noFill/>
              <a:miter lim="800000"/>
              <a:headEnd/>
              <a:tailEnd/>
            </a:ln>
          </p:spPr>
          <p:txBody>
            <a:bodyPr vert="horz" wrap="square" lIns="0" tIns="0" rIns="0" bIns="0" numCol="1" rtlCol="0" anchor="ctr" anchorCtr="0" compatLnSpc="1">
              <a:prstTxWarp prst="textNoShape">
                <a:avLst/>
              </a:prstTxWarp>
              <a:spAutoFit/>
            </a:bodyPr>
            <a:lstStyle/>
            <a:p>
              <a:pPr marL="60325" fontAlgn="t">
                <a:lnSpc>
                  <a:spcPct val="150000"/>
                </a:lnSpc>
                <a:buClr>
                  <a:srgbClr val="DD1D27"/>
                </a:buClr>
              </a:pPr>
              <a:endParaRPr lang="en-US" sz="1000" b="1" dirty="0">
                <a:solidFill>
                  <a:srgbClr val="D9D9D9">
                    <a:lumMod val="10000"/>
                  </a:srgbClr>
                </a:solidFill>
                <a:latin typeface="ShellLight" panose="00000400000000000000" pitchFamily="50" charset="0"/>
              </a:endParaRPr>
            </a:p>
          </p:txBody>
        </p:sp>
      </p:grpSp>
      <p:sp>
        <p:nvSpPr>
          <p:cNvPr id="33" name="Rectangle 32">
            <a:extLst>
              <a:ext uri="{FF2B5EF4-FFF2-40B4-BE49-F238E27FC236}">
                <a16:creationId xmlns:a16="http://schemas.microsoft.com/office/drawing/2014/main" id="{FE6BB64D-C237-B5B1-FDD4-3B1D66A82797}"/>
              </a:ext>
            </a:extLst>
          </p:cNvPr>
          <p:cNvSpPr/>
          <p:nvPr/>
        </p:nvSpPr>
        <p:spPr>
          <a:xfrm>
            <a:off x="670391" y="5207551"/>
            <a:ext cx="6416197" cy="799721"/>
          </a:xfrm>
          <a:prstGeom prst="rect">
            <a:avLst/>
          </a:prstGeom>
          <a:solidFill>
            <a:schemeClr val="bg1">
              <a:alpha val="95000"/>
            </a:schemeClr>
          </a:solidFill>
          <a:ln w="9525">
            <a:solidFill>
              <a:srgbClr val="FBCE0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GB" sz="1200" b="1" dirty="0">
                <a:solidFill>
                  <a:srgbClr val="000000"/>
                </a:solidFill>
                <a:latin typeface="ShellMedium" panose="00000600000000000000" pitchFamily="50" charset="0"/>
              </a:rPr>
              <a:t>BUSINESS VALUE</a:t>
            </a:r>
            <a:endParaRPr lang="en-US" sz="1200" b="1" dirty="0">
              <a:solidFill>
                <a:srgbClr val="000000"/>
              </a:solidFill>
              <a:latin typeface="ShellBook" panose="00000500000000000000" pitchFamily="50" charset="0"/>
            </a:endParaRPr>
          </a:p>
          <a:p>
            <a:pPr>
              <a:lnSpc>
                <a:spcPct val="150000"/>
              </a:lnSpc>
            </a:pPr>
            <a:r>
              <a:rPr lang="en-US" sz="1200" dirty="0">
                <a:solidFill>
                  <a:srgbClr val="404040"/>
                </a:solidFill>
                <a:latin typeface="ShellBook" panose="00000500000000000000" pitchFamily="50" charset="0"/>
              </a:rPr>
              <a:t>• Cost savings in buying a new regulator </a:t>
            </a:r>
            <a:r>
              <a:rPr lang="en-US" sz="1200" b="1" dirty="0">
                <a:solidFill>
                  <a:srgbClr val="404040"/>
                </a:solidFill>
                <a:latin typeface="ShellMedium" panose="00000600000000000000" pitchFamily="50" charset="0"/>
              </a:rPr>
              <a:t>($1,500) </a:t>
            </a:r>
            <a:r>
              <a:rPr lang="en-US" sz="1200" dirty="0">
                <a:solidFill>
                  <a:srgbClr val="404040"/>
                </a:solidFill>
                <a:latin typeface="ShellBook" panose="00000500000000000000" pitchFamily="50" charset="0"/>
              </a:rPr>
              <a:t>and mobilizing CWI team </a:t>
            </a:r>
            <a:r>
              <a:rPr lang="en-US" sz="1200" b="1" dirty="0">
                <a:solidFill>
                  <a:srgbClr val="404040"/>
                </a:solidFill>
                <a:latin typeface="ShellMedium" panose="00000600000000000000" pitchFamily="50" charset="0"/>
              </a:rPr>
              <a:t>($6,000)</a:t>
            </a:r>
            <a:br>
              <a:rPr lang="en-US" sz="1200" b="1" dirty="0">
                <a:solidFill>
                  <a:srgbClr val="404040"/>
                </a:solidFill>
                <a:latin typeface="ShellMedium" panose="00000600000000000000" pitchFamily="50" charset="0"/>
              </a:rPr>
            </a:br>
            <a:r>
              <a:rPr lang="en-US" sz="1200" dirty="0">
                <a:solidFill>
                  <a:srgbClr val="404040"/>
                </a:solidFill>
                <a:latin typeface="ShellBook" panose="00000500000000000000" pitchFamily="50" charset="0"/>
              </a:rPr>
              <a:t>• Production deferment of 45MMscf/d and 3Kbbl of condensate</a:t>
            </a:r>
          </a:p>
        </p:txBody>
      </p:sp>
      <p:pic>
        <p:nvPicPr>
          <p:cNvPr id="4" name="Picture 3">
            <a:extLst>
              <a:ext uri="{FF2B5EF4-FFF2-40B4-BE49-F238E27FC236}">
                <a16:creationId xmlns:a16="http://schemas.microsoft.com/office/drawing/2014/main" id="{B05FA5F5-63CE-A565-C198-345AA8BF1D78}"/>
              </a:ext>
            </a:extLst>
          </p:cNvPr>
          <p:cNvPicPr>
            <a:picLocks noChangeAspect="1"/>
          </p:cNvPicPr>
          <p:nvPr/>
        </p:nvPicPr>
        <p:blipFill>
          <a:blip r:embed="rId6"/>
          <a:stretch>
            <a:fillRect/>
          </a:stretch>
        </p:blipFill>
        <p:spPr>
          <a:xfrm>
            <a:off x="7467600" y="1114319"/>
            <a:ext cx="4118452" cy="4892953"/>
          </a:xfrm>
          <a:prstGeom prst="rect">
            <a:avLst/>
          </a:prstGeom>
        </p:spPr>
      </p:pic>
    </p:spTree>
    <p:extLst>
      <p:ext uri="{BB962C8B-B14F-4D97-AF65-F5344CB8AC3E}">
        <p14:creationId xmlns:p14="http://schemas.microsoft.com/office/powerpoint/2010/main" val="2055502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6D17ECF-2E7A-49A1-97D3-9DC687728A0B}"/>
              </a:ext>
            </a:extLst>
          </p:cNvPr>
          <p:cNvGraphicFramePr>
            <a:graphicFrameLocks noChangeAspect="1"/>
          </p:cNvGraphicFramePr>
          <p:nvPr>
            <p:custDataLst>
              <p:tags r:id="rId1"/>
            </p:custDataLst>
          </p:nvPr>
        </p:nvGraphicFramePr>
        <p:xfrm>
          <a:off x="302538" y="87273"/>
          <a:ext cx="1548" cy="154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8" name="Object 7" hidden="1">
                        <a:extLst>
                          <a:ext uri="{FF2B5EF4-FFF2-40B4-BE49-F238E27FC236}">
                            <a16:creationId xmlns:a16="http://schemas.microsoft.com/office/drawing/2014/main" id="{76D17ECF-2E7A-49A1-97D3-9DC687728A0B}"/>
                          </a:ext>
                        </a:extLst>
                      </p:cNvPr>
                      <p:cNvPicPr/>
                      <p:nvPr/>
                    </p:nvPicPr>
                    <p:blipFill>
                      <a:blip r:embed="rId5"/>
                      <a:stretch>
                        <a:fillRect/>
                      </a:stretch>
                    </p:blipFill>
                    <p:spPr>
                      <a:xfrm>
                        <a:off x="302538" y="87273"/>
                        <a:ext cx="1548" cy="154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604FEE05-4E10-43F0-AD3D-0D094A5FED98}"/>
              </a:ext>
            </a:extLst>
          </p:cNvPr>
          <p:cNvSpPr>
            <a:spLocks noGrp="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marL="0" algn="r" defTabSz="1219170" rtl="0" eaLnBrk="1" latinLnBrk="0" hangingPunct="1">
              <a:defRPr sz="850" kern="120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defTabSz="1188691"/>
            <a:fld id="{D32BAE6A-B452-4007-8177-56DD051636F9}" type="slidenum">
              <a:rPr lang="en-GB" smtClean="0"/>
              <a:pPr defTabSz="1188691"/>
              <a:t>5</a:t>
            </a:fld>
            <a:endParaRPr lang="en-GB" dirty="0">
              <a:solidFill>
                <a:srgbClr val="404040"/>
              </a:solidFill>
              <a:latin typeface="ShellMedium" panose="00000600000000000000" pitchFamily="50" charset="0"/>
            </a:endParaRPr>
          </a:p>
        </p:txBody>
      </p:sp>
      <p:sp>
        <p:nvSpPr>
          <p:cNvPr id="27" name="TextBox 26">
            <a:extLst>
              <a:ext uri="{FF2B5EF4-FFF2-40B4-BE49-F238E27FC236}">
                <a16:creationId xmlns:a16="http://schemas.microsoft.com/office/drawing/2014/main" id="{DDF1AA73-D781-C5C7-2910-C014FCD018BE}"/>
              </a:ext>
            </a:extLst>
          </p:cNvPr>
          <p:cNvSpPr txBox="1"/>
          <p:nvPr/>
        </p:nvSpPr>
        <p:spPr bwMode="auto">
          <a:xfrm>
            <a:off x="670391" y="535450"/>
            <a:ext cx="10226210" cy="38356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48765">
              <a:lnSpc>
                <a:spcPct val="140000"/>
              </a:lnSpc>
              <a:buClr>
                <a:srgbClr val="DD1D21"/>
              </a:buClr>
              <a:buSzPct val="85000"/>
            </a:pPr>
            <a:r>
              <a:rPr lang="en-US" sz="2000" b="1" dirty="0">
                <a:solidFill>
                  <a:srgbClr val="020003"/>
                </a:solidFill>
                <a:latin typeface="ShellHeavy" panose="00000700000000000000" pitchFamily="50" charset="0"/>
                <a:ea typeface="Calibri" panose="020F0502020204030204" pitchFamily="34" charset="0"/>
              </a:rPr>
              <a:t>Main Oil Export Pump B&amp;C Repair through DIY – March 2023 ($100k) </a:t>
            </a:r>
          </a:p>
        </p:txBody>
      </p:sp>
      <p:sp>
        <p:nvSpPr>
          <p:cNvPr id="29" name="Rectangle 28">
            <a:extLst>
              <a:ext uri="{FF2B5EF4-FFF2-40B4-BE49-F238E27FC236}">
                <a16:creationId xmlns:a16="http://schemas.microsoft.com/office/drawing/2014/main" id="{39252F77-A46C-8E60-7FBB-B627284E073A}"/>
              </a:ext>
            </a:extLst>
          </p:cNvPr>
          <p:cNvSpPr/>
          <p:nvPr/>
        </p:nvSpPr>
        <p:spPr>
          <a:xfrm>
            <a:off x="680442" y="2971800"/>
            <a:ext cx="7331659" cy="1981200"/>
          </a:xfrm>
          <a:prstGeom prst="rect">
            <a:avLst/>
          </a:prstGeom>
          <a:solidFill>
            <a:schemeClr val="bg1">
              <a:alpha val="95000"/>
            </a:schemeClr>
          </a:solidFill>
          <a:ln w="9525">
            <a:solidFill>
              <a:srgbClr val="FBCE0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48765">
              <a:lnSpc>
                <a:spcPct val="150000"/>
              </a:lnSpc>
              <a:buClr>
                <a:srgbClr val="DD1D21"/>
              </a:buClr>
              <a:buSzPct val="85000"/>
            </a:pPr>
            <a:r>
              <a:rPr lang="en-GB" sz="1000" b="1" dirty="0">
                <a:solidFill>
                  <a:srgbClr val="404040"/>
                </a:solidFill>
                <a:latin typeface="ShellMedium" panose="00000600000000000000" pitchFamily="50" charset="0"/>
              </a:rPr>
              <a:t>WHAT THE TEAM DID</a:t>
            </a:r>
          </a:p>
          <a:p>
            <a:pPr algn="just" defTabSz="891540" fontAlgn="base">
              <a:lnSpc>
                <a:spcPct val="150000"/>
              </a:lnSpc>
              <a:spcBef>
                <a:spcPct val="0"/>
              </a:spcBef>
              <a:spcAft>
                <a:spcPts val="585"/>
              </a:spcAft>
              <a:defRPr/>
            </a:pPr>
            <a:r>
              <a:rPr lang="en-US" sz="1000" dirty="0">
                <a:solidFill>
                  <a:srgbClr val="404040"/>
                </a:solidFill>
                <a:latin typeface="ShellBook" panose="00000500000000000000" pitchFamily="50" charset="0"/>
                <a:ea typeface="Calibri"/>
              </a:rPr>
              <a:t>Mechanical team took up the challenge, carried out an intrusive inspection on the unit, identified and rectified the fault. </a:t>
            </a:r>
          </a:p>
          <a:p>
            <a:pPr marL="167164" indent="-167164">
              <a:lnSpc>
                <a:spcPct val="150000"/>
              </a:lnSpc>
              <a:buFont typeface="Wingdings" panose="05000000000000000000" pitchFamily="2" charset="2"/>
              <a:buChar char="§"/>
            </a:pPr>
            <a:r>
              <a:rPr lang="en-US" sz="1000" dirty="0">
                <a:solidFill>
                  <a:srgbClr val="404040"/>
                </a:solidFill>
                <a:latin typeface="ShellBook" panose="00000500000000000000" pitchFamily="50" charset="0"/>
                <a:ea typeface="Calibri" panose="020F0502020204030204" pitchFamily="34" charset="0"/>
                <a:cs typeface="Times New Roman" panose="02020603050405020304" pitchFamily="18" charset="0"/>
              </a:rPr>
              <a:t>Corrected all observed causes of unbalance, including repairing &amp; replacing of identified  loose rotor components and confirming clearances.</a:t>
            </a:r>
          </a:p>
          <a:p>
            <a:pPr marL="167164" indent="-167164">
              <a:lnSpc>
                <a:spcPct val="150000"/>
              </a:lnSpc>
              <a:buFont typeface="Wingdings" panose="05000000000000000000" pitchFamily="2" charset="2"/>
              <a:buChar char="§"/>
            </a:pPr>
            <a:r>
              <a:rPr lang="en-US" sz="1000" dirty="0">
                <a:solidFill>
                  <a:srgbClr val="404040"/>
                </a:solidFill>
                <a:latin typeface="ShellBook" panose="00000500000000000000" pitchFamily="50" charset="0"/>
                <a:ea typeface="Calibri" panose="020F0502020204030204" pitchFamily="34" charset="0"/>
                <a:cs typeface="Times New Roman" panose="02020603050405020304" pitchFamily="18" charset="0"/>
              </a:rPr>
              <a:t>Scrapping off of all observed calcium carbonate deposits on impeller crevices</a:t>
            </a:r>
          </a:p>
          <a:p>
            <a:pPr marL="167164" indent="-167164">
              <a:lnSpc>
                <a:spcPct val="150000"/>
              </a:lnSpc>
              <a:buFont typeface="Wingdings" panose="05000000000000000000" pitchFamily="2" charset="2"/>
              <a:buChar char="§"/>
            </a:pPr>
            <a:r>
              <a:rPr lang="en-US" sz="1000" dirty="0">
                <a:solidFill>
                  <a:srgbClr val="404040"/>
                </a:solidFill>
                <a:latin typeface="ShellBook" panose="00000500000000000000" pitchFamily="50" charset="0"/>
                <a:ea typeface="Calibri" panose="020F0502020204030204" pitchFamily="34" charset="0"/>
                <a:cs typeface="Times New Roman" panose="02020603050405020304" pitchFamily="18" charset="0"/>
              </a:rPr>
              <a:t>Replacement of failed DE &amp; NDE bearings</a:t>
            </a:r>
          </a:p>
          <a:p>
            <a:pPr marL="167164" indent="-167164">
              <a:lnSpc>
                <a:spcPct val="150000"/>
              </a:lnSpc>
              <a:buFont typeface="Wingdings" panose="05000000000000000000" pitchFamily="2" charset="2"/>
              <a:buChar char="§"/>
            </a:pPr>
            <a:r>
              <a:rPr lang="en-US" sz="1000" dirty="0">
                <a:solidFill>
                  <a:srgbClr val="404040"/>
                </a:solidFill>
                <a:latin typeface="ShellBook" panose="00000500000000000000" pitchFamily="50" charset="0"/>
                <a:ea typeface="Calibri" panose="020F0502020204030204" pitchFamily="34" charset="0"/>
                <a:cs typeface="Times New Roman" panose="02020603050405020304" pitchFamily="18" charset="0"/>
              </a:rPr>
              <a:t>Re-kitting and re-instating of Mechanical seals </a:t>
            </a:r>
          </a:p>
          <a:p>
            <a:pPr marL="167164" indent="-167164">
              <a:lnSpc>
                <a:spcPct val="150000"/>
              </a:lnSpc>
              <a:buFont typeface="Wingdings" panose="05000000000000000000" pitchFamily="2" charset="2"/>
              <a:buChar char="§"/>
            </a:pPr>
            <a:r>
              <a:rPr lang="en-US" sz="1000" dirty="0">
                <a:solidFill>
                  <a:srgbClr val="404040"/>
                </a:solidFill>
                <a:latin typeface="ShellBook" panose="00000500000000000000" pitchFamily="50" charset="0"/>
                <a:ea typeface="Calibri" panose="020F0502020204030204" pitchFamily="34" charset="0"/>
                <a:cs typeface="Times New Roman" panose="02020603050405020304" pitchFamily="18" charset="0"/>
              </a:rPr>
              <a:t>Re-confirmed alignment and commissioned unit.</a:t>
            </a:r>
            <a:endParaRPr lang="en-US" sz="1000" b="1" dirty="0">
              <a:solidFill>
                <a:srgbClr val="404040"/>
              </a:solidFill>
              <a:latin typeface="ShellBook" panose="00000500000000000000" pitchFamily="50" charset="0"/>
              <a:ea typeface="Calibri"/>
            </a:endParaRPr>
          </a:p>
        </p:txBody>
      </p:sp>
      <p:cxnSp>
        <p:nvCxnSpPr>
          <p:cNvPr id="45" name="Straight Connector 44">
            <a:extLst>
              <a:ext uri="{FF2B5EF4-FFF2-40B4-BE49-F238E27FC236}">
                <a16:creationId xmlns:a16="http://schemas.microsoft.com/office/drawing/2014/main" id="{C49563C3-E480-DB8B-87F4-A12B1EB9554C}"/>
              </a:ext>
            </a:extLst>
          </p:cNvPr>
          <p:cNvCxnSpPr>
            <a:cxnSpLocks/>
          </p:cNvCxnSpPr>
          <p:nvPr/>
        </p:nvCxnSpPr>
        <p:spPr>
          <a:xfrm>
            <a:off x="8153400" y="1062965"/>
            <a:ext cx="0" cy="5630961"/>
          </a:xfrm>
          <a:prstGeom prst="line">
            <a:avLst/>
          </a:prstGeom>
          <a:ln w="28575">
            <a:solidFill>
              <a:srgbClr val="C0000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92EFD34-ED16-BEF5-5A26-1C37E3EF5A6B}"/>
              </a:ext>
            </a:extLst>
          </p:cNvPr>
          <p:cNvGrpSpPr/>
          <p:nvPr/>
        </p:nvGrpSpPr>
        <p:grpSpPr>
          <a:xfrm>
            <a:off x="670392" y="1076968"/>
            <a:ext cx="7331659" cy="1792680"/>
            <a:chOff x="517991" y="760633"/>
            <a:chExt cx="7331659" cy="2831026"/>
          </a:xfrm>
        </p:grpSpPr>
        <p:sp>
          <p:nvSpPr>
            <p:cNvPr id="26" name="Rectangle 25">
              <a:extLst>
                <a:ext uri="{FF2B5EF4-FFF2-40B4-BE49-F238E27FC236}">
                  <a16:creationId xmlns:a16="http://schemas.microsoft.com/office/drawing/2014/main" id="{91C04A0F-A5BE-B241-A209-853A20BC3798}"/>
                </a:ext>
              </a:extLst>
            </p:cNvPr>
            <p:cNvSpPr/>
            <p:nvPr/>
          </p:nvSpPr>
          <p:spPr>
            <a:xfrm>
              <a:off x="517991" y="760633"/>
              <a:ext cx="7331659" cy="2831026"/>
            </a:xfrm>
            <a:prstGeom prst="rect">
              <a:avLst/>
            </a:prstGeom>
            <a:solidFill>
              <a:schemeClr val="bg1">
                <a:alpha val="95000"/>
              </a:schemeClr>
            </a:solidFill>
            <a:ln w="6350">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8765">
                <a:lnSpc>
                  <a:spcPct val="150000"/>
                </a:lnSpc>
                <a:buClr>
                  <a:srgbClr val="DD1D21"/>
                </a:buClr>
                <a:buSzPct val="85000"/>
              </a:pPr>
              <a:r>
                <a:rPr lang="en-GB" sz="1000" b="1" dirty="0">
                  <a:solidFill>
                    <a:srgbClr val="404040"/>
                  </a:solidFill>
                  <a:latin typeface="ShellMedium" panose="00000600000000000000" pitchFamily="50" charset="0"/>
                </a:rPr>
                <a:t>BACKGROUND</a:t>
              </a:r>
            </a:p>
            <a:p>
              <a:pPr>
                <a:lnSpc>
                  <a:spcPct val="150000"/>
                </a:lnSpc>
              </a:pPr>
              <a:r>
                <a:rPr lang="en-US" sz="1000" dirty="0">
                  <a:solidFill>
                    <a:srgbClr val="404040"/>
                  </a:solidFill>
                  <a:latin typeface="ShellBook" panose="00000500000000000000" pitchFamily="50" charset="0"/>
                  <a:ea typeface="Calibri" panose="020F0502020204030204" pitchFamily="34" charset="0"/>
                  <a:cs typeface="Times New Roman" panose="02020603050405020304" pitchFamily="18" charset="0"/>
                </a:rPr>
                <a:t>Train one Export pumps have had sub optimal performance post CaCO3 de-scaling of 2021.These export pumps have seen Incessant trips on high pump casing vibration</a:t>
              </a:r>
            </a:p>
            <a:p>
              <a:pPr>
                <a:lnSpc>
                  <a:spcPct val="150000"/>
                </a:lnSpc>
              </a:pPr>
              <a:r>
                <a:rPr lang="en-US" sz="1000" dirty="0">
                  <a:solidFill>
                    <a:srgbClr val="404040"/>
                  </a:solidFill>
                  <a:latin typeface="ShellBook" panose="00000500000000000000" pitchFamily="50" charset="0"/>
                  <a:ea typeface="Calibri" panose="020F0502020204030204" pitchFamily="34" charset="0"/>
                  <a:cs typeface="Times New Roman" panose="02020603050405020304" pitchFamily="18" charset="0"/>
                </a:rPr>
                <a:t>Sulzer vendor invited for scoping alone charged 5000 USD . Actual repair cost circa 100,000.00 USD based on Vendors proposal was factored into OP22 MRTA CAPEX portfolio</a:t>
              </a:r>
            </a:p>
            <a:p>
              <a:pPr>
                <a:lnSpc>
                  <a:spcPct val="150000"/>
                </a:lnSpc>
              </a:pPr>
              <a:r>
                <a:rPr lang="en-US" sz="1000" dirty="0">
                  <a:solidFill>
                    <a:srgbClr val="404040"/>
                  </a:solidFill>
                  <a:latin typeface="ShellBook" panose="00000500000000000000" pitchFamily="50" charset="0"/>
                  <a:ea typeface="Calibri" panose="020F0502020204030204" pitchFamily="34" charset="0"/>
                  <a:cs typeface="Times New Roman" panose="02020603050405020304" pitchFamily="18" charset="0"/>
                </a:rPr>
                <a:t>On 11</a:t>
              </a:r>
              <a:r>
                <a:rPr lang="en-US" sz="1000" baseline="30000" dirty="0">
                  <a:solidFill>
                    <a:srgbClr val="404040"/>
                  </a:solidFill>
                  <a:latin typeface="ShellBook" panose="00000500000000000000" pitchFamily="50" charset="0"/>
                  <a:ea typeface="Calibri" panose="020F0502020204030204" pitchFamily="34" charset="0"/>
                  <a:cs typeface="Times New Roman" panose="02020603050405020304" pitchFamily="18" charset="0"/>
                </a:rPr>
                <a:t>th</a:t>
              </a:r>
              <a:r>
                <a:rPr lang="en-US" sz="1000" dirty="0">
                  <a:solidFill>
                    <a:srgbClr val="404040"/>
                  </a:solidFill>
                  <a:latin typeface="ShellBook" panose="00000500000000000000" pitchFamily="50" charset="0"/>
                  <a:ea typeface="Calibri" panose="020F0502020204030204" pitchFamily="34" charset="0"/>
                  <a:cs typeface="Times New Roman" panose="02020603050405020304" pitchFamily="18" charset="0"/>
                </a:rPr>
                <a:t> January &amp; 27</a:t>
              </a:r>
              <a:r>
                <a:rPr lang="en-US" sz="1000" baseline="30000" dirty="0">
                  <a:solidFill>
                    <a:srgbClr val="404040"/>
                  </a:solidFill>
                  <a:latin typeface="ShellBook" panose="00000500000000000000" pitchFamily="50" charset="0"/>
                  <a:ea typeface="Calibri" panose="020F0502020204030204" pitchFamily="34" charset="0"/>
                  <a:cs typeface="Times New Roman" panose="02020603050405020304" pitchFamily="18" charset="0"/>
                </a:rPr>
                <a:t>th</a:t>
              </a:r>
              <a:r>
                <a:rPr lang="en-US" sz="1000" dirty="0">
                  <a:solidFill>
                    <a:srgbClr val="404040"/>
                  </a:solidFill>
                  <a:latin typeface="ShellBook" panose="00000500000000000000" pitchFamily="50" charset="0"/>
                  <a:ea typeface="Calibri" panose="020F0502020204030204" pitchFamily="34" charset="0"/>
                  <a:cs typeface="Times New Roman" panose="02020603050405020304" pitchFamily="18" charset="0"/>
                </a:rPr>
                <a:t> March 2023 , Asset mechanical team after a deep dive on the issue, understood the possible root causes and got asset leaderships approval for an in-house fix for pumps B &amp; C respectively.</a:t>
              </a:r>
              <a:endParaRPr lang="en-US" sz="1000" b="1" dirty="0">
                <a:solidFill>
                  <a:srgbClr val="404040"/>
                </a:solidFill>
                <a:latin typeface="ShellBook" panose="00000500000000000000" pitchFamily="50" charset="0"/>
                <a:ea typeface="Calibri"/>
              </a:endParaRPr>
            </a:p>
          </p:txBody>
        </p:sp>
        <p:sp>
          <p:nvSpPr>
            <p:cNvPr id="28" name="TextBox 27">
              <a:extLst>
                <a:ext uri="{FF2B5EF4-FFF2-40B4-BE49-F238E27FC236}">
                  <a16:creationId xmlns:a16="http://schemas.microsoft.com/office/drawing/2014/main" id="{34408B3D-3AB4-619D-FA17-ED12EB2473B0}"/>
                </a:ext>
              </a:extLst>
            </p:cNvPr>
            <p:cNvSpPr txBox="1"/>
            <p:nvPr/>
          </p:nvSpPr>
          <p:spPr bwMode="auto">
            <a:xfrm>
              <a:off x="599729" y="1201700"/>
              <a:ext cx="6944071" cy="364533"/>
            </a:xfrm>
            <a:prstGeom prst="rect">
              <a:avLst/>
            </a:prstGeom>
            <a:noFill/>
            <a:ln w="9525" algn="ctr">
              <a:noFill/>
              <a:miter lim="800000"/>
              <a:headEnd/>
              <a:tailEnd/>
            </a:ln>
          </p:spPr>
          <p:txBody>
            <a:bodyPr vert="horz" wrap="square" lIns="0" tIns="0" rIns="0" bIns="0" numCol="1" rtlCol="0" anchor="ctr" anchorCtr="0" compatLnSpc="1">
              <a:prstTxWarp prst="textNoShape">
                <a:avLst/>
              </a:prstTxWarp>
              <a:spAutoFit/>
            </a:bodyPr>
            <a:lstStyle/>
            <a:p>
              <a:pPr marL="60325" fontAlgn="t">
                <a:lnSpc>
                  <a:spcPct val="150000"/>
                </a:lnSpc>
                <a:buClr>
                  <a:srgbClr val="DD1D27"/>
                </a:buClr>
              </a:pPr>
              <a:endParaRPr lang="en-US" sz="1000" b="1" dirty="0">
                <a:solidFill>
                  <a:srgbClr val="404040"/>
                </a:solidFill>
                <a:latin typeface="ShellLight" panose="00000400000000000000" pitchFamily="50" charset="0"/>
              </a:endParaRPr>
            </a:p>
          </p:txBody>
        </p:sp>
      </p:grpSp>
      <p:sp>
        <p:nvSpPr>
          <p:cNvPr id="33" name="Rectangle 32">
            <a:extLst>
              <a:ext uri="{FF2B5EF4-FFF2-40B4-BE49-F238E27FC236}">
                <a16:creationId xmlns:a16="http://schemas.microsoft.com/office/drawing/2014/main" id="{FE6BB64D-C237-B5B1-FDD4-3B1D66A82797}"/>
              </a:ext>
            </a:extLst>
          </p:cNvPr>
          <p:cNvSpPr/>
          <p:nvPr/>
        </p:nvSpPr>
        <p:spPr>
          <a:xfrm>
            <a:off x="670391" y="5105401"/>
            <a:ext cx="7331659" cy="1574249"/>
          </a:xfrm>
          <a:prstGeom prst="rect">
            <a:avLst/>
          </a:prstGeom>
          <a:solidFill>
            <a:schemeClr val="bg1">
              <a:alpha val="95000"/>
            </a:schemeClr>
          </a:solidFill>
          <a:ln w="9525">
            <a:solidFill>
              <a:srgbClr val="FBCE0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GB" sz="1000" b="1" dirty="0">
                <a:solidFill>
                  <a:srgbClr val="000000"/>
                </a:solidFill>
                <a:latin typeface="ShellMedium" panose="00000600000000000000" pitchFamily="50" charset="0"/>
              </a:rPr>
              <a:t>BUSINESS VALUE</a:t>
            </a:r>
          </a:p>
          <a:p>
            <a:pPr marL="167164" indent="-167164" defTabSz="445770">
              <a:lnSpc>
                <a:spcPct val="150000"/>
              </a:lnSpc>
              <a:buFont typeface="Wingdings" panose="05000000000000000000" pitchFamily="2" charset="2"/>
              <a:buChar char="§"/>
              <a:defRPr/>
            </a:pPr>
            <a:r>
              <a:rPr lang="en-US" sz="1000" dirty="0">
                <a:solidFill>
                  <a:prstClr val="black"/>
                </a:solidFill>
                <a:latin typeface="ShellBook" panose="00000500000000000000" pitchFamily="50" charset="0"/>
                <a:ea typeface="Calibri"/>
              </a:rPr>
              <a:t>Zero LTI - Safe activity execution.</a:t>
            </a:r>
          </a:p>
          <a:p>
            <a:pPr marL="167164" indent="-167164" defTabSz="445770">
              <a:lnSpc>
                <a:spcPct val="150000"/>
              </a:lnSpc>
              <a:buFont typeface="Wingdings" panose="05000000000000000000" pitchFamily="2" charset="2"/>
              <a:buChar char="§"/>
              <a:defRPr/>
            </a:pPr>
            <a:r>
              <a:rPr lang="en-US" sz="1000" dirty="0">
                <a:solidFill>
                  <a:prstClr val="black"/>
                </a:solidFill>
                <a:latin typeface="ShellBook" panose="00000500000000000000" pitchFamily="50" charset="0"/>
                <a:ea typeface="Calibri"/>
              </a:rPr>
              <a:t>Restored Technical Integrity and availability of pumps B &amp; C for liquid production of circa 30kbopd (with Vibration values normalized)</a:t>
            </a:r>
          </a:p>
          <a:p>
            <a:pPr marL="167164" indent="-167164" defTabSz="445770">
              <a:lnSpc>
                <a:spcPct val="150000"/>
              </a:lnSpc>
              <a:buFont typeface="Wingdings" panose="05000000000000000000" pitchFamily="2" charset="2"/>
              <a:buChar char="§"/>
              <a:defRPr/>
            </a:pPr>
            <a:r>
              <a:rPr lang="en-US" sz="1000" dirty="0">
                <a:solidFill>
                  <a:prstClr val="black"/>
                </a:solidFill>
                <a:latin typeface="ShellBook" panose="00000500000000000000" pitchFamily="50" charset="0"/>
                <a:ea typeface="Calibri"/>
              </a:rPr>
              <a:t>Cost savings of circa </a:t>
            </a:r>
            <a:r>
              <a:rPr lang="en-US" sz="1000" b="1" dirty="0">
                <a:solidFill>
                  <a:prstClr val="black"/>
                </a:solidFill>
                <a:latin typeface="ShellMedium" panose="00000600000000000000" pitchFamily="50" charset="0"/>
                <a:ea typeface="Calibri"/>
              </a:rPr>
              <a:t>$100,000</a:t>
            </a:r>
          </a:p>
          <a:p>
            <a:pPr marL="167164" indent="-167164" defTabSz="445770">
              <a:lnSpc>
                <a:spcPct val="150000"/>
              </a:lnSpc>
              <a:buFont typeface="Wingdings" panose="05000000000000000000" pitchFamily="2" charset="2"/>
              <a:buChar char="§"/>
              <a:defRPr/>
            </a:pPr>
            <a:r>
              <a:rPr lang="en-US" sz="1000" dirty="0">
                <a:solidFill>
                  <a:prstClr val="black"/>
                </a:solidFill>
                <a:latin typeface="ShellBook" panose="00000500000000000000" pitchFamily="50" charset="0"/>
                <a:ea typeface="Calibri"/>
              </a:rPr>
              <a:t>Great Learning for the rest of the team</a:t>
            </a:r>
            <a:endParaRPr lang="en-GB" sz="1000" dirty="0">
              <a:solidFill>
                <a:srgbClr val="FFFFFF"/>
              </a:solidFill>
              <a:latin typeface="ShellBook" panose="00000500000000000000" pitchFamily="50" charset="0"/>
            </a:endParaRPr>
          </a:p>
        </p:txBody>
      </p:sp>
      <p:pic>
        <p:nvPicPr>
          <p:cNvPr id="4" name="Picture 3">
            <a:extLst>
              <a:ext uri="{FF2B5EF4-FFF2-40B4-BE49-F238E27FC236}">
                <a16:creationId xmlns:a16="http://schemas.microsoft.com/office/drawing/2014/main" id="{A45F1364-AE87-6084-1C52-192DCFEDB9ED}"/>
              </a:ext>
            </a:extLst>
          </p:cNvPr>
          <p:cNvPicPr>
            <a:picLocks noChangeAspect="1"/>
          </p:cNvPicPr>
          <p:nvPr/>
        </p:nvPicPr>
        <p:blipFill>
          <a:blip r:embed="rId6"/>
          <a:stretch>
            <a:fillRect/>
          </a:stretch>
        </p:blipFill>
        <p:spPr>
          <a:xfrm>
            <a:off x="8534401" y="2971800"/>
            <a:ext cx="3288509" cy="2234476"/>
          </a:xfrm>
          <a:prstGeom prst="rect">
            <a:avLst/>
          </a:prstGeom>
        </p:spPr>
      </p:pic>
    </p:spTree>
    <p:extLst>
      <p:ext uri="{BB962C8B-B14F-4D97-AF65-F5344CB8AC3E}">
        <p14:creationId xmlns:p14="http://schemas.microsoft.com/office/powerpoint/2010/main" val="305420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6D17ECF-2E7A-49A1-97D3-9DC687728A0B}"/>
              </a:ext>
            </a:extLst>
          </p:cNvPr>
          <p:cNvGraphicFramePr>
            <a:graphicFrameLocks noChangeAspect="1"/>
          </p:cNvGraphicFramePr>
          <p:nvPr>
            <p:custDataLst>
              <p:tags r:id="rId1"/>
            </p:custDataLst>
          </p:nvPr>
        </p:nvGraphicFramePr>
        <p:xfrm>
          <a:off x="302538" y="87273"/>
          <a:ext cx="1548" cy="154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8" name="Object 7" hidden="1">
                        <a:extLst>
                          <a:ext uri="{FF2B5EF4-FFF2-40B4-BE49-F238E27FC236}">
                            <a16:creationId xmlns:a16="http://schemas.microsoft.com/office/drawing/2014/main" id="{76D17ECF-2E7A-49A1-97D3-9DC687728A0B}"/>
                          </a:ext>
                        </a:extLst>
                      </p:cNvPr>
                      <p:cNvPicPr/>
                      <p:nvPr/>
                    </p:nvPicPr>
                    <p:blipFill>
                      <a:blip r:embed="rId5"/>
                      <a:stretch>
                        <a:fillRect/>
                      </a:stretch>
                    </p:blipFill>
                    <p:spPr>
                      <a:xfrm>
                        <a:off x="302538" y="87273"/>
                        <a:ext cx="1548" cy="154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604FEE05-4E10-43F0-AD3D-0D094A5FED98}"/>
              </a:ext>
            </a:extLst>
          </p:cNvPr>
          <p:cNvSpPr>
            <a:spLocks noGrp="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defPPr>
              <a:defRPr lang="en-US"/>
            </a:defPPr>
            <a:lvl1pPr marL="0" algn="r" defTabSz="1219170" rtl="0" eaLnBrk="1" latinLnBrk="0" hangingPunct="1">
              <a:defRPr sz="850" kern="120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defTabSz="1188691"/>
            <a:fld id="{D32BAE6A-B452-4007-8177-56DD051636F9}" type="slidenum">
              <a:rPr lang="en-GB" smtClean="0"/>
              <a:pPr defTabSz="1188691"/>
              <a:t>6</a:t>
            </a:fld>
            <a:endParaRPr lang="en-GB" dirty="0">
              <a:solidFill>
                <a:srgbClr val="404040"/>
              </a:solidFill>
              <a:latin typeface="ShellMedium" panose="00000600000000000000" pitchFamily="50" charset="0"/>
            </a:endParaRPr>
          </a:p>
        </p:txBody>
      </p:sp>
      <p:sp>
        <p:nvSpPr>
          <p:cNvPr id="27" name="TextBox 26">
            <a:extLst>
              <a:ext uri="{FF2B5EF4-FFF2-40B4-BE49-F238E27FC236}">
                <a16:creationId xmlns:a16="http://schemas.microsoft.com/office/drawing/2014/main" id="{DDF1AA73-D781-C5C7-2910-C014FCD018BE}"/>
              </a:ext>
            </a:extLst>
          </p:cNvPr>
          <p:cNvSpPr txBox="1"/>
          <p:nvPr/>
        </p:nvSpPr>
        <p:spPr bwMode="auto">
          <a:xfrm>
            <a:off x="670391" y="535450"/>
            <a:ext cx="10912007" cy="38356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48765">
              <a:lnSpc>
                <a:spcPct val="140000"/>
              </a:lnSpc>
              <a:buClr>
                <a:srgbClr val="DD1D21"/>
              </a:buClr>
              <a:buSzPct val="85000"/>
            </a:pPr>
            <a:r>
              <a:rPr lang="en-US" sz="2000" dirty="0">
                <a:solidFill>
                  <a:srgbClr val="000000"/>
                </a:solidFill>
                <a:latin typeface="ShellHeavy" panose="00000700000000000000" pitchFamily="50" charset="0"/>
              </a:rPr>
              <a:t>Gbaran CCTV System Restoration through DIY – March 2023 ($58k)</a:t>
            </a:r>
            <a:r>
              <a:rPr lang="en-US" sz="2000" b="1" dirty="0">
                <a:solidFill>
                  <a:srgbClr val="000000"/>
                </a:solidFill>
                <a:latin typeface="ShellHeavy" panose="00000700000000000000" pitchFamily="50" charset="0"/>
              </a:rPr>
              <a:t> </a:t>
            </a:r>
            <a:endParaRPr lang="en-GB" sz="2000" b="1" dirty="0">
              <a:solidFill>
                <a:srgbClr val="000000"/>
              </a:solidFill>
              <a:latin typeface="ShellHeavy" panose="00000700000000000000" pitchFamily="50" charset="0"/>
            </a:endParaRPr>
          </a:p>
        </p:txBody>
      </p:sp>
      <p:sp>
        <p:nvSpPr>
          <p:cNvPr id="29" name="Rectangle 28">
            <a:extLst>
              <a:ext uri="{FF2B5EF4-FFF2-40B4-BE49-F238E27FC236}">
                <a16:creationId xmlns:a16="http://schemas.microsoft.com/office/drawing/2014/main" id="{39252F77-A46C-8E60-7FBB-B627284E073A}"/>
              </a:ext>
            </a:extLst>
          </p:cNvPr>
          <p:cNvSpPr/>
          <p:nvPr/>
        </p:nvSpPr>
        <p:spPr>
          <a:xfrm>
            <a:off x="680442" y="2971800"/>
            <a:ext cx="7331659" cy="2133600"/>
          </a:xfrm>
          <a:prstGeom prst="rect">
            <a:avLst/>
          </a:prstGeom>
          <a:solidFill>
            <a:schemeClr val="bg1">
              <a:alpha val="95000"/>
            </a:schemeClr>
          </a:solidFill>
          <a:ln w="9525">
            <a:solidFill>
              <a:srgbClr val="FBCE0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348765">
              <a:lnSpc>
                <a:spcPct val="150000"/>
              </a:lnSpc>
              <a:buClr>
                <a:srgbClr val="DD1D21"/>
              </a:buClr>
              <a:buSzPct val="85000"/>
            </a:pPr>
            <a:r>
              <a:rPr lang="en-GB" sz="1000" b="1" dirty="0">
                <a:solidFill>
                  <a:srgbClr val="000000"/>
                </a:solidFill>
                <a:latin typeface="ShellMedium" panose="00000600000000000000" pitchFamily="50" charset="0"/>
              </a:rPr>
              <a:t>WHAT THE TEAM DID</a:t>
            </a:r>
          </a:p>
          <a:p>
            <a:pPr marL="171450" indent="-171450">
              <a:lnSpc>
                <a:spcPct val="150000"/>
              </a:lnSpc>
              <a:buFont typeface="Arial" panose="020B0604020202020204" pitchFamily="34" charset="0"/>
              <a:buChar char="•"/>
            </a:pPr>
            <a:r>
              <a:rPr lang="en-US" sz="1000" dirty="0">
                <a:solidFill>
                  <a:srgbClr val="000000"/>
                </a:solidFill>
                <a:latin typeface="ShellBook" panose="00000500000000000000" pitchFamily="50" charset="0"/>
              </a:rPr>
              <a:t>Gbaran Telecoms team commenced repair of these systems when support for the version of CCTV’s was not forthcoming. They employed in-house expertise and skills.</a:t>
            </a:r>
          </a:p>
          <a:p>
            <a:pPr marL="171450" indent="-171450">
              <a:lnSpc>
                <a:spcPct val="150000"/>
              </a:lnSpc>
              <a:buFont typeface="Arial" panose="020B0604020202020204" pitchFamily="34" charset="0"/>
              <a:buChar char="•"/>
            </a:pPr>
            <a:r>
              <a:rPr lang="en-US" sz="1000" dirty="0">
                <a:solidFill>
                  <a:srgbClr val="000000"/>
                </a:solidFill>
                <a:latin typeface="ShellBook" panose="00000500000000000000" pitchFamily="50" charset="0"/>
              </a:rPr>
              <a:t>The team carried out troubleshooting, identified the Optic Fiber receiver power equipment at CCR and AG Booster FAR as the faulty devices. </a:t>
            </a:r>
          </a:p>
          <a:p>
            <a:pPr marL="171450" indent="-171450">
              <a:lnSpc>
                <a:spcPct val="150000"/>
              </a:lnSpc>
              <a:buFont typeface="Arial" panose="020B0604020202020204" pitchFamily="34" charset="0"/>
              <a:buChar char="•"/>
            </a:pPr>
            <a:r>
              <a:rPr lang="en-US" sz="1000" dirty="0">
                <a:solidFill>
                  <a:srgbClr val="000000"/>
                </a:solidFill>
                <a:latin typeface="ShellBook" panose="00000500000000000000" pitchFamily="50" charset="0"/>
              </a:rPr>
              <a:t>They carried out onsite analysis, troubleshooting, repairs, integration of all cameras to CCTV network and commissioning of the devices thereby restoring the system. </a:t>
            </a:r>
          </a:p>
          <a:p>
            <a:pPr marL="171450" indent="-171450">
              <a:lnSpc>
                <a:spcPct val="150000"/>
              </a:lnSpc>
              <a:buFont typeface="Arial" panose="020B0604020202020204" pitchFamily="34" charset="0"/>
              <a:buChar char="•"/>
            </a:pPr>
            <a:r>
              <a:rPr lang="en-US" sz="1000" dirty="0">
                <a:solidFill>
                  <a:srgbClr val="000000"/>
                </a:solidFill>
                <a:latin typeface="ShellBook" panose="00000500000000000000" pitchFamily="50" charset="0"/>
              </a:rPr>
              <a:t>The first batch of cameras were restored in January 2023 and the last batch restored most recently in March 2023.</a:t>
            </a:r>
          </a:p>
          <a:p>
            <a:pPr marL="171450" indent="-171450">
              <a:lnSpc>
                <a:spcPct val="150000"/>
              </a:lnSpc>
              <a:buFont typeface="Arial" panose="020B0604020202020204" pitchFamily="34" charset="0"/>
              <a:buChar char="•"/>
            </a:pPr>
            <a:r>
              <a:rPr lang="en-US" sz="1000" dirty="0">
                <a:solidFill>
                  <a:srgbClr val="000000"/>
                </a:solidFill>
                <a:latin typeface="ShellBook" panose="00000500000000000000" pitchFamily="50" charset="0"/>
              </a:rPr>
              <a:t>Full functionality of systems are confirmed after 72 hours of test. </a:t>
            </a:r>
            <a:r>
              <a:rPr lang="en-US" sz="1000" b="1" dirty="0">
                <a:solidFill>
                  <a:srgbClr val="D9D9D9">
                    <a:lumMod val="10000"/>
                  </a:srgbClr>
                </a:solidFill>
                <a:latin typeface="ShellLight" panose="00000400000000000000" pitchFamily="50" charset="0"/>
              </a:rPr>
              <a:t>.</a:t>
            </a:r>
          </a:p>
        </p:txBody>
      </p:sp>
      <p:cxnSp>
        <p:nvCxnSpPr>
          <p:cNvPr id="45" name="Straight Connector 44">
            <a:extLst>
              <a:ext uri="{FF2B5EF4-FFF2-40B4-BE49-F238E27FC236}">
                <a16:creationId xmlns:a16="http://schemas.microsoft.com/office/drawing/2014/main" id="{C49563C3-E480-DB8B-87F4-A12B1EB9554C}"/>
              </a:ext>
            </a:extLst>
          </p:cNvPr>
          <p:cNvCxnSpPr>
            <a:cxnSpLocks/>
          </p:cNvCxnSpPr>
          <p:nvPr/>
        </p:nvCxnSpPr>
        <p:spPr>
          <a:xfrm>
            <a:off x="8153400" y="1062965"/>
            <a:ext cx="0" cy="5630961"/>
          </a:xfrm>
          <a:prstGeom prst="line">
            <a:avLst/>
          </a:prstGeom>
          <a:ln w="28575">
            <a:solidFill>
              <a:srgbClr val="C00000"/>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D92EFD34-ED16-BEF5-5A26-1C37E3EF5A6B}"/>
              </a:ext>
            </a:extLst>
          </p:cNvPr>
          <p:cNvGrpSpPr/>
          <p:nvPr/>
        </p:nvGrpSpPr>
        <p:grpSpPr>
          <a:xfrm>
            <a:off x="670392" y="1076968"/>
            <a:ext cx="7331659" cy="1792680"/>
            <a:chOff x="517991" y="760633"/>
            <a:chExt cx="7331659" cy="2831026"/>
          </a:xfrm>
        </p:grpSpPr>
        <p:sp>
          <p:nvSpPr>
            <p:cNvPr id="26" name="Rectangle 25">
              <a:extLst>
                <a:ext uri="{FF2B5EF4-FFF2-40B4-BE49-F238E27FC236}">
                  <a16:creationId xmlns:a16="http://schemas.microsoft.com/office/drawing/2014/main" id="{91C04A0F-A5BE-B241-A209-853A20BC3798}"/>
                </a:ext>
              </a:extLst>
            </p:cNvPr>
            <p:cNvSpPr/>
            <p:nvPr/>
          </p:nvSpPr>
          <p:spPr>
            <a:xfrm>
              <a:off x="517991" y="760633"/>
              <a:ext cx="7331659" cy="2831026"/>
            </a:xfrm>
            <a:prstGeom prst="rect">
              <a:avLst/>
            </a:prstGeom>
            <a:solidFill>
              <a:schemeClr val="bg1">
                <a:alpha val="95000"/>
              </a:schemeClr>
            </a:solidFill>
            <a:ln w="6350">
              <a:solidFill>
                <a:srgbClr val="FFC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348765">
                <a:lnSpc>
                  <a:spcPct val="150000"/>
                </a:lnSpc>
                <a:buClr>
                  <a:srgbClr val="DD1D21"/>
                </a:buClr>
                <a:buSzPct val="85000"/>
              </a:pPr>
              <a:r>
                <a:rPr lang="en-GB" sz="1000" b="1" dirty="0">
                  <a:solidFill>
                    <a:srgbClr val="000000"/>
                  </a:solidFill>
                  <a:latin typeface="ShellMedium" panose="00000600000000000000" pitchFamily="50" charset="0"/>
                </a:rPr>
                <a:t>BACKGROUND</a:t>
              </a:r>
            </a:p>
            <a:p>
              <a:pPr>
                <a:lnSpc>
                  <a:spcPct val="150000"/>
                </a:lnSpc>
              </a:pPr>
              <a:r>
                <a:rPr lang="en-US" sz="1000" dirty="0">
                  <a:solidFill>
                    <a:srgbClr val="000000"/>
                  </a:solidFill>
                  <a:latin typeface="ShellBook" panose="00000500000000000000" pitchFamily="50" charset="0"/>
                </a:rPr>
                <a:t>All CCTV Cameras in Gbaran CPF failed to function and were observed to be offline on the CCTV display unit. </a:t>
              </a:r>
            </a:p>
            <a:p>
              <a:pPr>
                <a:lnSpc>
                  <a:spcPct val="150000"/>
                </a:lnSpc>
              </a:pPr>
              <a:r>
                <a:rPr lang="en-US" sz="1000" dirty="0">
                  <a:solidFill>
                    <a:srgbClr val="000000"/>
                  </a:solidFill>
                  <a:latin typeface="ShellBook" panose="00000500000000000000" pitchFamily="50" charset="0"/>
                </a:rPr>
                <a:t>The following critical services were impacted:</a:t>
              </a:r>
            </a:p>
            <a:p>
              <a:pPr marL="171450" indent="-171450">
                <a:lnSpc>
                  <a:spcPct val="150000"/>
                </a:lnSpc>
                <a:buFont typeface="Arial" panose="020B0604020202020204" pitchFamily="34" charset="0"/>
                <a:buChar char="•"/>
              </a:pPr>
              <a:r>
                <a:rPr lang="en-US" sz="1000" dirty="0">
                  <a:solidFill>
                    <a:srgbClr val="000000"/>
                  </a:solidFill>
                  <a:latin typeface="ShellBook" panose="00000500000000000000" pitchFamily="50" charset="0"/>
                </a:rPr>
                <a:t>Viewing all and especially critical areas of the CPF and its perimeter to ensure that safety barriers were maintained, and unauthorized access were mitigated.</a:t>
              </a:r>
            </a:p>
            <a:p>
              <a:pPr marL="171450" indent="-171450">
                <a:lnSpc>
                  <a:spcPct val="150000"/>
                </a:lnSpc>
                <a:buFont typeface="Arial" panose="020B0604020202020204" pitchFamily="34" charset="0"/>
                <a:buChar char="•"/>
              </a:pPr>
              <a:r>
                <a:rPr lang="en-US" sz="1000" dirty="0">
                  <a:solidFill>
                    <a:srgbClr val="000000"/>
                  </a:solidFill>
                  <a:latin typeface="ShellBook" panose="00000500000000000000" pitchFamily="50" charset="0"/>
                </a:rPr>
                <a:t>Real-time recording and storage of events for audit, investigation, and fact-finding purposes.</a:t>
              </a:r>
            </a:p>
            <a:p>
              <a:pPr marL="171450" indent="-171450">
                <a:lnSpc>
                  <a:spcPct val="150000"/>
                </a:lnSpc>
                <a:buFont typeface="Arial" panose="020B0604020202020204" pitchFamily="34" charset="0"/>
                <a:buChar char="•"/>
              </a:pPr>
              <a:r>
                <a:rPr lang="en-US" sz="1000" dirty="0">
                  <a:solidFill>
                    <a:srgbClr val="000000"/>
                  </a:solidFill>
                  <a:latin typeface="ShellBook" panose="00000500000000000000" pitchFamily="50" charset="0"/>
                </a:rPr>
                <a:t>Effective surveillance of site by security personnel from Security Control Room.</a:t>
              </a:r>
            </a:p>
            <a:p>
              <a:pPr marL="171450" indent="-171450">
                <a:lnSpc>
                  <a:spcPct val="150000"/>
                </a:lnSpc>
                <a:buFont typeface="Arial" panose="020B0604020202020204" pitchFamily="34" charset="0"/>
                <a:buChar char="•"/>
              </a:pPr>
              <a:r>
                <a:rPr lang="en-US" sz="1000" dirty="0">
                  <a:solidFill>
                    <a:srgbClr val="000000"/>
                  </a:solidFill>
                  <a:latin typeface="ShellBook" panose="00000500000000000000" pitchFamily="50" charset="0"/>
                </a:rPr>
                <a:t>Failed unit/system could, not be replaced by vendor</a:t>
              </a:r>
              <a:endParaRPr lang="en-US" sz="1000" b="1" dirty="0">
                <a:solidFill>
                  <a:srgbClr val="D9D9D9">
                    <a:lumMod val="10000"/>
                  </a:srgbClr>
                </a:solidFill>
                <a:latin typeface="ShellLight" panose="00000400000000000000" pitchFamily="50" charset="0"/>
              </a:endParaRPr>
            </a:p>
          </p:txBody>
        </p:sp>
        <p:sp>
          <p:nvSpPr>
            <p:cNvPr id="28" name="TextBox 27">
              <a:extLst>
                <a:ext uri="{FF2B5EF4-FFF2-40B4-BE49-F238E27FC236}">
                  <a16:creationId xmlns:a16="http://schemas.microsoft.com/office/drawing/2014/main" id="{34408B3D-3AB4-619D-FA17-ED12EB2473B0}"/>
                </a:ext>
              </a:extLst>
            </p:cNvPr>
            <p:cNvSpPr txBox="1"/>
            <p:nvPr/>
          </p:nvSpPr>
          <p:spPr bwMode="auto">
            <a:xfrm>
              <a:off x="599729" y="1201700"/>
              <a:ext cx="6944071" cy="364533"/>
            </a:xfrm>
            <a:prstGeom prst="rect">
              <a:avLst/>
            </a:prstGeom>
            <a:noFill/>
            <a:ln w="9525" algn="ctr">
              <a:noFill/>
              <a:miter lim="800000"/>
              <a:headEnd/>
              <a:tailEnd/>
            </a:ln>
          </p:spPr>
          <p:txBody>
            <a:bodyPr vert="horz" wrap="square" lIns="0" tIns="0" rIns="0" bIns="0" numCol="1" rtlCol="0" anchor="ctr" anchorCtr="0" compatLnSpc="1">
              <a:prstTxWarp prst="textNoShape">
                <a:avLst/>
              </a:prstTxWarp>
              <a:spAutoFit/>
            </a:bodyPr>
            <a:lstStyle/>
            <a:p>
              <a:pPr marL="60325" fontAlgn="t">
                <a:lnSpc>
                  <a:spcPct val="150000"/>
                </a:lnSpc>
                <a:buClr>
                  <a:srgbClr val="DD1D27"/>
                </a:buClr>
              </a:pPr>
              <a:endParaRPr lang="en-US" sz="1000" b="1" dirty="0">
                <a:solidFill>
                  <a:srgbClr val="D9D9D9">
                    <a:lumMod val="10000"/>
                  </a:srgbClr>
                </a:solidFill>
                <a:latin typeface="ShellLight" panose="00000400000000000000" pitchFamily="50" charset="0"/>
              </a:endParaRPr>
            </a:p>
          </p:txBody>
        </p:sp>
      </p:grpSp>
      <p:sp>
        <p:nvSpPr>
          <p:cNvPr id="33" name="Rectangle 32">
            <a:extLst>
              <a:ext uri="{FF2B5EF4-FFF2-40B4-BE49-F238E27FC236}">
                <a16:creationId xmlns:a16="http://schemas.microsoft.com/office/drawing/2014/main" id="{FE6BB64D-C237-B5B1-FDD4-3B1D66A82797}"/>
              </a:ext>
            </a:extLst>
          </p:cNvPr>
          <p:cNvSpPr/>
          <p:nvPr/>
        </p:nvSpPr>
        <p:spPr>
          <a:xfrm>
            <a:off x="670391" y="5207551"/>
            <a:ext cx="7331659" cy="1574249"/>
          </a:xfrm>
          <a:prstGeom prst="rect">
            <a:avLst/>
          </a:prstGeom>
          <a:solidFill>
            <a:schemeClr val="bg1">
              <a:alpha val="95000"/>
            </a:schemeClr>
          </a:solidFill>
          <a:ln w="9525">
            <a:solidFill>
              <a:srgbClr val="FBCE0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GB" sz="1000" b="1" dirty="0">
                <a:solidFill>
                  <a:srgbClr val="000000"/>
                </a:solidFill>
                <a:latin typeface="ShellMedium" panose="00000600000000000000" pitchFamily="50" charset="0"/>
              </a:rPr>
              <a:t>BUSINESS VALUE</a:t>
            </a:r>
            <a:endParaRPr lang="en-US" sz="1000" b="1" dirty="0">
              <a:solidFill>
                <a:srgbClr val="000000"/>
              </a:solidFill>
              <a:latin typeface="ShellBook" panose="00000500000000000000" pitchFamily="50" charset="0"/>
            </a:endParaRPr>
          </a:p>
          <a:p>
            <a:pPr marL="171450" indent="-171450">
              <a:lnSpc>
                <a:spcPct val="150000"/>
              </a:lnSpc>
              <a:buFont typeface="Arial" panose="020B0604020202020204" pitchFamily="34" charset="0"/>
              <a:buChar char="•"/>
            </a:pPr>
            <a:r>
              <a:rPr lang="en-US" sz="1000" b="1" dirty="0">
                <a:solidFill>
                  <a:srgbClr val="000000"/>
                </a:solidFill>
                <a:latin typeface="ShellBook" panose="00000500000000000000" pitchFamily="50" charset="0"/>
              </a:rPr>
              <a:t>Zero LTI - Safe activity execution  and Speedy recovery.</a:t>
            </a:r>
          </a:p>
          <a:p>
            <a:pPr marL="171450" indent="-171450">
              <a:lnSpc>
                <a:spcPct val="150000"/>
              </a:lnSpc>
              <a:buFont typeface="Arial" panose="020B0604020202020204" pitchFamily="34" charset="0"/>
              <a:buChar char="•"/>
            </a:pPr>
            <a:r>
              <a:rPr lang="en-US" sz="1000" b="1" dirty="0">
                <a:solidFill>
                  <a:srgbClr val="000000"/>
                </a:solidFill>
                <a:latin typeface="ShellBook" panose="00000500000000000000" pitchFamily="50" charset="0"/>
              </a:rPr>
              <a:t>Prevention of potential safety exposures:</a:t>
            </a:r>
          </a:p>
          <a:p>
            <a:pPr marL="228600" indent="-228600">
              <a:lnSpc>
                <a:spcPct val="150000"/>
              </a:lnSpc>
              <a:buFont typeface="+mj-lt"/>
              <a:buAutoNum type="arabicPeriod"/>
            </a:pPr>
            <a:r>
              <a:rPr lang="en-US" sz="1000" dirty="0">
                <a:solidFill>
                  <a:srgbClr val="000000"/>
                </a:solidFill>
                <a:latin typeface="ShellBook" panose="00000500000000000000" pitchFamily="50" charset="0"/>
              </a:rPr>
              <a:t>Avoidance of ineffective surveillance due to absence of site overview by Gbaran Security personnel.</a:t>
            </a:r>
          </a:p>
          <a:p>
            <a:pPr marL="228600" indent="-228600">
              <a:lnSpc>
                <a:spcPct val="150000"/>
              </a:lnSpc>
              <a:buFont typeface="+mj-lt"/>
              <a:buAutoNum type="arabicPeriod"/>
            </a:pPr>
            <a:r>
              <a:rPr lang="en-US" sz="1000" dirty="0">
                <a:solidFill>
                  <a:srgbClr val="000000"/>
                </a:solidFill>
                <a:latin typeface="ShellBook" panose="00000500000000000000" pitchFamily="50" charset="0"/>
              </a:rPr>
              <a:t>Elimination of inability to have real-time event recording and storage for audit purposes. </a:t>
            </a:r>
          </a:p>
          <a:p>
            <a:pPr marL="171450" indent="-171450">
              <a:lnSpc>
                <a:spcPct val="150000"/>
              </a:lnSpc>
              <a:buFont typeface="Arial" panose="020B0604020202020204" pitchFamily="34" charset="0"/>
              <a:buChar char="•"/>
            </a:pPr>
            <a:r>
              <a:rPr lang="en-US" sz="1000" b="1" dirty="0">
                <a:solidFill>
                  <a:srgbClr val="000000"/>
                </a:solidFill>
                <a:latin typeface="ShellBook" panose="00000500000000000000" pitchFamily="50" charset="0"/>
              </a:rPr>
              <a:t>Cost Savings: </a:t>
            </a:r>
            <a:r>
              <a:rPr lang="en-US" sz="1000" dirty="0">
                <a:solidFill>
                  <a:srgbClr val="000000"/>
                </a:solidFill>
                <a:latin typeface="ShellBook" panose="00000500000000000000" pitchFamily="50" charset="0"/>
              </a:rPr>
              <a:t>Specialist contractor mobilization (</a:t>
            </a:r>
            <a:r>
              <a:rPr lang="en-US" sz="1000" b="1" dirty="0">
                <a:solidFill>
                  <a:srgbClr val="000000"/>
                </a:solidFill>
                <a:latin typeface="ShellMedium" panose="00000600000000000000" pitchFamily="50" charset="0"/>
              </a:rPr>
              <a:t>$45,000.00) </a:t>
            </a:r>
            <a:r>
              <a:rPr lang="en-US" sz="1000" dirty="0">
                <a:solidFill>
                  <a:srgbClr val="000000"/>
                </a:solidFill>
                <a:latin typeface="ShellBook" panose="00000500000000000000" pitchFamily="50" charset="0"/>
              </a:rPr>
              <a:t>and optic Fiber Receiver power equipment procurement (</a:t>
            </a:r>
            <a:r>
              <a:rPr lang="en-US" sz="1000" b="1" dirty="0">
                <a:solidFill>
                  <a:srgbClr val="000000"/>
                </a:solidFill>
                <a:latin typeface="ShellMedium" panose="00000600000000000000" pitchFamily="50" charset="0"/>
              </a:rPr>
              <a:t>$13,000.00).</a:t>
            </a:r>
          </a:p>
        </p:txBody>
      </p:sp>
      <p:grpSp>
        <p:nvGrpSpPr>
          <p:cNvPr id="15" name="Group 14">
            <a:extLst>
              <a:ext uri="{FF2B5EF4-FFF2-40B4-BE49-F238E27FC236}">
                <a16:creationId xmlns:a16="http://schemas.microsoft.com/office/drawing/2014/main" id="{EB39071A-EAF0-F96A-C13F-9F903E99A33A}"/>
              </a:ext>
            </a:extLst>
          </p:cNvPr>
          <p:cNvGrpSpPr/>
          <p:nvPr/>
        </p:nvGrpSpPr>
        <p:grpSpPr>
          <a:xfrm>
            <a:off x="8481824" y="1156049"/>
            <a:ext cx="3176776" cy="5320950"/>
            <a:chOff x="8329424" y="1156049"/>
            <a:chExt cx="3176776" cy="5320950"/>
          </a:xfrm>
        </p:grpSpPr>
        <p:pic>
          <p:nvPicPr>
            <p:cNvPr id="2" name="Picture 1" descr="A picture containing text, indoor&#10;&#10;Description automatically generated">
              <a:extLst>
                <a:ext uri="{FF2B5EF4-FFF2-40B4-BE49-F238E27FC236}">
                  <a16:creationId xmlns:a16="http://schemas.microsoft.com/office/drawing/2014/main" id="{E37207B0-F492-DBF6-7CE3-7B227B1140A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8785535" y="3756335"/>
              <a:ext cx="2285999" cy="3155330"/>
            </a:xfrm>
            <a:prstGeom prst="rect">
              <a:avLst/>
            </a:prstGeom>
          </p:spPr>
        </p:pic>
        <p:sp>
          <p:nvSpPr>
            <p:cNvPr id="7" name="Title 1">
              <a:extLst>
                <a:ext uri="{FF2B5EF4-FFF2-40B4-BE49-F238E27FC236}">
                  <a16:creationId xmlns:a16="http://schemas.microsoft.com/office/drawing/2014/main" id="{00A4890B-6B79-F27F-ACC1-0F1D9580558F}"/>
                </a:ext>
              </a:extLst>
            </p:cNvPr>
            <p:cNvSpPr txBox="1">
              <a:spLocks/>
            </p:cNvSpPr>
            <p:nvPr/>
          </p:nvSpPr>
          <p:spPr bwMode="auto">
            <a:xfrm>
              <a:off x="8477120" y="3954487"/>
              <a:ext cx="2931435" cy="18088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lang="en-US" sz="2400" b="0" kern="1200" cap="none" baseline="0" noProof="0" dirty="0" smtClean="0">
                  <a:solidFill>
                    <a:schemeClr val="tx1"/>
                  </a:solidFill>
                  <a:latin typeface="+mj-lt"/>
                  <a:ea typeface="+mj-ea"/>
                  <a:cs typeface="+mj-cs"/>
                </a:defRPr>
              </a:lvl1pPr>
            </a:lstStyle>
            <a:p>
              <a:r>
                <a:rPr lang="en-US" altLang="en-US" sz="1100" dirty="0" err="1">
                  <a:solidFill>
                    <a:srgbClr val="000000"/>
                  </a:solidFill>
                  <a:latin typeface="ShellBold" panose="00000800000000000000" pitchFamily="50" charset="0"/>
                </a:rPr>
                <a:t>Gbu</a:t>
              </a:r>
              <a:r>
                <a:rPr lang="en-US" altLang="en-US" sz="1100" dirty="0">
                  <a:solidFill>
                    <a:srgbClr val="000000"/>
                  </a:solidFill>
                  <a:latin typeface="ShellBold" panose="00000800000000000000" pitchFamily="50" charset="0"/>
                </a:rPr>
                <a:t> Control room CCTV display Unit</a:t>
              </a:r>
              <a:endParaRPr lang="en-US" sz="1100" dirty="0">
                <a:solidFill>
                  <a:srgbClr val="404040"/>
                </a:solidFill>
                <a:latin typeface="ShellBold" panose="00000800000000000000" pitchFamily="50" charset="0"/>
              </a:endParaRPr>
            </a:p>
          </p:txBody>
        </p:sp>
        <p:pic>
          <p:nvPicPr>
            <p:cNvPr id="13" name="Picture 12" descr="A picture containing indoor, electronics, computer&#10;&#10;Description automatically generated">
              <a:extLst>
                <a:ext uri="{FF2B5EF4-FFF2-40B4-BE49-F238E27FC236}">
                  <a16:creationId xmlns:a16="http://schemas.microsoft.com/office/drawing/2014/main" id="{C8553C3F-47B6-C33A-B144-E04460EDCBC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8742706" y="991750"/>
              <a:ext cx="2328767" cy="3155332"/>
            </a:xfrm>
            <a:prstGeom prst="rect">
              <a:avLst/>
            </a:prstGeom>
          </p:spPr>
        </p:pic>
        <p:sp>
          <p:nvSpPr>
            <p:cNvPr id="14" name="Title 1">
              <a:extLst>
                <a:ext uri="{FF2B5EF4-FFF2-40B4-BE49-F238E27FC236}">
                  <a16:creationId xmlns:a16="http://schemas.microsoft.com/office/drawing/2014/main" id="{866DF593-42A8-B97E-A9E1-0F5C9B818BD5}"/>
                </a:ext>
              </a:extLst>
            </p:cNvPr>
            <p:cNvSpPr txBox="1">
              <a:spLocks/>
            </p:cNvSpPr>
            <p:nvPr/>
          </p:nvSpPr>
          <p:spPr bwMode="auto">
            <a:xfrm>
              <a:off x="8400920" y="1156049"/>
              <a:ext cx="3083836" cy="14653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lang="en-US" sz="2400" b="0" kern="1200" cap="none" baseline="0" noProof="0" dirty="0" smtClean="0">
                  <a:solidFill>
                    <a:schemeClr val="tx1"/>
                  </a:solidFill>
                  <a:latin typeface="+mj-lt"/>
                  <a:ea typeface="+mj-ea"/>
                  <a:cs typeface="+mj-cs"/>
                </a:defRPr>
              </a:lvl1pPr>
            </a:lstStyle>
            <a:p>
              <a:r>
                <a:rPr lang="en-US" altLang="en-US" sz="1100" dirty="0">
                  <a:solidFill>
                    <a:srgbClr val="000000"/>
                  </a:solidFill>
                  <a:latin typeface="ShellBold" panose="00000800000000000000" pitchFamily="50" charset="0"/>
                </a:rPr>
                <a:t>Restored </a:t>
              </a:r>
              <a:r>
                <a:rPr lang="en-US" altLang="en-US" sz="1100" dirty="0" err="1">
                  <a:solidFill>
                    <a:srgbClr val="000000"/>
                  </a:solidFill>
                  <a:latin typeface="ShellBold" panose="00000800000000000000" pitchFamily="50" charset="0"/>
                </a:rPr>
                <a:t>Fibre</a:t>
              </a:r>
              <a:r>
                <a:rPr lang="en-US" altLang="en-US" sz="1100" dirty="0">
                  <a:solidFill>
                    <a:srgbClr val="000000"/>
                  </a:solidFill>
                  <a:latin typeface="ShellBold" panose="00000800000000000000" pitchFamily="50" charset="0"/>
                </a:rPr>
                <a:t> Optics power unit at CPF</a:t>
              </a:r>
              <a:endParaRPr lang="en-US" sz="1100" dirty="0">
                <a:solidFill>
                  <a:srgbClr val="404040"/>
                </a:solidFill>
                <a:latin typeface="ShellBold" panose="00000800000000000000" pitchFamily="50" charset="0"/>
              </a:endParaRPr>
            </a:p>
          </p:txBody>
        </p:sp>
      </p:grpSp>
    </p:spTree>
    <p:extLst>
      <p:ext uri="{BB962C8B-B14F-4D97-AF65-F5344CB8AC3E}">
        <p14:creationId xmlns:p14="http://schemas.microsoft.com/office/powerpoint/2010/main" val="17367667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23</TotalTime>
  <Words>1022</Words>
  <Application>Microsoft Office PowerPoint</Application>
  <PresentationFormat>Widescreen</PresentationFormat>
  <Paragraphs>80</Paragraphs>
  <Slides>6</Slides>
  <Notes>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8" baseType="lpstr">
      <vt:lpstr>Arial</vt:lpstr>
      <vt:lpstr>Calibri</vt:lpstr>
      <vt:lpstr>Calibri Light</vt:lpstr>
      <vt:lpstr>Futura Medium</vt:lpstr>
      <vt:lpstr>ShellBold</vt:lpstr>
      <vt:lpstr>ShellBook</vt:lpstr>
      <vt:lpstr>ShellHeavy</vt:lpstr>
      <vt:lpstr>ShellLight</vt:lpstr>
      <vt:lpstr>ShellMedium</vt:lpstr>
      <vt:lpstr>Wingdings</vt:lpstr>
      <vt:lpstr>Office Theme</vt:lpstr>
      <vt:lpstr>think-cell Slide</vt:lpstr>
      <vt:lpstr>GBARAN PU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GBARAN PU</dc:title>
  <dc:creator>Oluwole, Ruth O SPDC-IUC/G/UCL</dc:creator>
  <cp:lastModifiedBy>Ibrahim, Saheed O SPDC-IUC/G/UCG</cp:lastModifiedBy>
  <cp:revision>3</cp:revision>
  <dcterms:created xsi:type="dcterms:W3CDTF">2023-10-04T13:25:24Z</dcterms:created>
  <dcterms:modified xsi:type="dcterms:W3CDTF">2023-10-17T11:47:46Z</dcterms:modified>
</cp:coreProperties>
</file>