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49" r:id="rId2"/>
    <p:sldId id="551" r:id="rId3"/>
  </p:sldIdLst>
  <p:sldSz cx="12192000" cy="6858000"/>
  <p:notesSz cx="6797675" cy="9928225"/>
  <p:embeddedFontLst>
    <p:embeddedFont>
      <p:font typeface="Futura Bold" panose="00000900000000000000" pitchFamily="2" charset="0"/>
      <p:regular r:id="rId6"/>
      <p:boldItalic r:id="rId7"/>
    </p:embeddedFont>
    <p:embeddedFont>
      <p:font typeface="Futura Medium" panose="00000400000000000000" pitchFamily="2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40" userDrawn="1">
          <p15:clr>
            <a:srgbClr val="A4A3A4"/>
          </p15:clr>
        </p15:guide>
        <p15:guide id="2" pos="2076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49B"/>
    <a:srgbClr val="CCE9DB"/>
    <a:srgbClr val="FFFFFF"/>
    <a:srgbClr val="99CDB7"/>
    <a:srgbClr val="66B492"/>
    <a:srgbClr val="339B6E"/>
    <a:srgbClr val="DFD1DE"/>
    <a:srgbClr val="C0A2BD"/>
    <a:srgbClr val="81457A"/>
    <a:srgbClr val="CCD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6" autoAdjust="0"/>
    <p:restoredTop sz="29912" autoAdjust="0"/>
  </p:normalViewPr>
  <p:slideViewPr>
    <p:cSldViewPr showGuides="1">
      <p:cViewPr varScale="1">
        <p:scale>
          <a:sx n="98" d="100"/>
          <a:sy n="98" d="100"/>
        </p:scale>
        <p:origin x="53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340"/>
        <p:guide pos="2076"/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03/11/2018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03/11/2018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36538" y="795338"/>
            <a:ext cx="7064376" cy="3975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4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3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3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1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1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23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81" y="1528766"/>
            <a:ext cx="5464175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5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81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5"/>
            <a:ext cx="5468939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3" y="6201095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26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1" y="4199574"/>
            <a:ext cx="5468939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1" y="3864618"/>
            <a:ext cx="5468939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1" y="4141370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1" y="4456255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1" y="5966640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1" y="1863726"/>
            <a:ext cx="5468939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1" y="1528789"/>
            <a:ext cx="5468939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1" y="1805523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1" y="2120408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1" y="3732357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81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81" y="3864618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81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81" y="4456255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81" y="5966683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81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81" y="1528789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81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81" y="2120408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9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810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1" y="2637006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38"/>
            <a:ext cx="4274843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28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7" y="488961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0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1" y="1438480"/>
            <a:ext cx="11166563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810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7006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17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1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3" y="960122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3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1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1" y="4840089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21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25" y="1280160"/>
            <a:ext cx="4300223" cy="4300222"/>
          </a:xfrm>
          <a:prstGeom prst="rect">
            <a:avLst/>
          </a:prstGeom>
        </p:spPr>
      </p:pic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31" y="3556028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1" y="4059962"/>
            <a:ext cx="5179739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1" y="5120666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4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31" y="3556028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1" y="4059962"/>
            <a:ext cx="5179739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1" y="5120666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6"/>
            <a:ext cx="11171239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0" y="0"/>
            <a:ext cx="12194383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6"/>
            <a:ext cx="11171239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3"/>
            <a:ext cx="1117123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00"/>
            <a:ext cx="1117123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3"/>
            <a:ext cx="1117123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81" y="1528766"/>
            <a:ext cx="5464175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5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17" y="1528763"/>
            <a:ext cx="1117123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89" r:id="rId7"/>
    <p:sldLayoutId id="2147483691" r:id="rId8"/>
    <p:sldLayoutId id="2147483667" r:id="rId9"/>
    <p:sldLayoutId id="2147483690" r:id="rId10"/>
    <p:sldLayoutId id="2147483692" r:id="rId11"/>
    <p:sldLayoutId id="2147483694" r:id="rId12"/>
    <p:sldLayoutId id="2147483680" r:id="rId13"/>
    <p:sldLayoutId id="2147483697" r:id="rId14"/>
    <p:sldLayoutId id="2147483678" r:id="rId15"/>
    <p:sldLayoutId id="2147483679" r:id="rId16"/>
    <p:sldLayoutId id="2147483700" r:id="rId17"/>
    <p:sldLayoutId id="2147483681" r:id="rId18"/>
    <p:sldLayoutId id="2147483682" r:id="rId19"/>
    <p:sldLayoutId id="2147483683" r:id="rId20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60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3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 descr="&lt;TITLE&gt;{94.96063,448.3887,110.3029,133.6836}"/>
          <p:cNvSpPr>
            <a:spLocks noGrp="1"/>
          </p:cNvSpPr>
          <p:nvPr>
            <p:ph type="ctrTitle"/>
          </p:nvPr>
        </p:nvSpPr>
        <p:spPr>
          <a:xfrm>
            <a:off x="1295400" y="1676400"/>
            <a:ext cx="9753600" cy="1284249"/>
          </a:xfrm>
        </p:spPr>
        <p:txBody>
          <a:bodyPr/>
          <a:lstStyle/>
          <a:p>
            <a:pPr lvl="0" algn="ctr">
              <a:defRPr/>
            </a:pPr>
            <a:r>
              <a:rPr lang="en-GB" sz="3600" dirty="0"/>
              <a:t>BOGT </a:t>
            </a:r>
            <a:r>
              <a:rPr lang="en-US" sz="3600" dirty="0"/>
              <a:t>ELECTRONIC MEAL TICKET SYSTEM PROJECT CHARTER</a:t>
            </a:r>
            <a:endParaRPr lang="en-GB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4D354-3281-4E45-9ED4-39A8DC909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9491" y="4588234"/>
            <a:ext cx="1878109" cy="288565"/>
          </a:xfrm>
        </p:spPr>
        <p:txBody>
          <a:bodyPr/>
          <a:lstStyle/>
          <a:p>
            <a:r>
              <a:rPr lang="en-US" dirty="0"/>
              <a:t>BOGT AMIS</a:t>
            </a:r>
          </a:p>
        </p:txBody>
      </p:sp>
    </p:spTree>
    <p:extLst>
      <p:ext uri="{BB962C8B-B14F-4D97-AF65-F5344CB8AC3E}">
        <p14:creationId xmlns:p14="http://schemas.microsoft.com/office/powerpoint/2010/main" val="7874775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105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 bwMode="auto">
          <a:xfrm>
            <a:off x="2597240" y="356090"/>
            <a:ext cx="6546760" cy="30763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GB" sz="2000" dirty="0"/>
              <a:t>BOGT </a:t>
            </a:r>
            <a:r>
              <a:rPr lang="en-US" sz="2000" dirty="0"/>
              <a:t>ELECTRONIC MEAL TICKET SYSTEM PROJECT</a:t>
            </a:r>
            <a:endParaRPr lang="en-GB" sz="2000" dirty="0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42899" y="990600"/>
            <a:ext cx="5406538" cy="1196314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defTabSz="1090613"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26988" defTabSz="1090613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 defTabSz="1090613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 defTabSz="1090613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 defTabSz="109061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Production Unit</a:t>
            </a:r>
            <a:r>
              <a:rPr lang="en-US" altLang="en-US" sz="1000" b="1" dirty="0">
                <a:solidFill>
                  <a:srgbClr val="000000"/>
                </a:solidFill>
              </a:rPr>
              <a:t>:  </a:t>
            </a:r>
            <a:r>
              <a:rPr lang="en-US" altLang="en-US" sz="1000" dirty="0">
                <a:solidFill>
                  <a:srgbClr val="000000"/>
                </a:solidFill>
              </a:rPr>
              <a:t> Central East Hub - Bonny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Project Owner:  </a:t>
            </a:r>
            <a:r>
              <a:rPr lang="en-US" altLang="en-US" sz="1000" dirty="0"/>
              <a:t>Osita Nnajiofor/Brossa Isaac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Process Custodian: </a:t>
            </a:r>
            <a:r>
              <a:rPr lang="en-GB" altLang="en-US" sz="1000" dirty="0"/>
              <a:t>Bob-Manuel Iroloye/Yisa Tairu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Process Focal Point: </a:t>
            </a:r>
            <a:r>
              <a:rPr lang="en-US" altLang="en-US" sz="1000" dirty="0"/>
              <a:t>Akpala Ude/Okoye Stella</a:t>
            </a:r>
            <a:endParaRPr lang="en-CA" altLang="en-US" sz="1000" dirty="0">
              <a:solidFill>
                <a:schemeClr val="bg2">
                  <a:lumMod val="5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Process Stakeholders: </a:t>
            </a:r>
            <a:r>
              <a:rPr lang="en-US" altLang="en-US" sz="1000" dirty="0"/>
              <a:t>Terfa Iortsuun, Ireti Omotoso, Roddy Simon, Nosike Dave, Osemwegie, David, Deinbo Briggs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b="1" dirty="0">
                <a:solidFill>
                  <a:srgbClr val="FF0000"/>
                </a:solidFill>
              </a:rPr>
              <a:t>	</a:t>
            </a:r>
            <a:endParaRPr lang="en-US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42899" y="823756"/>
            <a:ext cx="5406537" cy="20811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PROCESS OWNERSHIP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50560" y="4461885"/>
            <a:ext cx="5395963" cy="2619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OPPORTUNITY STATEMENT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6083298" y="4095352"/>
            <a:ext cx="5499101" cy="140507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marL="171450" indent="-171450"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105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Opportunity Framing</a:t>
            </a:r>
          </a:p>
          <a:p>
            <a:pPr marL="171450" indent="-171450"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105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Stakeholder engagement</a:t>
            </a:r>
          </a:p>
          <a:p>
            <a:pPr marL="171450" indent="-171450"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105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Procurement of IT hardware</a:t>
            </a:r>
          </a:p>
          <a:p>
            <a:pPr marL="171450" indent="-171450"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105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Installation of hardware</a:t>
            </a:r>
          </a:p>
          <a:p>
            <a:pPr marL="171450" indent="-171450"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105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Start Up</a:t>
            </a:r>
          </a:p>
          <a:p>
            <a:pPr marL="171450" indent="-171450"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105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Track Gains</a:t>
            </a:r>
          </a:p>
          <a:p>
            <a:pPr marL="171450" indent="-171450"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1050" dirty="0">
                <a:solidFill>
                  <a:schemeClr val="tx1">
                    <a:lumMod val="50000"/>
                  </a:schemeClr>
                </a:solidFill>
                <a:cs typeface="Arial" pitchFamily="34" charset="0"/>
              </a:rPr>
              <a:t>Sustain</a:t>
            </a:r>
          </a:p>
          <a:p>
            <a:pPr marL="171450" indent="-171450"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GB" sz="1050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  <a:p>
            <a:pPr marL="171450" indent="-171450"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endParaRPr lang="en-GB" sz="1050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  <a:p>
            <a:pPr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None/>
              <a:defRPr/>
            </a:pPr>
            <a:endParaRPr lang="en-GB" sz="1050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  <a:p>
            <a:pPr defTabSz="914400" eaLnBrk="0" hangingPunct="0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None/>
              <a:defRPr/>
            </a:pPr>
            <a:endParaRPr lang="en-GB" sz="1050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089965" y="3733427"/>
            <a:ext cx="5492434" cy="2952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SCOPE</a:t>
            </a:r>
          </a:p>
        </p:txBody>
      </p:sp>
      <p:sp>
        <p:nvSpPr>
          <p:cNvPr id="36" name="Rectangle 90"/>
          <p:cNvSpPr>
            <a:spLocks noChangeArrowheads="1"/>
          </p:cNvSpPr>
          <p:nvPr/>
        </p:nvSpPr>
        <p:spPr bwMode="auto">
          <a:xfrm>
            <a:off x="328336" y="2229776"/>
            <a:ext cx="5421100" cy="20811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BUSINESS CASE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48449" y="5842131"/>
            <a:ext cx="5375047" cy="28686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GOAL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6078541" y="5567101"/>
            <a:ext cx="54991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POTENTIAL ROADBLOCKS/ ISSUES</a:t>
            </a:r>
          </a:p>
        </p:txBody>
      </p:sp>
      <p:sp>
        <p:nvSpPr>
          <p:cNvPr id="40" name="Rectangle 91"/>
          <p:cNvSpPr>
            <a:spLocks noChangeArrowheads="1"/>
          </p:cNvSpPr>
          <p:nvPr/>
        </p:nvSpPr>
        <p:spPr bwMode="auto">
          <a:xfrm>
            <a:off x="6083299" y="2895600"/>
            <a:ext cx="1993901" cy="79851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50" b="1" u="sng" dirty="0">
                <a:solidFill>
                  <a:srgbClr val="C00000"/>
                </a:solidFill>
              </a:rPr>
              <a:t>Gross Cost</a:t>
            </a:r>
            <a:endParaRPr lang="en-US" altLang="en-US" sz="1050" b="1" dirty="0">
              <a:solidFill>
                <a:srgbClr val="C00000"/>
              </a:solidFill>
            </a:endParaRPr>
          </a:p>
          <a:p>
            <a:r>
              <a:rPr lang="en-US" altLang="en-US" sz="1050" dirty="0"/>
              <a:t> IT hardware Procure/Install N4</a:t>
            </a:r>
            <a:r>
              <a:rPr lang="en-US" sz="1050" dirty="0"/>
              <a:t>,050k and $20k</a:t>
            </a:r>
            <a:endParaRPr lang="en-US" altLang="en-US" sz="1050" dirty="0"/>
          </a:p>
          <a:p>
            <a:pPr marL="171450" indent="-171450"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</a:pPr>
            <a:endParaRPr lang="en-US" altLang="en-US" sz="1050" dirty="0"/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endParaRPr lang="en-US" altLang="en-US" sz="1050" dirty="0"/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endParaRPr lang="en-US" altLang="en-US" sz="900" dirty="0"/>
          </a:p>
        </p:txBody>
      </p:sp>
      <p:sp>
        <p:nvSpPr>
          <p:cNvPr id="41" name="Rectangle 91"/>
          <p:cNvSpPr>
            <a:spLocks noChangeArrowheads="1"/>
          </p:cNvSpPr>
          <p:nvPr/>
        </p:nvSpPr>
        <p:spPr bwMode="auto">
          <a:xfrm>
            <a:off x="10058400" y="2895600"/>
            <a:ext cx="1524000" cy="79851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50" b="1" u="sng" dirty="0">
                <a:solidFill>
                  <a:srgbClr val="C00000"/>
                </a:solidFill>
              </a:rPr>
              <a:t>Soft Benefits</a:t>
            </a:r>
            <a:r>
              <a:rPr lang="en-US" altLang="en-US" sz="1050" b="1" dirty="0">
                <a:solidFill>
                  <a:srgbClr val="C000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1000" dirty="0"/>
              <a:t> </a:t>
            </a:r>
            <a:r>
              <a:rPr lang="en-US" altLang="en-US" sz="900" dirty="0"/>
              <a:t>- Continuous Improvement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900" dirty="0"/>
              <a:t> - Improved wrench time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900" dirty="0"/>
              <a:t> - Reduce Stress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1000" dirty="0"/>
              <a:t> 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1000" dirty="0"/>
              <a:t> </a:t>
            </a: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6083299" y="2533790"/>
            <a:ext cx="5499101" cy="31620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COST/BENEFITS</a:t>
            </a:r>
          </a:p>
        </p:txBody>
      </p:sp>
      <p:sp>
        <p:nvSpPr>
          <p:cNvPr id="45" name="Rectangle 89"/>
          <p:cNvSpPr>
            <a:spLocks noChangeArrowheads="1"/>
          </p:cNvSpPr>
          <p:nvPr/>
        </p:nvSpPr>
        <p:spPr bwMode="auto">
          <a:xfrm>
            <a:off x="325424" y="2493962"/>
            <a:ext cx="5421100" cy="1916114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7800" indent="-177800" defTabSz="914400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  <a:defRPr/>
            </a:pPr>
            <a:r>
              <a:rPr lang="en-US" sz="1050" dirty="0"/>
              <a:t>BOGT has an average daily POB of approximately 760 (camp and off camp) and 90% of this use the catering facility. Catering constitutes 4% (F$1.6m) of the total (F$39.7m) operating expense of the Bonny Oil and Gas Terminal – OP17 data</a:t>
            </a:r>
          </a:p>
          <a:p>
            <a:pPr marL="177800" indent="-177800" defTabSz="914400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  <a:defRPr/>
            </a:pPr>
            <a:r>
              <a:rPr lang="en-US" sz="1050" dirty="0"/>
              <a:t>Currently, access to catering facilities is controlled by manual ticketing which is jointly managed by the BOGT asset management team and the catering vendor.</a:t>
            </a:r>
          </a:p>
          <a:p>
            <a:pPr marL="177800" indent="-177800" defTabSz="914400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  <a:defRPr/>
            </a:pPr>
            <a:r>
              <a:rPr lang="en-US" sz="1050" dirty="0"/>
              <a:t>This manual process has a margin for error of +/- 7% which is a significant value erosion</a:t>
            </a:r>
          </a:p>
          <a:p>
            <a:pPr marL="177800" indent="-177800" defTabSz="914400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  <a:defRPr/>
            </a:pPr>
            <a:r>
              <a:rPr lang="en-US" sz="1050" dirty="0"/>
              <a:t>The e-ticketing will greatly reduce this error margin, introduce improved efficiency, and bank cost savings. </a:t>
            </a:r>
          </a:p>
          <a:p>
            <a:pPr marL="177800" indent="-177800" defTabSz="914400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  <a:defRPr/>
            </a:pPr>
            <a:r>
              <a:rPr lang="en-US" sz="1050" dirty="0"/>
              <a:t>E-ticketing is currently used at the CEH-Gbaran PU and has proven benefits which include OPEX reduction, Man-hour improvement among others.</a:t>
            </a:r>
            <a:endParaRPr lang="en-GB" sz="1050" dirty="0"/>
          </a:p>
        </p:txBody>
      </p:sp>
      <p:sp>
        <p:nvSpPr>
          <p:cNvPr id="46" name="Rectangle 89"/>
          <p:cNvSpPr>
            <a:spLocks noChangeArrowheads="1"/>
          </p:cNvSpPr>
          <p:nvPr/>
        </p:nvSpPr>
        <p:spPr bwMode="auto">
          <a:xfrm>
            <a:off x="358197" y="4757738"/>
            <a:ext cx="5388325" cy="101731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vl="0" defTabSz="914400" eaLnBrk="0" hangingPunct="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GB" sz="1050" dirty="0">
                <a:cs typeface="Arial" pitchFamily="34" charset="0"/>
              </a:rPr>
              <a:t>By using e-ticketing for catering services BOGT will:</a:t>
            </a:r>
          </a:p>
          <a:p>
            <a:pPr marL="95250" lvl="0" indent="-95250" defTabSz="914400"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  <a:defRPr/>
            </a:pPr>
            <a:r>
              <a:rPr lang="en-GB" sz="1050" dirty="0">
                <a:cs typeface="Arial" pitchFamily="34" charset="0"/>
              </a:rPr>
              <a:t>Reduce expenditure by an estimated 12% on catering and 1% on overall OPEX </a:t>
            </a:r>
          </a:p>
          <a:p>
            <a:pPr marL="95250" lvl="0" indent="-95250" defTabSz="914400"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  <a:defRPr/>
            </a:pPr>
            <a:r>
              <a:rPr lang="en-US" sz="1050" dirty="0">
                <a:cs typeface="Arial" pitchFamily="34" charset="0"/>
              </a:rPr>
              <a:t>Improve wrench time by reducing non productive time spent on catering access point queue</a:t>
            </a:r>
          </a:p>
          <a:p>
            <a:pPr marL="95250" lvl="0" indent="-95250" defTabSz="914400"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  <a:defRPr/>
            </a:pPr>
            <a:r>
              <a:rPr lang="en-US" sz="1050" dirty="0">
                <a:cs typeface="Arial" pitchFamily="34" charset="0"/>
              </a:rPr>
              <a:t>Demonstrate commitment to our Continuous Improvement journey through application of proven technology</a:t>
            </a:r>
          </a:p>
          <a:p>
            <a:pPr marL="95250" lvl="0" indent="-95250" defTabSz="914400"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  <a:defRPr/>
            </a:pPr>
            <a:endParaRPr lang="en-US" sz="1050" dirty="0">
              <a:cs typeface="Arial" pitchFamily="34" charset="0"/>
            </a:endParaRPr>
          </a:p>
          <a:p>
            <a:pPr marL="95250" lvl="0" indent="-95250" defTabSz="914400"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  <a:defRPr/>
            </a:pPr>
            <a:endParaRPr lang="en-US" sz="1050" dirty="0">
              <a:cs typeface="Arial" pitchFamily="34" charset="0"/>
            </a:endParaRPr>
          </a:p>
          <a:p>
            <a:pPr lvl="0" defTabSz="914400" eaLnBrk="0" hangingPunct="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endParaRPr lang="en-US" sz="1050" dirty="0">
              <a:cs typeface="Arial" pitchFamily="34" charset="0"/>
            </a:endParaRPr>
          </a:p>
          <a:p>
            <a:pPr lvl="0" defTabSz="914400" eaLnBrk="0" hangingPunct="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endParaRPr lang="en-US" sz="1050" dirty="0">
              <a:cs typeface="Arial" pitchFamily="34" charset="0"/>
            </a:endParaRPr>
          </a:p>
          <a:p>
            <a:pPr marL="95250" lvl="0" indent="-95250" defTabSz="914400" eaLnBrk="0" hangingPunct="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  <a:defRPr/>
            </a:pPr>
            <a:endParaRPr lang="en-US" sz="1050" dirty="0">
              <a:cs typeface="Arial" pitchFamily="34" charset="0"/>
            </a:endParaRP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1000" dirty="0">
                <a:latin typeface="+mn-lt"/>
              </a:rPr>
              <a:t>  </a:t>
            </a:r>
            <a:endParaRPr lang="en-GB" sz="600" dirty="0">
              <a:latin typeface="+mn-lt"/>
            </a:endParaRPr>
          </a:p>
        </p:txBody>
      </p:sp>
      <p:sp>
        <p:nvSpPr>
          <p:cNvPr id="47" name="Rectangle 89"/>
          <p:cNvSpPr>
            <a:spLocks noChangeArrowheads="1"/>
          </p:cNvSpPr>
          <p:nvPr/>
        </p:nvSpPr>
        <p:spPr bwMode="auto">
          <a:xfrm>
            <a:off x="348450" y="6196071"/>
            <a:ext cx="5375047" cy="26193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sz="1050" dirty="0"/>
              <a:t>Catering cost reduction and process improvement</a:t>
            </a:r>
            <a:endParaRPr lang="en-GB" sz="1050" dirty="0">
              <a:latin typeface="+mn-lt"/>
            </a:endParaRPr>
          </a:p>
        </p:txBody>
      </p:sp>
      <p:sp>
        <p:nvSpPr>
          <p:cNvPr id="48" name="Rectangle 89"/>
          <p:cNvSpPr>
            <a:spLocks noChangeArrowheads="1"/>
          </p:cNvSpPr>
          <p:nvPr/>
        </p:nvSpPr>
        <p:spPr bwMode="auto">
          <a:xfrm>
            <a:off x="6078541" y="5938576"/>
            <a:ext cx="5499100" cy="53062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050" dirty="0"/>
              <a:t>Domiciliation of backbone IT server at PHC without a back-up at BOGT</a:t>
            </a:r>
            <a:r>
              <a:rPr lang="en-US" sz="1050" dirty="0">
                <a:latin typeface="+mn-lt"/>
              </a:rPr>
              <a:t>.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GB" sz="1050" dirty="0">
              <a:latin typeface="+mn-lt"/>
            </a:endParaRPr>
          </a:p>
        </p:txBody>
      </p:sp>
      <p:sp>
        <p:nvSpPr>
          <p:cNvPr id="51" name="Rectangle 61"/>
          <p:cNvSpPr>
            <a:spLocks noChangeArrowheads="1"/>
          </p:cNvSpPr>
          <p:nvPr/>
        </p:nvSpPr>
        <p:spPr bwMode="auto">
          <a:xfrm>
            <a:off x="9710595" y="1427742"/>
            <a:ext cx="514888" cy="16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   100%</a:t>
            </a:r>
          </a:p>
        </p:txBody>
      </p:sp>
      <p:sp>
        <p:nvSpPr>
          <p:cNvPr id="65" name="Rectangle 53"/>
          <p:cNvSpPr>
            <a:spLocks noChangeArrowheads="1"/>
          </p:cNvSpPr>
          <p:nvPr/>
        </p:nvSpPr>
        <p:spPr bwMode="auto">
          <a:xfrm>
            <a:off x="9647047" y="2269906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50%</a:t>
            </a:r>
          </a:p>
        </p:txBody>
      </p:sp>
      <p:sp>
        <p:nvSpPr>
          <p:cNvPr id="71" name="Rectangle 61"/>
          <p:cNvSpPr>
            <a:spLocks noChangeArrowheads="1"/>
          </p:cNvSpPr>
          <p:nvPr/>
        </p:nvSpPr>
        <p:spPr bwMode="auto">
          <a:xfrm>
            <a:off x="8018463" y="1726121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16/07/18</a:t>
            </a:r>
          </a:p>
        </p:txBody>
      </p:sp>
      <p:sp>
        <p:nvSpPr>
          <p:cNvPr id="75" name="Rectangle 61"/>
          <p:cNvSpPr>
            <a:spLocks noChangeArrowheads="1"/>
          </p:cNvSpPr>
          <p:nvPr/>
        </p:nvSpPr>
        <p:spPr bwMode="auto">
          <a:xfrm>
            <a:off x="8018463" y="2239961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06/10/18</a:t>
            </a:r>
          </a:p>
        </p:txBody>
      </p:sp>
      <p:sp>
        <p:nvSpPr>
          <p:cNvPr id="77" name="Oval 88">
            <a:extLst>
              <a:ext uri="{FF2B5EF4-FFF2-40B4-BE49-F238E27FC236}">
                <a16:creationId xmlns:a16="http://schemas.microsoft.com/office/drawing/2014/main" id="{4744201F-990D-4542-9A43-92085459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402" y="1489826"/>
            <a:ext cx="214312" cy="19747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60" name="Oval 88">
            <a:extLst>
              <a:ext uri="{FF2B5EF4-FFF2-40B4-BE49-F238E27FC236}">
                <a16:creationId xmlns:a16="http://schemas.microsoft.com/office/drawing/2014/main" id="{776DD4B4-5043-4F48-951E-AA75FE440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2963" y="1730063"/>
            <a:ext cx="214312" cy="19747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EB0C0CA-3310-4B94-A6E8-C9AAD372DF3B}"/>
              </a:ext>
            </a:extLst>
          </p:cNvPr>
          <p:cNvGrpSpPr/>
          <p:nvPr/>
        </p:nvGrpSpPr>
        <p:grpSpPr>
          <a:xfrm>
            <a:off x="6078542" y="792057"/>
            <a:ext cx="5499099" cy="1692379"/>
            <a:chOff x="6083298" y="769938"/>
            <a:chExt cx="4854918" cy="1753840"/>
          </a:xfrm>
        </p:grpSpPr>
        <p:sp>
          <p:nvSpPr>
            <p:cNvPr id="78" name="Rectangle 15">
              <a:extLst>
                <a:ext uri="{FF2B5EF4-FFF2-40B4-BE49-F238E27FC236}">
                  <a16:creationId xmlns:a16="http://schemas.microsoft.com/office/drawing/2014/main" id="{C750FE5D-A726-4C8C-BE9E-52191CFF4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300" y="769938"/>
              <a:ext cx="4854916" cy="33337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1" dirty="0"/>
                <a:t>PROCESS STATUS</a:t>
              </a:r>
            </a:p>
          </p:txBody>
        </p:sp>
        <p:sp>
          <p:nvSpPr>
            <p:cNvPr id="79" name="Rectangle 13">
              <a:extLst>
                <a:ext uri="{FF2B5EF4-FFF2-40B4-BE49-F238E27FC236}">
                  <a16:creationId xmlns:a16="http://schemas.microsoft.com/office/drawing/2014/main" id="{B8AD2B7C-ADC8-4CA6-9693-984D8E19D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3298" y="1093788"/>
              <a:ext cx="4854918" cy="14208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1143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lvl="1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endParaRPr lang="en-AU" altLang="en-US" sz="900"/>
            </a:p>
          </p:txBody>
        </p:sp>
        <p:sp>
          <p:nvSpPr>
            <p:cNvPr id="81" name="Rectangle 53">
              <a:extLst>
                <a:ext uri="{FF2B5EF4-FFF2-40B4-BE49-F238E27FC236}">
                  <a16:creationId xmlns:a16="http://schemas.microsoft.com/office/drawing/2014/main" id="{4A19A720-75AF-4134-9F24-AE4B8F150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7441" y="1984155"/>
              <a:ext cx="66833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1" dirty="0"/>
                <a:t>100%</a:t>
              </a:r>
            </a:p>
          </p:txBody>
        </p:sp>
        <p:sp>
          <p:nvSpPr>
            <p:cNvPr id="84" name="Rectangle 57">
              <a:extLst>
                <a:ext uri="{FF2B5EF4-FFF2-40B4-BE49-F238E27FC236}">
                  <a16:creationId xmlns:a16="http://schemas.microsoft.com/office/drawing/2014/main" id="{D0BD7E3C-EC4D-414F-AE96-481BECAB7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7440" y="1729727"/>
              <a:ext cx="668337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1" dirty="0"/>
                <a:t>100%</a:t>
              </a:r>
            </a:p>
          </p:txBody>
        </p:sp>
        <p:sp>
          <p:nvSpPr>
            <p:cNvPr id="85" name="Rectangle 64">
              <a:extLst>
                <a:ext uri="{FF2B5EF4-FFF2-40B4-BE49-F238E27FC236}">
                  <a16:creationId xmlns:a16="http://schemas.microsoft.com/office/drawing/2014/main" id="{51DB9AE6-7D7A-4D58-B74F-368BD366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0548" y="1155227"/>
              <a:ext cx="5715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  Health</a:t>
              </a:r>
            </a:p>
          </p:txBody>
        </p:sp>
        <p:sp>
          <p:nvSpPr>
            <p:cNvPr id="86" name="Rectangle 65">
              <a:extLst>
                <a:ext uri="{FF2B5EF4-FFF2-40B4-BE49-F238E27FC236}">
                  <a16:creationId xmlns:a16="http://schemas.microsoft.com/office/drawing/2014/main" id="{41F556A1-F757-4522-93A4-15B7A9BA5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900" y="1110776"/>
              <a:ext cx="6683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% </a:t>
              </a:r>
              <a:r>
                <a:rPr lang="en-US" altLang="en-US" sz="800" b="1" dirty="0" err="1"/>
                <a:t>Compl</a:t>
              </a:r>
              <a:endParaRPr lang="en-US" altLang="en-US" sz="800" b="1" dirty="0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E2B35B0-67BE-4075-8C14-6C0EAB485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784" y="1100239"/>
              <a:ext cx="8016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Completion Date</a:t>
              </a:r>
            </a:p>
          </p:txBody>
        </p:sp>
        <p:sp>
          <p:nvSpPr>
            <p:cNvPr id="88" name="Rectangle 67">
              <a:extLst>
                <a:ext uri="{FF2B5EF4-FFF2-40B4-BE49-F238E27FC236}">
                  <a16:creationId xmlns:a16="http://schemas.microsoft.com/office/drawing/2014/main" id="{85A68DAB-2BB3-4F9A-9BCC-D3B5528C7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4374" y="1089027"/>
              <a:ext cx="7985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Start  Date  </a:t>
              </a:r>
            </a:p>
          </p:txBody>
        </p:sp>
        <p:sp>
          <p:nvSpPr>
            <p:cNvPr id="89" name="Line 77">
              <a:extLst>
                <a:ext uri="{FF2B5EF4-FFF2-40B4-BE49-F238E27FC236}">
                  <a16:creationId xmlns:a16="http://schemas.microsoft.com/office/drawing/2014/main" id="{0468BEB0-CC58-42D3-ADD3-794620CF4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3614" y="1722728"/>
              <a:ext cx="2835613" cy="6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Line 78">
              <a:extLst>
                <a:ext uri="{FF2B5EF4-FFF2-40B4-BE49-F238E27FC236}">
                  <a16:creationId xmlns:a16="http://schemas.microsoft.com/office/drawing/2014/main" id="{63873D5D-1DF2-4B22-B7D7-EFDAEF7B7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6963" y="1466850"/>
              <a:ext cx="2840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79">
              <a:extLst>
                <a:ext uri="{FF2B5EF4-FFF2-40B4-BE49-F238E27FC236}">
                  <a16:creationId xmlns:a16="http://schemas.microsoft.com/office/drawing/2014/main" id="{4BA9D304-DE44-4A88-8D54-74424A701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6963" y="1976438"/>
              <a:ext cx="2840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Text Box 87">
              <a:extLst>
                <a:ext uri="{FF2B5EF4-FFF2-40B4-BE49-F238E27FC236}">
                  <a16:creationId xmlns:a16="http://schemas.microsoft.com/office/drawing/2014/main" id="{D336BD46-89E9-4336-BC90-770ECCF57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2525" y="1127137"/>
              <a:ext cx="878558" cy="382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 dirty="0"/>
                <a:t>Overall Health Status (Current)</a:t>
              </a:r>
            </a:p>
          </p:txBody>
        </p:sp>
        <p:sp>
          <p:nvSpPr>
            <p:cNvPr id="93" name="AutoShape 96">
              <a:extLst>
                <a:ext uri="{FF2B5EF4-FFF2-40B4-BE49-F238E27FC236}">
                  <a16:creationId xmlns:a16="http://schemas.microsoft.com/office/drawing/2014/main" id="{0ECF6E84-E6BF-4150-9512-1A9F1F3A7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3148" y="1524806"/>
              <a:ext cx="1536701" cy="162139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 dirty="0"/>
                <a:t>Opportunity Framing </a:t>
              </a:r>
            </a:p>
          </p:txBody>
        </p:sp>
        <p:sp>
          <p:nvSpPr>
            <p:cNvPr id="94" name="AutoShape 97">
              <a:extLst>
                <a:ext uri="{FF2B5EF4-FFF2-40B4-BE49-F238E27FC236}">
                  <a16:creationId xmlns:a16="http://schemas.microsoft.com/office/drawing/2014/main" id="{2D8C8F1A-A5D3-49C8-BEE3-4419EE315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2242" y="1752484"/>
              <a:ext cx="1536702" cy="181172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 dirty="0"/>
                <a:t>Hardware procurement</a:t>
              </a:r>
            </a:p>
          </p:txBody>
        </p:sp>
        <p:sp>
          <p:nvSpPr>
            <p:cNvPr id="95" name="AutoShape 98">
              <a:extLst>
                <a:ext uri="{FF2B5EF4-FFF2-40B4-BE49-F238E27FC236}">
                  <a16:creationId xmlns:a16="http://schemas.microsoft.com/office/drawing/2014/main" id="{CF25C0C5-3C31-4E7C-A1B7-7EEEAC18E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2242" y="2021918"/>
              <a:ext cx="1527607" cy="200582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 dirty="0"/>
                <a:t>Installation/Test-Run</a:t>
              </a:r>
            </a:p>
          </p:txBody>
        </p:sp>
        <p:sp>
          <p:nvSpPr>
            <p:cNvPr id="96" name="Line 79">
              <a:extLst>
                <a:ext uri="{FF2B5EF4-FFF2-40B4-BE49-F238E27FC236}">
                  <a16:creationId xmlns:a16="http://schemas.microsoft.com/office/drawing/2014/main" id="{B05344CD-FAC1-4A79-BF6E-4BBE594C4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4263" y="2260600"/>
              <a:ext cx="2840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AutoShape 98">
              <a:extLst>
                <a:ext uri="{FF2B5EF4-FFF2-40B4-BE49-F238E27FC236}">
                  <a16:creationId xmlns:a16="http://schemas.microsoft.com/office/drawing/2014/main" id="{AD503542-CE12-4C6E-8E5F-17156373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2242" y="2290452"/>
              <a:ext cx="1527607" cy="158473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 dirty="0"/>
                <a:t>Start Up/Gains Tracking</a:t>
              </a:r>
            </a:p>
          </p:txBody>
        </p:sp>
        <p:sp>
          <p:nvSpPr>
            <p:cNvPr id="101" name="Rectangle 61">
              <a:extLst>
                <a:ext uri="{FF2B5EF4-FFF2-40B4-BE49-F238E27FC236}">
                  <a16:creationId xmlns:a16="http://schemas.microsoft.com/office/drawing/2014/main" id="{9D157A36-4A3E-4C55-B17A-79B390DE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8169" y="1972184"/>
              <a:ext cx="668337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24/09/18</a:t>
              </a:r>
            </a:p>
          </p:txBody>
        </p:sp>
        <p:sp>
          <p:nvSpPr>
            <p:cNvPr id="102" name="Rectangle 61">
              <a:extLst>
                <a:ext uri="{FF2B5EF4-FFF2-40B4-BE49-F238E27FC236}">
                  <a16:creationId xmlns:a16="http://schemas.microsoft.com/office/drawing/2014/main" id="{90AD3F10-B5A8-4AE4-8F9A-45E30BBD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0860" y="1991518"/>
              <a:ext cx="66833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05/10/18</a:t>
              </a:r>
            </a:p>
          </p:txBody>
        </p:sp>
        <p:sp>
          <p:nvSpPr>
            <p:cNvPr id="103" name="Rectangle 61">
              <a:extLst>
                <a:ext uri="{FF2B5EF4-FFF2-40B4-BE49-F238E27FC236}">
                  <a16:creationId xmlns:a16="http://schemas.microsoft.com/office/drawing/2014/main" id="{84F51BDC-835E-4A28-AC5E-E1B111341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465" y="2269778"/>
              <a:ext cx="66833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Continuous</a:t>
              </a:r>
            </a:p>
          </p:txBody>
        </p:sp>
      </p:grpSp>
      <p:sp>
        <p:nvSpPr>
          <p:cNvPr id="104" name="Oval 88">
            <a:extLst>
              <a:ext uri="{FF2B5EF4-FFF2-40B4-BE49-F238E27FC236}">
                <a16:creationId xmlns:a16="http://schemas.microsoft.com/office/drawing/2014/main" id="{9E20D76F-377E-4255-980B-A0E5538DB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2963" y="1981042"/>
            <a:ext cx="214312" cy="19747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05" name="Oval 88">
            <a:extLst>
              <a:ext uri="{FF2B5EF4-FFF2-40B4-BE49-F238E27FC236}">
                <a16:creationId xmlns:a16="http://schemas.microsoft.com/office/drawing/2014/main" id="{D5C5009B-A472-416F-A326-1B3177CBF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2963" y="2234431"/>
            <a:ext cx="214312" cy="19747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  <p:sp>
        <p:nvSpPr>
          <p:cNvPr id="109" name="Rectangle 91">
            <a:extLst>
              <a:ext uri="{FF2B5EF4-FFF2-40B4-BE49-F238E27FC236}">
                <a16:creationId xmlns:a16="http://schemas.microsoft.com/office/drawing/2014/main" id="{18C362A4-A91F-4AB8-AAA9-D181A1934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885677"/>
            <a:ext cx="1726169" cy="79851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50" b="1" u="sng" dirty="0">
                <a:solidFill>
                  <a:srgbClr val="C00000"/>
                </a:solidFill>
              </a:rPr>
              <a:t>Gross Hard Benefits*</a:t>
            </a:r>
            <a:r>
              <a:rPr lang="en-US" altLang="en-US" sz="1050" b="1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en-US" sz="1050" dirty="0"/>
              <a:t> Catering Cost Reduction - $192k/</a:t>
            </a:r>
            <a:r>
              <a:rPr lang="en-US" sz="1050" dirty="0"/>
              <a:t>annum (estimated)</a:t>
            </a:r>
            <a:endParaRPr lang="en-US" altLang="en-US" sz="1050" dirty="0"/>
          </a:p>
          <a:p>
            <a:pPr marL="171450" indent="-171450"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</a:pPr>
            <a:endParaRPr lang="en-US" altLang="en-US" sz="1050" dirty="0"/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endParaRPr lang="en-US" altLang="en-US" sz="1050" dirty="0"/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endParaRPr lang="en-US" altLang="en-US" sz="900" dirty="0"/>
          </a:p>
        </p:txBody>
      </p:sp>
      <p:sp>
        <p:nvSpPr>
          <p:cNvPr id="110" name="Rectangle 61">
            <a:extLst>
              <a:ext uri="{FF2B5EF4-FFF2-40B4-BE49-F238E27FC236}">
                <a16:creationId xmlns:a16="http://schemas.microsoft.com/office/drawing/2014/main" id="{08C470D3-BBB3-49E9-843B-586E35EBB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182" y="1462244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30/11/17</a:t>
            </a:r>
          </a:p>
        </p:txBody>
      </p:sp>
      <p:sp>
        <p:nvSpPr>
          <p:cNvPr id="111" name="Rectangle 61">
            <a:extLst>
              <a:ext uri="{FF2B5EF4-FFF2-40B4-BE49-F238E27FC236}">
                <a16:creationId xmlns:a16="http://schemas.microsoft.com/office/drawing/2014/main" id="{231F7101-42CB-4685-BF15-EBBE81F32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615" y="1470100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13/09/17</a:t>
            </a:r>
          </a:p>
        </p:txBody>
      </p:sp>
      <p:sp>
        <p:nvSpPr>
          <p:cNvPr id="112" name="Rectangle 61">
            <a:extLst>
              <a:ext uri="{FF2B5EF4-FFF2-40B4-BE49-F238E27FC236}">
                <a16:creationId xmlns:a16="http://schemas.microsoft.com/office/drawing/2014/main" id="{582A32A3-11D2-4916-9189-634CCDEA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091" y="1722940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20/09/18</a:t>
            </a:r>
          </a:p>
        </p:txBody>
      </p:sp>
      <p:sp>
        <p:nvSpPr>
          <p:cNvPr id="113" name="Oval 88">
            <a:extLst>
              <a:ext uri="{FF2B5EF4-FFF2-40B4-BE49-F238E27FC236}">
                <a16:creationId xmlns:a16="http://schemas.microsoft.com/office/drawing/2014/main" id="{F9C26E65-04FD-4754-AE41-5E42A37CE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96" y="1201410"/>
            <a:ext cx="214312" cy="197478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94095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Widescreen_07june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V3_Template_Widescreen_07june2016</Template>
  <TotalTime>9999</TotalTime>
  <Words>403</Words>
  <Application>Microsoft Office PowerPoint</Application>
  <PresentationFormat>Widescreen</PresentationFormat>
  <Paragraphs>80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Futura Bold</vt:lpstr>
      <vt:lpstr>Futura Medium</vt:lpstr>
      <vt:lpstr>Wingdings</vt:lpstr>
      <vt:lpstr>Arial</vt:lpstr>
      <vt:lpstr>Shell WizKit V3_Template_Widescreen_07june2016</vt:lpstr>
      <vt:lpstr>BOGT ELECTRONIC MEAL TICKET SYSTEM PROJECT CHARTER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Akeem Adepoju</dc:creator>
  <cp:lastModifiedBy>Akpala, Ude E SPDC-UPO/G/UC</cp:lastModifiedBy>
  <cp:revision>299</cp:revision>
  <cp:lastPrinted>2018-04-15T14:15:01Z</cp:lastPrinted>
  <dcterms:created xsi:type="dcterms:W3CDTF">2016-07-14T09:25:04Z</dcterms:created>
  <dcterms:modified xsi:type="dcterms:W3CDTF">2018-11-03T15:13:12Z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</Properties>
</file>