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orge.okuefuna\Desktop\FWKO\FWKO%20REhabilitation%20works%20schedule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BOGT FWKO Rehabilitation works Schedule</a:t>
            </a:r>
          </a:p>
        </c:rich>
      </c:tx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'Project Schedule Module'!$B$4</c:f>
              <c:strCache>
                <c:ptCount val="1"/>
                <c:pt idx="0">
                  <c:v>10-Oct-16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cat>
            <c:strRef>
              <c:f>'Project Schedule Module'!$A$5:$A$22</c:f>
              <c:strCache>
                <c:ptCount val="18"/>
                <c:pt idx="0">
                  <c:v>Procurement of 15nos Agar probes</c:v>
                </c:pt>
                <c:pt idx="1">
                  <c:v>Detail Engineering Design of the Flow meters, Control Valves ,etc</c:v>
                </c:pt>
                <c:pt idx="2">
                  <c:v>Limited Engineering works for the Installation of Agar Probes</c:v>
                </c:pt>
                <c:pt idx="3">
                  <c:v>Yard fabrication of the Spools for installation of Agar probes</c:v>
                </c:pt>
                <c:pt idx="4">
                  <c:v>Site Installation of Agar probes</c:v>
                </c:pt>
                <c:pt idx="5">
                  <c:v>System Integration of Agar probes</c:v>
                </c:pt>
                <c:pt idx="6">
                  <c:v>Commissioning of Agar probes</c:v>
                </c:pt>
                <c:pt idx="7">
                  <c:v>Procurement of Flow meters, Control valves, etc</c:v>
                </c:pt>
                <c:pt idx="8">
                  <c:v>Yard fabrication of Spools for Installation flow meters, control valves, etc</c:v>
                </c:pt>
                <c:pt idx="9">
                  <c:v>Site installation of Flow meters, control valves ,etc</c:v>
                </c:pt>
                <c:pt idx="10">
                  <c:v>System Integration of Flow meters , control valves etc</c:v>
                </c:pt>
                <c:pt idx="11">
                  <c:v>Procurement of materials for repair/ replacement of Oxygen Analysers</c:v>
                </c:pt>
                <c:pt idx="12">
                  <c:v>Field installation/repair of Oxygen Analysers</c:v>
                </c:pt>
                <c:pt idx="13">
                  <c:v>Commissioning of Oxygen Analysers</c:v>
                </c:pt>
                <c:pt idx="14">
                  <c:v>Reduction of CV  of 11LCV017 </c:v>
                </c:pt>
                <c:pt idx="15">
                  <c:v>Procurement of FWKO flow Totalizers</c:v>
                </c:pt>
                <c:pt idx="16">
                  <c:v>Site installation of FWKO flow Totalizers</c:v>
                </c:pt>
                <c:pt idx="17">
                  <c:v>Commissioning of FWKO totalisers</c:v>
                </c:pt>
              </c:strCache>
            </c:strRef>
          </c:cat>
          <c:val>
            <c:numRef>
              <c:f>'Project Schedule Module'!$B$5:$B$22</c:f>
              <c:numCache>
                <c:formatCode>[$-409]d\-mmm\-yy;@</c:formatCode>
                <c:ptCount val="18"/>
                <c:pt idx="0">
                  <c:v>42736</c:v>
                </c:pt>
                <c:pt idx="1">
                  <c:v>42705</c:v>
                </c:pt>
                <c:pt idx="2">
                  <c:v>42795</c:v>
                </c:pt>
                <c:pt idx="3">
                  <c:v>42826</c:v>
                </c:pt>
                <c:pt idx="4">
                  <c:v>42887</c:v>
                </c:pt>
                <c:pt idx="5">
                  <c:v>42948</c:v>
                </c:pt>
                <c:pt idx="6">
                  <c:v>42979</c:v>
                </c:pt>
                <c:pt idx="7">
                  <c:v>42856</c:v>
                </c:pt>
                <c:pt idx="8">
                  <c:v>43009</c:v>
                </c:pt>
                <c:pt idx="9">
                  <c:v>43040</c:v>
                </c:pt>
                <c:pt idx="10">
                  <c:v>43160</c:v>
                </c:pt>
                <c:pt idx="11">
                  <c:v>42856</c:v>
                </c:pt>
                <c:pt idx="12">
                  <c:v>43018</c:v>
                </c:pt>
                <c:pt idx="13">
                  <c:v>43139</c:v>
                </c:pt>
                <c:pt idx="14">
                  <c:v>43054</c:v>
                </c:pt>
                <c:pt idx="15">
                  <c:v>43160</c:v>
                </c:pt>
                <c:pt idx="16">
                  <c:v>43311</c:v>
                </c:pt>
                <c:pt idx="17">
                  <c:v>43404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2E-4F28-850D-B9E0403ABB8F}"/>
            </c:ext>
          </c:extLst>
        </c:ser>
        <c:ser>
          <c:idx val="1"/>
          <c:order val="1"/>
          <c:tx>
            <c:strRef>
              <c:f>'Project Schedule Module'!$C$4</c:f>
              <c:strCache>
                <c:ptCount val="1"/>
                <c:pt idx="0">
                  <c:v>120</c:v>
                </c:pt>
              </c:strCache>
            </c:strRef>
          </c:tx>
          <c:spPr>
            <a:solidFill>
              <a:srgbClr val="00B050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invertIfNegative val="0"/>
          <c:cat>
            <c:strRef>
              <c:f>'Project Schedule Module'!$A$5:$A$22</c:f>
              <c:strCache>
                <c:ptCount val="18"/>
                <c:pt idx="0">
                  <c:v>Procurement of 15nos Agar probes</c:v>
                </c:pt>
                <c:pt idx="1">
                  <c:v>Detail Engineering Design of the Flow meters, Control Valves ,etc</c:v>
                </c:pt>
                <c:pt idx="2">
                  <c:v>Limited Engineering works for the Installation of Agar Probes</c:v>
                </c:pt>
                <c:pt idx="3">
                  <c:v>Yard fabrication of the Spools for installation of Agar probes</c:v>
                </c:pt>
                <c:pt idx="4">
                  <c:v>Site Installation of Agar probes</c:v>
                </c:pt>
                <c:pt idx="5">
                  <c:v>System Integration of Agar probes</c:v>
                </c:pt>
                <c:pt idx="6">
                  <c:v>Commissioning of Agar probes</c:v>
                </c:pt>
                <c:pt idx="7">
                  <c:v>Procurement of Flow meters, Control valves, etc</c:v>
                </c:pt>
                <c:pt idx="8">
                  <c:v>Yard fabrication of Spools for Installation flow meters, control valves, etc</c:v>
                </c:pt>
                <c:pt idx="9">
                  <c:v>Site installation of Flow meters, control valves ,etc</c:v>
                </c:pt>
                <c:pt idx="10">
                  <c:v>System Integration of Flow meters , control valves etc</c:v>
                </c:pt>
                <c:pt idx="11">
                  <c:v>Procurement of materials for repair/ replacement of Oxygen Analysers</c:v>
                </c:pt>
                <c:pt idx="12">
                  <c:v>Field installation/repair of Oxygen Analysers</c:v>
                </c:pt>
                <c:pt idx="13">
                  <c:v>Commissioning of Oxygen Analysers</c:v>
                </c:pt>
                <c:pt idx="14">
                  <c:v>Reduction of CV  of 11LCV017 </c:v>
                </c:pt>
                <c:pt idx="15">
                  <c:v>Procurement of FWKO flow Totalizers</c:v>
                </c:pt>
                <c:pt idx="16">
                  <c:v>Site installation of FWKO flow Totalizers</c:v>
                </c:pt>
                <c:pt idx="17">
                  <c:v>Commissioning of FWKO totalisers</c:v>
                </c:pt>
              </c:strCache>
            </c:strRef>
          </c:cat>
          <c:val>
            <c:numRef>
              <c:f>'Project Schedule Module'!$C$5:$C$22</c:f>
              <c:numCache>
                <c:formatCode>General</c:formatCode>
                <c:ptCount val="18"/>
                <c:pt idx="0">
                  <c:v>7</c:v>
                </c:pt>
                <c:pt idx="1">
                  <c:v>60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2E-4F28-850D-B9E0403ABB8F}"/>
            </c:ext>
          </c:extLst>
        </c:ser>
        <c:ser>
          <c:idx val="2"/>
          <c:order val="2"/>
          <c:tx>
            <c:strRef>
              <c:f>'Project Schedule Module'!$D$4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1"/>
            </a:solidFill>
            <a:effectLst>
              <a:innerShdw blurRad="63500" dist="50800" dir="16200000">
                <a:prstClr val="black">
                  <a:alpha val="50000"/>
                </a:prstClr>
              </a:inn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F02E-4F28-850D-B9E0403ABB8F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4-F02E-4F28-850D-B9E0403ABB8F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4-AF27-4D44-BAC6-4982511336F7}"/>
              </c:ext>
            </c:extLst>
          </c:dPt>
          <c:cat>
            <c:strRef>
              <c:f>'Project Schedule Module'!$A$5:$A$22</c:f>
              <c:strCache>
                <c:ptCount val="18"/>
                <c:pt idx="0">
                  <c:v>Procurement of 15nos Agar probes</c:v>
                </c:pt>
                <c:pt idx="1">
                  <c:v>Detail Engineering Design of the Flow meters, Control Valves ,etc</c:v>
                </c:pt>
                <c:pt idx="2">
                  <c:v>Limited Engineering works for the Installation of Agar Probes</c:v>
                </c:pt>
                <c:pt idx="3">
                  <c:v>Yard fabrication of the Spools for installation of Agar probes</c:v>
                </c:pt>
                <c:pt idx="4">
                  <c:v>Site Installation of Agar probes</c:v>
                </c:pt>
                <c:pt idx="5">
                  <c:v>System Integration of Agar probes</c:v>
                </c:pt>
                <c:pt idx="6">
                  <c:v>Commissioning of Agar probes</c:v>
                </c:pt>
                <c:pt idx="7">
                  <c:v>Procurement of Flow meters, Control valves, etc</c:v>
                </c:pt>
                <c:pt idx="8">
                  <c:v>Yard fabrication of Spools for Installation flow meters, control valves, etc</c:v>
                </c:pt>
                <c:pt idx="9">
                  <c:v>Site installation of Flow meters, control valves ,etc</c:v>
                </c:pt>
                <c:pt idx="10">
                  <c:v>System Integration of Flow meters , control valves etc</c:v>
                </c:pt>
                <c:pt idx="11">
                  <c:v>Procurement of materials for repair/ replacement of Oxygen Analysers</c:v>
                </c:pt>
                <c:pt idx="12">
                  <c:v>Field installation/repair of Oxygen Analysers</c:v>
                </c:pt>
                <c:pt idx="13">
                  <c:v>Commissioning of Oxygen Analysers</c:v>
                </c:pt>
                <c:pt idx="14">
                  <c:v>Reduction of CV  of 11LCV017 </c:v>
                </c:pt>
                <c:pt idx="15">
                  <c:v>Procurement of FWKO flow Totalizers</c:v>
                </c:pt>
                <c:pt idx="16">
                  <c:v>Site installation of FWKO flow Totalizers</c:v>
                </c:pt>
                <c:pt idx="17">
                  <c:v>Commissioning of FWKO totalisers</c:v>
                </c:pt>
              </c:strCache>
            </c:strRef>
          </c:cat>
          <c:val>
            <c:numRef>
              <c:f>'Project Schedule Module'!$D$5:$D$22</c:f>
              <c:numCache>
                <c:formatCode>General</c:formatCode>
                <c:ptCount val="18"/>
                <c:pt idx="0">
                  <c:v>143</c:v>
                </c:pt>
                <c:pt idx="1">
                  <c:v>90</c:v>
                </c:pt>
                <c:pt idx="2">
                  <c:v>30</c:v>
                </c:pt>
                <c:pt idx="3">
                  <c:v>60</c:v>
                </c:pt>
                <c:pt idx="4">
                  <c:v>60</c:v>
                </c:pt>
                <c:pt idx="5">
                  <c:v>30</c:v>
                </c:pt>
                <c:pt idx="6">
                  <c:v>15</c:v>
                </c:pt>
                <c:pt idx="7">
                  <c:v>150</c:v>
                </c:pt>
                <c:pt idx="8">
                  <c:v>60</c:v>
                </c:pt>
                <c:pt idx="9">
                  <c:v>90</c:v>
                </c:pt>
                <c:pt idx="10">
                  <c:v>30</c:v>
                </c:pt>
                <c:pt idx="11">
                  <c:v>150</c:v>
                </c:pt>
                <c:pt idx="12">
                  <c:v>120</c:v>
                </c:pt>
                <c:pt idx="13">
                  <c:v>15</c:v>
                </c:pt>
                <c:pt idx="14">
                  <c:v>120</c:v>
                </c:pt>
                <c:pt idx="15">
                  <c:v>150</c:v>
                </c:pt>
                <c:pt idx="16">
                  <c:v>90</c:v>
                </c:pt>
                <c:pt idx="1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2E-4F28-850D-B9E0403AB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8516200"/>
        <c:axId val="428516528"/>
      </c:barChart>
      <c:catAx>
        <c:axId val="428516200"/>
        <c:scaling>
          <c:orientation val="maxMin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285165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28516528"/>
        <c:scaling>
          <c:orientation val="minMax"/>
          <c:min val="42736"/>
        </c:scaling>
        <c:delete val="0"/>
        <c:axPos val="t"/>
        <c:majorGridlines/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overlay val="0"/>
        </c:title>
        <c:numFmt formatCode="[$-409]d\-mmm\-yy;@" sourceLinked="1"/>
        <c:majorTickMark val="out"/>
        <c:minorTickMark val="none"/>
        <c:tickLblPos val="nextTo"/>
        <c:crossAx val="428516200"/>
        <c:crosses val="autoZero"/>
        <c:crossBetween val="between"/>
      </c:valAx>
    </c:plotArea>
    <c:plotVisOnly val="1"/>
    <c:dispBlanksAs val="gap"/>
    <c:showDLblsOverMax val="0"/>
  </c:chart>
  <c:spPr>
    <a:solidFill>
      <a:schemeClr val="tx2">
        <a:lumMod val="20000"/>
        <a:lumOff val="80000"/>
      </a:schemeClr>
    </a:solidFill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B0AD-12A4-4739-97A5-19EDFDD1423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9FD1-633B-4314-A6FF-F7AEF1FF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9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B0AD-12A4-4739-97A5-19EDFDD1423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9FD1-633B-4314-A6FF-F7AEF1FF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9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B0AD-12A4-4739-97A5-19EDFDD1423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9FD1-633B-4314-A6FF-F7AEF1FF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B0AD-12A4-4739-97A5-19EDFDD1423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9FD1-633B-4314-A6FF-F7AEF1FF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0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B0AD-12A4-4739-97A5-19EDFDD1423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9FD1-633B-4314-A6FF-F7AEF1FF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8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B0AD-12A4-4739-97A5-19EDFDD1423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9FD1-633B-4314-A6FF-F7AEF1FF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B0AD-12A4-4739-97A5-19EDFDD1423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9FD1-633B-4314-A6FF-F7AEF1FF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B0AD-12A4-4739-97A5-19EDFDD1423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9FD1-633B-4314-A6FF-F7AEF1FF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9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B0AD-12A4-4739-97A5-19EDFDD1423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9FD1-633B-4314-A6FF-F7AEF1FF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B0AD-12A4-4739-97A5-19EDFDD1423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9FD1-633B-4314-A6FF-F7AEF1FF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6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B0AD-12A4-4739-97A5-19EDFDD1423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9FD1-633B-4314-A6FF-F7AEF1FF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1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6B0AD-12A4-4739-97A5-19EDFDD1423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99FD1-633B-4314-A6FF-F7AEF1FF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361445"/>
              </p:ext>
            </p:extLst>
          </p:nvPr>
        </p:nvGraphicFramePr>
        <p:xfrm>
          <a:off x="421804" y="64655"/>
          <a:ext cx="11348392" cy="6793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562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Okuefuna, George I SPDC-PTP/O/NA</dc:creator>
  <cp:lastModifiedBy>Onuoha, Udoka U SPDC-UPO/G/PE</cp:lastModifiedBy>
  <cp:revision>5</cp:revision>
  <dcterms:created xsi:type="dcterms:W3CDTF">2017-02-01T09:26:56Z</dcterms:created>
  <dcterms:modified xsi:type="dcterms:W3CDTF">2017-05-26T09:41:25Z</dcterms:modified>
</cp:coreProperties>
</file>