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49" r:id="rId2"/>
    <p:sldId id="5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91F8-94ED-4069-B7DE-9D5B11218001}" type="datetimeFigureOut">
              <a:rPr lang="en-GB" smtClean="0"/>
              <a:t>05/10/2019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A1FD3-6191-491D-A5E1-FD772596CB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6538" y="795338"/>
            <a:ext cx="7064376" cy="3975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9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8038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372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35314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9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26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8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5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8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40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81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81" y="3864618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81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81" y="445625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81" y="596668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81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81" y="152878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81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81" y="212040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2916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700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38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0971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28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61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8067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74189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84353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27320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700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17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2397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8190160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8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49006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25" y="1280160"/>
            <a:ext cx="4300223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881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8237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4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87680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940881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18341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8420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1352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55827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17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6628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9753600" cy="1284249"/>
          </a:xfrm>
        </p:spPr>
        <p:txBody>
          <a:bodyPr/>
          <a:lstStyle/>
          <a:p>
            <a:pPr lvl="0" algn="ctr">
              <a:defRPr/>
            </a:pPr>
            <a:r>
              <a:rPr lang="en-GB" sz="3600" dirty="0"/>
              <a:t>BOGT Power </a:t>
            </a:r>
            <a:r>
              <a:rPr lang="en-US" sz="3600" dirty="0"/>
              <a:t>Optimization Project</a:t>
            </a: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D354-3281-4E45-9ED4-39A8DC90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9491" y="4588234"/>
            <a:ext cx="3706909" cy="288565"/>
          </a:xfrm>
        </p:spPr>
        <p:txBody>
          <a:bodyPr/>
          <a:lstStyle/>
          <a:p>
            <a:r>
              <a:rPr lang="en-US" dirty="0"/>
              <a:t>BOGT AMIS/Electrical  Team</a:t>
            </a:r>
          </a:p>
        </p:txBody>
      </p:sp>
    </p:spTree>
    <p:extLst>
      <p:ext uri="{BB962C8B-B14F-4D97-AF65-F5344CB8AC3E}">
        <p14:creationId xmlns:p14="http://schemas.microsoft.com/office/powerpoint/2010/main" val="787477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 bwMode="auto">
          <a:xfrm>
            <a:off x="2597239" y="356090"/>
            <a:ext cx="8228393" cy="3076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j-ea"/>
                <a:cs typeface="+mj-cs"/>
              </a:rPr>
              <a:t>BOGT/Oloma GSF Quarters hook-up to Power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2899" y="990600"/>
            <a:ext cx="5406538" cy="11963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26988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 defTabSz="109061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Production Unit</a:t>
            </a: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: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Central East Hub - Bonny</a:t>
            </a:r>
          </a:p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Project Owner: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Alozie Godfrey/Aminu Sani</a:t>
            </a:r>
          </a:p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Process Custodian: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Akpala Ude, Okoye Stella, Atabor Henry, Udoka Kufre</a:t>
            </a:r>
            <a:endParaRPr kumimoji="0" lang="en-GB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Process Focal Point: </a:t>
            </a:r>
          </a:p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Process Stakeholders: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Brossa Isaac, Osita Nnajiofor, Terfa Iortsuun, Ireti Omotoso, Roddy Simon</a:t>
            </a:r>
          </a:p>
          <a:p>
            <a:pPr marL="26988" marR="0" lvl="1" indent="0" algn="l" defTabSz="109061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1089025" algn="l"/>
                <a:tab pos="2000250" algn="l"/>
                <a:tab pos="2681288" algn="l"/>
              </a:tabLst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	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42899" y="823756"/>
            <a:ext cx="5406537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PROCESS OWNERSHIP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50560" y="4461885"/>
            <a:ext cx="5395963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OPPORTUNITY STATEMENT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058183" y="4358974"/>
            <a:ext cx="5499101" cy="14050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Arial" pitchFamily="34" charset="0"/>
              </a:rPr>
              <a:t>Opportunity Framing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Power analysis and design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MOC/TA Approvals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Material sourcing and procurement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Execution by DIY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Arial" pitchFamily="34" charset="0"/>
              </a:rPr>
              <a:t>Commissioning</a:t>
            </a:r>
          </a:p>
          <a:p>
            <a:pPr marL="171450" marR="0" lvl="0" indent="-1714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>
                  <a:lumMod val="50000"/>
                </a:srgb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064850" y="4028636"/>
            <a:ext cx="5492434" cy="2952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SCOPE</a:t>
            </a: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328336" y="2229776"/>
            <a:ext cx="5421100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BUSINESS CASE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48449" y="5842131"/>
            <a:ext cx="5375047" cy="2868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GOAL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96000" y="5810083"/>
            <a:ext cx="54991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POTENTIAL ROADBLOCKS/ ISSUES</a:t>
            </a:r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6078540" y="2895601"/>
            <a:ext cx="2227259" cy="10661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Gross Cost $16 000</a:t>
            </a:r>
            <a:endParaRPr kumimoji="0" lang="en-US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75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500m of 3C x 70mmsq cable; excavation, cable laying and terminations 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0058400" y="2895600"/>
            <a:ext cx="1524000" cy="107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Soft Benefits</a:t>
            </a: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</a:t>
            </a: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- Elimination of diesel handling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- Improved wrench time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- Stress Reduction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083299" y="2533790"/>
            <a:ext cx="5499101" cy="3162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COST/BENEFITS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25424" y="2493962"/>
            <a:ext cx="5421100" cy="19161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The Oloma facility consists of an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Associated Gas Compression Plant - 5.95 mmscf/d and a single bank oil flow station with 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 capacity of 45bpd.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The Oloma facility is powered by 2 Gas Engine Generators (G3512) 350KVA/280KW and a Diesel Generator (Olympian 100KVA) for Blackstart. 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Currently, power is provided to the GSF accommodation via 2 diesel generating sets rated at 21.6kW each (one used at a time to power full load). The annual expenditure on AGO supply for the generator sets is circa N12m. There are other maintenance costs not documented.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rgbClr val="595959"/>
              </a:buClr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The facility generator sets are sufficiently rated to power the additional load, which has been calculated to be 20kW Peak load. A 30kW spare feeder has also been identified on the AG switchboard.</a:t>
            </a:r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58197" y="4757738"/>
            <a:ext cx="5388325" cy="101731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The power hookup of the Oloma GSF quarters will: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Saving The annual expenditure on AGO supply for the generator sets is circa N12m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Cost of maintenance of the two diesel Generators at the GSF camp. &lt;&amp;10k Annual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GHG emission reduction.</a:t>
            </a:r>
          </a:p>
          <a:p>
            <a:pPr marL="95250" marR="0" lvl="0" indent="-95250" algn="l" defTabSz="914400" rtl="0" eaLnBrk="0" fontAlgn="auto" latin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Constant power supply to the GSF camp, thereby improved working condition GSF team</a:t>
            </a:r>
          </a:p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 </a:t>
            </a:r>
            <a:endParaRPr kumimoji="0" lang="en-GB" sz="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7" name="Rectangle 89"/>
          <p:cNvSpPr>
            <a:spLocks noChangeArrowheads="1"/>
          </p:cNvSpPr>
          <p:nvPr/>
        </p:nvSpPr>
        <p:spPr bwMode="auto">
          <a:xfrm>
            <a:off x="348450" y="6196071"/>
            <a:ext cx="5375047" cy="2619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Cost savings, Safety, efficiency, service, and improved workplace ambience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6098998" y="6120172"/>
            <a:ext cx="5499100" cy="53062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Load inadequacy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Constructability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9710595" y="1427742"/>
            <a:ext cx="514888" cy="16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  100%</a:t>
            </a: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9646799" y="2245587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0%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8018463" y="172612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09/06/19</a:t>
            </a: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8018463" y="223996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20/06/19</a:t>
            </a:r>
          </a:p>
        </p:txBody>
      </p:sp>
      <p:sp>
        <p:nvSpPr>
          <p:cNvPr id="77" name="Oval 88">
            <a:extLst>
              <a:ext uri="{FF2B5EF4-FFF2-40B4-BE49-F238E27FC236}">
                <a16:creationId xmlns:a16="http://schemas.microsoft.com/office/drawing/2014/main" id="{4744201F-990D-4542-9A43-92085459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402" y="1489826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B0C0CA-3310-4B94-A6E8-C9AAD372DF3B}"/>
              </a:ext>
            </a:extLst>
          </p:cNvPr>
          <p:cNvGrpSpPr/>
          <p:nvPr/>
        </p:nvGrpSpPr>
        <p:grpSpPr>
          <a:xfrm>
            <a:off x="6078542" y="792057"/>
            <a:ext cx="5499099" cy="1692379"/>
            <a:chOff x="6083298" y="769938"/>
            <a:chExt cx="4854918" cy="1753840"/>
          </a:xfrm>
        </p:grpSpPr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C750FE5D-A726-4C8C-BE9E-52191CFF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769938"/>
              <a:ext cx="4854916" cy="3333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PROCESS STATUS</a:t>
              </a:r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B8AD2B7C-ADC8-4CA6-9693-984D8E19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298" y="1093788"/>
              <a:ext cx="4854918" cy="142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1143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114300" marR="0" lvl="1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AU" altLang="en-US" sz="9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endParaRPr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4A19A720-75AF-4134-9F24-AE4B8F15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1" y="1984155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50%</a:t>
              </a:r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D0BD7E3C-EC4D-414F-AE96-481BECA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0" y="1729727"/>
              <a:ext cx="668337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100%</a:t>
              </a:r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51DB9AE6-7D7A-4D58-B74F-368BD366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48" y="1155227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  Health</a:t>
              </a:r>
            </a:p>
          </p:txBody>
        </p:sp>
        <p:sp>
          <p:nvSpPr>
            <p:cNvPr id="86" name="Rectangle 65">
              <a:extLst>
                <a:ext uri="{FF2B5EF4-FFF2-40B4-BE49-F238E27FC236}">
                  <a16:creationId xmlns:a16="http://schemas.microsoft.com/office/drawing/2014/main" id="{41F556A1-F757-4522-93A4-15B7A9BA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00" y="1110776"/>
              <a:ext cx="66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% Compl</a:t>
              </a:r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E2B35B0-67BE-4075-8C14-6C0EAB48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84" y="1100239"/>
              <a:ext cx="8016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Completion Date</a:t>
              </a:r>
            </a:p>
          </p:txBody>
        </p:sp>
        <p:sp>
          <p:nvSpPr>
            <p:cNvPr id="88" name="Rectangle 67">
              <a:extLst>
                <a:ext uri="{FF2B5EF4-FFF2-40B4-BE49-F238E27FC236}">
                  <a16:creationId xmlns:a16="http://schemas.microsoft.com/office/drawing/2014/main" id="{85A68DAB-2BB3-4F9A-9BCC-D3B5528C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74" y="1089027"/>
              <a:ext cx="7985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Start  Date  </a:t>
              </a:r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0468BEB0-CC58-42D3-ADD3-794620CF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614" y="1722728"/>
              <a:ext cx="2835613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63873D5D-1DF2-4B22-B7D7-EFDAEF7B7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46685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4BA9D304-DE44-4A88-8D54-74424A70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976438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2" name="Text Box 87">
              <a:extLst>
                <a:ext uri="{FF2B5EF4-FFF2-40B4-BE49-F238E27FC236}">
                  <a16:creationId xmlns:a16="http://schemas.microsoft.com/office/drawing/2014/main" id="{D336BD46-89E9-4336-BC90-770ECCF5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525" y="1127137"/>
              <a:ext cx="878558" cy="3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Overall Health Status (Current)</a:t>
              </a:r>
            </a:p>
          </p:txBody>
        </p:sp>
        <p:sp>
          <p:nvSpPr>
            <p:cNvPr id="93" name="AutoShape 96">
              <a:extLst>
                <a:ext uri="{FF2B5EF4-FFF2-40B4-BE49-F238E27FC236}">
                  <a16:creationId xmlns:a16="http://schemas.microsoft.com/office/drawing/2014/main" id="{0ECF6E84-E6BF-4150-9512-1A9F1F3A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48" y="1524806"/>
              <a:ext cx="1536701" cy="162139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Opportunity Framing </a:t>
              </a:r>
            </a:p>
          </p:txBody>
        </p:sp>
        <p:sp>
          <p:nvSpPr>
            <p:cNvPr id="94" name="AutoShape 97">
              <a:extLst>
                <a:ext uri="{FF2B5EF4-FFF2-40B4-BE49-F238E27FC236}">
                  <a16:creationId xmlns:a16="http://schemas.microsoft.com/office/drawing/2014/main" id="{2D8C8F1A-A5D3-49C8-BEE3-4419EE31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1752484"/>
              <a:ext cx="1536702" cy="181172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MOC/TA Approvals</a:t>
              </a:r>
            </a:p>
          </p:txBody>
        </p:sp>
        <p:sp>
          <p:nvSpPr>
            <p:cNvPr id="95" name="AutoShape 98">
              <a:extLst>
                <a:ext uri="{FF2B5EF4-FFF2-40B4-BE49-F238E27FC236}">
                  <a16:creationId xmlns:a16="http://schemas.microsoft.com/office/drawing/2014/main" id="{CF25C0C5-3C31-4E7C-A1B7-7EEEAC18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021918"/>
              <a:ext cx="1527607" cy="200582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Procurement and Installation</a:t>
              </a:r>
            </a:p>
          </p:txBody>
        </p:sp>
        <p:sp>
          <p:nvSpPr>
            <p:cNvPr id="96" name="Line 79">
              <a:extLst>
                <a:ext uri="{FF2B5EF4-FFF2-40B4-BE49-F238E27FC236}">
                  <a16:creationId xmlns:a16="http://schemas.microsoft.com/office/drawing/2014/main" id="{B05344CD-FAC1-4A79-BF6E-4BBE594C4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263" y="226060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97" name="AutoShape 98">
              <a:extLst>
                <a:ext uri="{FF2B5EF4-FFF2-40B4-BE49-F238E27FC236}">
                  <a16:creationId xmlns:a16="http://schemas.microsoft.com/office/drawing/2014/main" id="{AD503542-CE12-4C6E-8E5F-17156373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290452"/>
              <a:ext cx="1527607" cy="15847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Commissioning</a:t>
              </a:r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9D157A36-4A3E-4C55-B17A-79B390DE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169" y="1972184"/>
              <a:ext cx="6683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21/06/19</a:t>
              </a:r>
            </a:p>
          </p:txBody>
        </p:sp>
        <p:sp>
          <p:nvSpPr>
            <p:cNvPr id="102" name="Rectangle 61">
              <a:extLst>
                <a:ext uri="{FF2B5EF4-FFF2-40B4-BE49-F238E27FC236}">
                  <a16:creationId xmlns:a16="http://schemas.microsoft.com/office/drawing/2014/main" id="{90AD3F10-B5A8-4AE4-8F9A-45E30BBD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0860" y="199151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19/06/19</a:t>
              </a:r>
            </a:p>
          </p:txBody>
        </p:sp>
        <p:sp>
          <p:nvSpPr>
            <p:cNvPr id="103" name="Rectangle 61">
              <a:extLst>
                <a:ext uri="{FF2B5EF4-FFF2-40B4-BE49-F238E27FC236}">
                  <a16:creationId xmlns:a16="http://schemas.microsoft.com/office/drawing/2014/main" id="{84F51BDC-835E-4A28-AC5E-E1B111341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465" y="226977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 panose="00000400000000000000" pitchFamily="2" charset="0"/>
                  <a:ea typeface="+mn-ea"/>
                  <a:cs typeface="+mn-cs"/>
                </a:rPr>
                <a:t>Continuous</a:t>
              </a:r>
            </a:p>
          </p:txBody>
        </p:sp>
      </p:grpSp>
      <p:sp>
        <p:nvSpPr>
          <p:cNvPr id="104" name="Oval 88">
            <a:extLst>
              <a:ext uri="{FF2B5EF4-FFF2-40B4-BE49-F238E27FC236}">
                <a16:creationId xmlns:a16="http://schemas.microsoft.com/office/drawing/2014/main" id="{9E20D76F-377E-4255-980B-A0E5538D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1981042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109" name="Rectangle 91">
            <a:extLst>
              <a:ext uri="{FF2B5EF4-FFF2-40B4-BE49-F238E27FC236}">
                <a16:creationId xmlns:a16="http://schemas.microsoft.com/office/drawing/2014/main" id="{18C362A4-A91F-4AB8-AAA9-D181A193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85677"/>
            <a:ext cx="1726169" cy="107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5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Gross Hard Benefits*</a:t>
            </a: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:</a:t>
            </a:r>
          </a:p>
          <a:p>
            <a:pPr marL="0" marR="0" lvl="0" indent="0" algn="l" defTabSz="121917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75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Cost Saving: AGO consumption, NGN12m/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yr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75000"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GHG Emissions reduction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110" name="Rectangle 61">
            <a:extLst>
              <a:ext uri="{FF2B5EF4-FFF2-40B4-BE49-F238E27FC236}">
                <a16:creationId xmlns:a16="http://schemas.microsoft.com/office/drawing/2014/main" id="{08C470D3-BBB3-49E9-843B-586E35EB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82" y="1462244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10/06/19</a:t>
            </a:r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231F7101-42CB-4685-BF15-EBBE81F3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15" y="147010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09/06/19</a:t>
            </a:r>
          </a:p>
        </p:txBody>
      </p:sp>
      <p:sp>
        <p:nvSpPr>
          <p:cNvPr id="112" name="Rectangle 61">
            <a:extLst>
              <a:ext uri="{FF2B5EF4-FFF2-40B4-BE49-F238E27FC236}">
                <a16:creationId xmlns:a16="http://schemas.microsoft.com/office/drawing/2014/main" id="{582A32A3-11D2-4916-9189-634CCDEA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91" y="172294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11/06/19</a:t>
            </a:r>
          </a:p>
        </p:txBody>
      </p:sp>
      <p:sp>
        <p:nvSpPr>
          <p:cNvPr id="113" name="Oval 88">
            <a:extLst>
              <a:ext uri="{FF2B5EF4-FFF2-40B4-BE49-F238E27FC236}">
                <a16:creationId xmlns:a16="http://schemas.microsoft.com/office/drawing/2014/main" id="{F9C26E65-04FD-4754-AE41-5E42A37C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96" y="1201410"/>
            <a:ext cx="214312" cy="19747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54" name="Oval 88">
            <a:extLst>
              <a:ext uri="{FF2B5EF4-FFF2-40B4-BE49-F238E27FC236}">
                <a16:creationId xmlns:a16="http://schemas.microsoft.com/office/drawing/2014/main" id="{F510E505-06F6-4856-BC59-89D669ED0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267" y="2243014"/>
            <a:ext cx="214312" cy="19747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55" name="Oval 88">
            <a:extLst>
              <a:ext uri="{FF2B5EF4-FFF2-40B4-BE49-F238E27FC236}">
                <a16:creationId xmlns:a16="http://schemas.microsoft.com/office/drawing/2014/main" id="{7A1965C7-4838-4AE4-9255-189E01C1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278" y="1752600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4095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422</Words>
  <Application>Microsoft Office PowerPoint</Application>
  <PresentationFormat>Widescreen</PresentationFormat>
  <Paragraphs>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Wingdings</vt:lpstr>
      <vt:lpstr>Shell WizKit V3_Template_Widescreen_07june2016</vt:lpstr>
      <vt:lpstr>BOGT Power Optimization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Akpala, Ude E SPDC-UPO/G/UC</dc:creator>
  <cp:lastModifiedBy>Akpala, Ude E SPDC-UPO/G/UC</cp:lastModifiedBy>
  <cp:revision>5</cp:revision>
  <dcterms:created xsi:type="dcterms:W3CDTF">2019-10-05T11:23:29Z</dcterms:created>
  <dcterms:modified xsi:type="dcterms:W3CDTF">2019-10-05T12:01:21Z</dcterms:modified>
</cp:coreProperties>
</file>