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
  </p:handoutMasterIdLst>
  <p:sldIdLst>
    <p:sldId id="549" r:id="rId2"/>
    <p:sldId id="553" r:id="rId3"/>
  </p:sldIdLst>
  <p:sldSz cx="12192000" cy="6858000"/>
  <p:notesSz cx="6797675" cy="9928225"/>
  <p:embeddedFontLst>
    <p:embeddedFont>
      <p:font typeface="Futura Bold" panose="00000900000000000000" pitchFamily="2" charset="0"/>
      <p:regular r:id="rId6"/>
      <p:boldItalic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340" userDrawn="1">
          <p15:clr>
            <a:srgbClr val="A4A3A4"/>
          </p15:clr>
        </p15:guide>
        <p15:guide id="2" pos="2076" userDrawn="1">
          <p15:clr>
            <a:srgbClr val="A4A3A4"/>
          </p15:clr>
        </p15:guide>
        <p15:guide id="3" orient="horz" pos="3127" userDrawn="1">
          <p15:clr>
            <a:srgbClr val="A4A3A4"/>
          </p15:clr>
        </p15:guide>
        <p15:guide id="4"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749B"/>
    <a:srgbClr val="CCE9DB"/>
    <a:srgbClr val="FFFFFF"/>
    <a:srgbClr val="99CDB7"/>
    <a:srgbClr val="66B492"/>
    <a:srgbClr val="339B6E"/>
    <a:srgbClr val="DFD1DE"/>
    <a:srgbClr val="C0A2BD"/>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26" autoAdjust="0"/>
    <p:restoredTop sz="29912" autoAdjust="0"/>
  </p:normalViewPr>
  <p:slideViewPr>
    <p:cSldViewPr showGuides="1">
      <p:cViewPr varScale="1">
        <p:scale>
          <a:sx n="86" d="100"/>
          <a:sy n="86" d="100"/>
        </p:scale>
        <p:origin x="979"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340"/>
        <p:guide pos="207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handoutMaster" Target="handoutMasters/handout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05/10/2019</a:t>
            </a:fld>
            <a:endParaRPr lang="en-GB" dirty="0">
              <a:latin typeface="Futura Medium" pitchFamily="2" charset="0"/>
            </a:endParaRPr>
          </a:p>
        </p:txBody>
      </p:sp>
      <p:sp>
        <p:nvSpPr>
          <p:cNvPr id="4" name="Footer Placeholder 3"/>
          <p:cNvSpPr>
            <a:spLocks noGrp="1"/>
          </p:cNvSpPr>
          <p:nvPr>
            <p:ph type="ftr" sz="quarter" idx="2"/>
          </p:nvPr>
        </p:nvSpPr>
        <p:spPr>
          <a:xfrm>
            <a:off x="0" y="9430090"/>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30090"/>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05/10/2019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30090"/>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30090"/>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538" y="795338"/>
            <a:ext cx="7064376" cy="3975100"/>
          </a:xfrm>
          <a:prstGeom prst="rect">
            <a:avLst/>
          </a:prstGeo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799493-6412-4470-9830-D005B358D66E}" type="slidenum">
              <a:rPr kumimoji="0" lang="en-GB" sz="1800" b="0" i="0" u="none" strike="noStrike" kern="0" cap="none" spc="0" normalizeH="0" baseline="0" noProof="0" smtClean="0">
                <a:ln>
                  <a:noFill/>
                </a:ln>
                <a:solidFill>
                  <a:prstClr val="black"/>
                </a:solidFill>
                <a:effectLst/>
                <a:uLnTx/>
                <a:uFillTx/>
                <a:latin typeface="Futura Medium" pitchFamily="2" charset="0"/>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800" b="0" i="0" u="none" strike="noStrike" kern="0" cap="none" spc="0" normalizeH="0" baseline="0" noProof="0" dirty="0">
              <a:ln>
                <a:noFill/>
              </a:ln>
              <a:solidFill>
                <a:prstClr val="black"/>
              </a:solidFill>
              <a:effectLst/>
              <a:uLnTx/>
              <a:uFillTx/>
              <a:latin typeface="Futura Medium" pitchFamily="2" charset="0"/>
            </a:endParaRPr>
          </a:p>
        </p:txBody>
      </p:sp>
    </p:spTree>
    <p:extLst>
      <p:ext uri="{BB962C8B-B14F-4D97-AF65-F5344CB8AC3E}">
        <p14:creationId xmlns:p14="http://schemas.microsoft.com/office/powerpoint/2010/main" val="2261943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3"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3"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1"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1"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81" y="1528766"/>
            <a:ext cx="5464175"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1" y="1528765"/>
            <a:ext cx="5468939"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81"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1" y="1528765"/>
            <a:ext cx="5468939"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3" y="6201095"/>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26"/>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1" y="4199574"/>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1" y="3864618"/>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1" y="4141370"/>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1" y="4456255"/>
            <a:ext cx="5468939"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1" y="5966640"/>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1" y="1863726"/>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1" y="1528789"/>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1" y="1805523"/>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1" y="2120408"/>
            <a:ext cx="5468939"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1" y="3732357"/>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81"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81" y="3864618"/>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81"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81" y="4456255"/>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81" y="5966683"/>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81"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81" y="1528789"/>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81"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81" y="2120408"/>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9"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810"/>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1" y="2637006"/>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1"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38"/>
            <a:ext cx="4274843"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28"/>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7" y="488961"/>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0" y="0"/>
            <a:ext cx="12194383"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1" y="1438480"/>
            <a:ext cx="11166563"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810"/>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7006"/>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17"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1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3" y="960122"/>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3"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1"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1" y="4840089"/>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21"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25" y="1280160"/>
            <a:ext cx="4300223" cy="4300222"/>
          </a:xfrm>
          <a:prstGeom prst="rect">
            <a:avLst/>
          </a:prstGeom>
        </p:spPr>
      </p:pic>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31" y="3556028"/>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59962"/>
            <a:ext cx="5179739"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66"/>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4"/>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31" y="3556028"/>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59962"/>
            <a:ext cx="5179739"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66"/>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17" y="1528766"/>
            <a:ext cx="11171239"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0" y="0"/>
            <a:ext cx="12194383"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17" y="1528766"/>
            <a:ext cx="11171239"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17" y="1528763"/>
            <a:ext cx="11171239"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00"/>
            <a:ext cx="1117123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17" y="1528763"/>
            <a:ext cx="11171239"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81" y="1528766"/>
            <a:ext cx="5464175"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1" y="1528765"/>
            <a:ext cx="5468939"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17" y="1528763"/>
            <a:ext cx="1117123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17" y="712826"/>
            <a:ext cx="1117123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94.96063,448.3887,110.3029,133.6836}"/>
          <p:cNvSpPr>
            <a:spLocks noGrp="1"/>
          </p:cNvSpPr>
          <p:nvPr>
            <p:ph type="ctrTitle"/>
          </p:nvPr>
        </p:nvSpPr>
        <p:spPr>
          <a:xfrm>
            <a:off x="1295400" y="1676400"/>
            <a:ext cx="9753600" cy="1284249"/>
          </a:xfrm>
        </p:spPr>
        <p:txBody>
          <a:bodyPr/>
          <a:lstStyle/>
          <a:p>
            <a:pPr lvl="0" algn="ctr">
              <a:defRPr/>
            </a:pPr>
            <a:r>
              <a:rPr lang="en-GB" sz="3600" dirty="0"/>
              <a:t>BOGT Power </a:t>
            </a:r>
            <a:r>
              <a:rPr lang="en-US" sz="3600" dirty="0"/>
              <a:t>Optimization Project</a:t>
            </a:r>
            <a:endParaRPr lang="en-GB" sz="3600" dirty="0"/>
          </a:p>
        </p:txBody>
      </p:sp>
      <p:sp>
        <p:nvSpPr>
          <p:cNvPr id="7" name="Slide Number Placeholder 6"/>
          <p:cNvSpPr>
            <a:spLocks noGrp="1"/>
          </p:cNvSpPr>
          <p:nvPr>
            <p:ph type="sldNum" sz="quarter" idx="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2BAE6A-B452-4007-8177-56DD051636F9}" type="slidenum">
              <a:rPr kumimoji="0" lang="en-GB" sz="1100" b="0" i="0" u="none" strike="noStrike" kern="0" cap="none" spc="0" normalizeH="0" baseline="0" noProof="0" smtClean="0">
                <a:ln>
                  <a:noFill/>
                </a:ln>
                <a:solidFill>
                  <a:srgbClr val="595959"/>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100" b="0" i="0" u="none" strike="noStrike" kern="0" cap="none" spc="0" normalizeH="0" baseline="0" noProof="0" dirty="0">
              <a:ln>
                <a:noFill/>
              </a:ln>
              <a:solidFill>
                <a:srgbClr val="595959"/>
              </a:solidFill>
              <a:effectLst/>
              <a:uLnTx/>
              <a:uFillTx/>
            </a:endParaRPr>
          </a:p>
        </p:txBody>
      </p:sp>
      <p:sp>
        <p:nvSpPr>
          <p:cNvPr id="6" name="Footer Placeholder 5"/>
          <p:cNvSpPr>
            <a:spLocks noGrp="1"/>
          </p:cNvSpPr>
          <p:nvPr>
            <p:ph type="ftr" sz="quarter" idx="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595959"/>
                </a:solidFill>
                <a:effectLst/>
                <a:uLnTx/>
                <a:uFillTx/>
              </a:rPr>
              <a:t> </a:t>
            </a:r>
          </a:p>
        </p:txBody>
      </p:sp>
      <p:sp>
        <p:nvSpPr>
          <p:cNvPr id="4" name="Text Placeholder 3">
            <a:extLst>
              <a:ext uri="{FF2B5EF4-FFF2-40B4-BE49-F238E27FC236}">
                <a16:creationId xmlns:a16="http://schemas.microsoft.com/office/drawing/2014/main" id="{38A4D354-3281-4E45-9ED4-39A8DC90943F}"/>
              </a:ext>
            </a:extLst>
          </p:cNvPr>
          <p:cNvSpPr>
            <a:spLocks noGrp="1"/>
          </p:cNvSpPr>
          <p:nvPr>
            <p:ph type="body" sz="quarter" idx="10"/>
          </p:nvPr>
        </p:nvSpPr>
        <p:spPr>
          <a:xfrm>
            <a:off x="1779491" y="4588234"/>
            <a:ext cx="3706909" cy="288565"/>
          </a:xfrm>
        </p:spPr>
        <p:txBody>
          <a:bodyPr/>
          <a:lstStyle/>
          <a:p>
            <a:r>
              <a:rPr lang="en-US" dirty="0"/>
              <a:t>BOGT AMIS/Electrical  Team</a:t>
            </a:r>
          </a:p>
        </p:txBody>
      </p:sp>
    </p:spTree>
    <p:extLst>
      <p:ext uri="{BB962C8B-B14F-4D97-AF65-F5344CB8AC3E}">
        <p14:creationId xmlns:p14="http://schemas.microsoft.com/office/powerpoint/2010/main" val="7874775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2BAE6A-B452-4007-8177-56DD051636F9}" type="slidenum">
              <a:rPr kumimoji="0" lang="en-GB" sz="105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GB" sz="1050" b="0" i="0" u="none" strike="noStrike" kern="0" cap="none" spc="0" normalizeH="0" baseline="0" noProof="0" dirty="0">
              <a:ln>
                <a:noFill/>
              </a:ln>
              <a:solidFill>
                <a:sysClr val="windowText" lastClr="000000"/>
              </a:solidFill>
              <a:effectLst/>
              <a:uLnTx/>
              <a:uFillTx/>
            </a:endParaRPr>
          </a:p>
        </p:txBody>
      </p:sp>
      <p:sp>
        <p:nvSpPr>
          <p:cNvPr id="23" name="Title 3"/>
          <p:cNvSpPr txBox="1">
            <a:spLocks/>
          </p:cNvSpPr>
          <p:nvPr/>
        </p:nvSpPr>
        <p:spPr bwMode="auto">
          <a:xfrm>
            <a:off x="2597239" y="356090"/>
            <a:ext cx="8228393" cy="307630"/>
          </a:xfrm>
          <a:prstGeom prst="rect">
            <a:avLst/>
          </a:prstGeom>
          <a:solidFill>
            <a:schemeClr val="bg1"/>
          </a:solidFill>
          <a:ln w="9525" algn="ctr">
            <a:solidFill>
              <a:schemeClr val="bg1"/>
            </a:solid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lvl="0">
              <a:defRPr/>
            </a:pPr>
            <a:r>
              <a:rPr lang="en-GB" sz="2000" dirty="0"/>
              <a:t>Oloma Perimeter lighting restoration by DIY</a:t>
            </a:r>
          </a:p>
        </p:txBody>
      </p:sp>
      <p:sp>
        <p:nvSpPr>
          <p:cNvPr id="31" name="Rectangle 3"/>
          <p:cNvSpPr>
            <a:spLocks noChangeArrowheads="1"/>
          </p:cNvSpPr>
          <p:nvPr/>
        </p:nvSpPr>
        <p:spPr bwMode="auto">
          <a:xfrm>
            <a:off x="342899" y="990600"/>
            <a:ext cx="5406538" cy="119631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1090613">
              <a:lnSpc>
                <a:spcPct val="140000"/>
              </a:lnSpc>
              <a:spcAft>
                <a:spcPts val="600"/>
              </a:spcAft>
              <a:buClr>
                <a:schemeClr val="accent2"/>
              </a:buClr>
              <a:buSzPct val="75000"/>
              <a:buBlip>
                <a:blip r:embed="rId2"/>
              </a:buBlip>
              <a:tabLst>
                <a:tab pos="1089025" algn="l"/>
                <a:tab pos="2000250" algn="l"/>
                <a:tab pos="2681288" algn="l"/>
              </a:tabLst>
              <a:defRPr sz="2000">
                <a:solidFill>
                  <a:schemeClr val="tx1"/>
                </a:solidFill>
                <a:latin typeface="Futura Medium" panose="00000400000000000000" pitchFamily="2" charset="0"/>
              </a:defRPr>
            </a:lvl1pPr>
            <a:lvl2pPr marL="26988"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2000">
                <a:solidFill>
                  <a:schemeClr val="tx1"/>
                </a:solidFill>
                <a:latin typeface="Futura Medium" panose="00000400000000000000" pitchFamily="2" charset="0"/>
              </a:defRPr>
            </a:lvl2pPr>
            <a:lvl3pPr marL="1143000" indent="-228600"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1600">
                <a:solidFill>
                  <a:schemeClr val="tx1"/>
                </a:solidFill>
                <a:latin typeface="Futura Medium" panose="00000400000000000000" pitchFamily="2" charset="0"/>
              </a:defRPr>
            </a:lvl3pPr>
            <a:lvl4pPr marL="1600200" indent="-228600"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1200">
                <a:solidFill>
                  <a:schemeClr val="tx1"/>
                </a:solidFill>
                <a:latin typeface="Futura Medium" panose="00000400000000000000" pitchFamily="2" charset="0"/>
              </a:defRPr>
            </a:lvl4pPr>
            <a:lvl5pPr marL="2057400" indent="-228600" defTabSz="1090613">
              <a:spcBef>
                <a:spcPct val="20000"/>
              </a:spcBef>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5pPr>
            <a:lvl6pPr marL="25146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6pPr>
            <a:lvl7pPr marL="29718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7pPr>
            <a:lvl8pPr marL="34290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8pPr>
            <a:lvl9pPr marL="38862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9pPr>
          </a:lstStyle>
          <a:p>
            <a:pPr lvl="1" eaLnBrk="1" hangingPunct="1">
              <a:lnSpc>
                <a:spcPct val="100000"/>
              </a:lnSpc>
              <a:spcBef>
                <a:spcPts val="300"/>
              </a:spcBef>
              <a:spcAft>
                <a:spcPct val="0"/>
              </a:spcAft>
              <a:buClrTx/>
              <a:buSzTx/>
              <a:buFont typeface="Wingdings" panose="05000000000000000000" pitchFamily="2" charset="2"/>
              <a:buNone/>
            </a:pPr>
            <a:r>
              <a:rPr lang="en-US" altLang="en-US" sz="1000" b="1" dirty="0">
                <a:solidFill>
                  <a:srgbClr val="C00000"/>
                </a:solidFill>
              </a:rPr>
              <a:t>Production Unit</a:t>
            </a:r>
            <a:r>
              <a:rPr lang="en-US" altLang="en-US" sz="1000" b="1" dirty="0">
                <a:solidFill>
                  <a:srgbClr val="000000"/>
                </a:solidFill>
              </a:rPr>
              <a:t>: </a:t>
            </a:r>
            <a:r>
              <a:rPr lang="en-US" altLang="en-US" sz="1000" dirty="0">
                <a:solidFill>
                  <a:srgbClr val="000000"/>
                </a:solidFill>
              </a:rPr>
              <a:t>Central East Hub - Bonny</a:t>
            </a:r>
          </a:p>
          <a:p>
            <a:pPr lvl="1">
              <a:lnSpc>
                <a:spcPct val="100000"/>
              </a:lnSpc>
              <a:spcBef>
                <a:spcPts val="300"/>
              </a:spcBef>
              <a:spcAft>
                <a:spcPct val="0"/>
              </a:spcAft>
              <a:buClrTx/>
              <a:buSzTx/>
              <a:buNone/>
            </a:pPr>
            <a:r>
              <a:rPr lang="en-US" altLang="en-US" sz="1000" b="1" dirty="0">
                <a:solidFill>
                  <a:srgbClr val="C00000"/>
                </a:solidFill>
              </a:rPr>
              <a:t>Project Owner: </a:t>
            </a:r>
            <a:r>
              <a:rPr lang="en-US" altLang="en-US" sz="1000" dirty="0"/>
              <a:t>Alozie Godfrey/Ojo Akindele</a:t>
            </a:r>
          </a:p>
          <a:p>
            <a:pPr lvl="1">
              <a:lnSpc>
                <a:spcPct val="100000"/>
              </a:lnSpc>
              <a:spcBef>
                <a:spcPts val="300"/>
              </a:spcBef>
              <a:spcAft>
                <a:spcPct val="0"/>
              </a:spcAft>
              <a:buClrTx/>
              <a:buSzTx/>
              <a:buNone/>
            </a:pPr>
            <a:r>
              <a:rPr lang="en-US" altLang="en-US" sz="1000" b="1" dirty="0">
                <a:solidFill>
                  <a:srgbClr val="C00000"/>
                </a:solidFill>
              </a:rPr>
              <a:t>Process Custodian: </a:t>
            </a:r>
            <a:r>
              <a:rPr lang="en-US" altLang="en-US" sz="1000" dirty="0"/>
              <a:t>Akpala Ude, Okoye Stella, Atabor Henry, Udoka Kufre, </a:t>
            </a:r>
            <a:r>
              <a:rPr lang="en-US" altLang="en-US" sz="1000" dirty="0" err="1"/>
              <a:t>Osemu</a:t>
            </a:r>
            <a:r>
              <a:rPr lang="en-US" altLang="en-US" sz="1000" dirty="0"/>
              <a:t> Inegbedion</a:t>
            </a:r>
            <a:endParaRPr lang="en-GB" altLang="en-US" sz="1000" dirty="0"/>
          </a:p>
          <a:p>
            <a:pPr lvl="1">
              <a:lnSpc>
                <a:spcPct val="100000"/>
              </a:lnSpc>
              <a:spcBef>
                <a:spcPts val="300"/>
              </a:spcBef>
              <a:spcAft>
                <a:spcPct val="0"/>
              </a:spcAft>
              <a:buClrTx/>
              <a:buSzTx/>
              <a:buNone/>
            </a:pPr>
            <a:r>
              <a:rPr lang="en-US" altLang="en-US" sz="1000" b="1" dirty="0">
                <a:solidFill>
                  <a:srgbClr val="C00000"/>
                </a:solidFill>
              </a:rPr>
              <a:t>Process Focal Point: </a:t>
            </a:r>
          </a:p>
          <a:p>
            <a:pPr lvl="1">
              <a:lnSpc>
                <a:spcPct val="100000"/>
              </a:lnSpc>
              <a:spcBef>
                <a:spcPts val="300"/>
              </a:spcBef>
              <a:spcAft>
                <a:spcPct val="0"/>
              </a:spcAft>
              <a:buClrTx/>
              <a:buSzTx/>
              <a:buNone/>
            </a:pPr>
            <a:r>
              <a:rPr lang="en-US" altLang="en-US" sz="1000" b="1" dirty="0">
                <a:solidFill>
                  <a:srgbClr val="C00000"/>
                </a:solidFill>
              </a:rPr>
              <a:t>Process Stakeholders: </a:t>
            </a:r>
            <a:r>
              <a:rPr lang="en-US" altLang="en-US" sz="1000" dirty="0"/>
              <a:t>Brossa Isaac, Osita Nnajiofor, Terfa Iortsuun, Ireti Omotoso, Roddy Simon</a:t>
            </a:r>
          </a:p>
          <a:p>
            <a:pPr lvl="1">
              <a:lnSpc>
                <a:spcPct val="100000"/>
              </a:lnSpc>
              <a:spcBef>
                <a:spcPts val="300"/>
              </a:spcBef>
              <a:spcAft>
                <a:spcPct val="0"/>
              </a:spcAft>
              <a:buClrTx/>
              <a:buSzTx/>
              <a:buNone/>
            </a:pPr>
            <a:r>
              <a:rPr lang="en-US" altLang="en-US" sz="1000" b="1" dirty="0">
                <a:solidFill>
                  <a:srgbClr val="FF0000"/>
                </a:solidFill>
              </a:rPr>
              <a:t>	</a:t>
            </a:r>
            <a:endParaRPr lang="en-US" altLang="en-US" sz="1000" dirty="0">
              <a:solidFill>
                <a:srgbClr val="FF0000"/>
              </a:solidFill>
            </a:endParaRPr>
          </a:p>
        </p:txBody>
      </p:sp>
      <p:sp>
        <p:nvSpPr>
          <p:cNvPr id="32" name="Rectangle 4"/>
          <p:cNvSpPr>
            <a:spLocks noChangeArrowheads="1"/>
          </p:cNvSpPr>
          <p:nvPr/>
        </p:nvSpPr>
        <p:spPr bwMode="auto">
          <a:xfrm>
            <a:off x="342899" y="823756"/>
            <a:ext cx="5406537" cy="208119"/>
          </a:xfrm>
          <a:prstGeom prst="rect">
            <a:avLst/>
          </a:prstGeom>
          <a:solidFill>
            <a:schemeClr val="accent1"/>
          </a:solidFill>
          <a:ln w="2857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PROCESS OWNERSHIP</a:t>
            </a:r>
          </a:p>
        </p:txBody>
      </p:sp>
      <p:sp>
        <p:nvSpPr>
          <p:cNvPr id="33" name="Rectangle 6"/>
          <p:cNvSpPr>
            <a:spLocks noChangeArrowheads="1"/>
          </p:cNvSpPr>
          <p:nvPr/>
        </p:nvSpPr>
        <p:spPr bwMode="auto">
          <a:xfrm>
            <a:off x="350560" y="4461885"/>
            <a:ext cx="5395963" cy="261938"/>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OPPORTUNITY STATEMENT</a:t>
            </a:r>
          </a:p>
        </p:txBody>
      </p:sp>
      <p:sp>
        <p:nvSpPr>
          <p:cNvPr id="34" name="Rectangle 11"/>
          <p:cNvSpPr>
            <a:spLocks noChangeArrowheads="1"/>
          </p:cNvSpPr>
          <p:nvPr/>
        </p:nvSpPr>
        <p:spPr bwMode="auto">
          <a:xfrm>
            <a:off x="6083298" y="4095352"/>
            <a:ext cx="5499101" cy="140507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marL="171450" indent="-171450" defTabSz="914400" eaLnBrk="0" hangingPunct="0">
              <a:lnSpc>
                <a:spcPct val="90000"/>
              </a:lnSpc>
              <a:spcBef>
                <a:spcPct val="30000"/>
              </a:spcBef>
              <a:spcAft>
                <a:spcPts val="0"/>
              </a:spcAft>
              <a:buClrTx/>
              <a:buSzPct val="100000"/>
              <a:buFont typeface="Arial" panose="020B0604020202020204" pitchFamily="34" charset="0"/>
              <a:buChar char="•"/>
              <a:defRPr/>
            </a:pPr>
            <a:r>
              <a:rPr lang="en-US" sz="1050" dirty="0"/>
              <a:t>Troubleshooting</a:t>
            </a:r>
          </a:p>
          <a:p>
            <a:pPr marL="171450" indent="-171450" defTabSz="914400" eaLnBrk="0" hangingPunct="0">
              <a:lnSpc>
                <a:spcPct val="90000"/>
              </a:lnSpc>
              <a:spcBef>
                <a:spcPct val="30000"/>
              </a:spcBef>
              <a:spcAft>
                <a:spcPts val="0"/>
              </a:spcAft>
              <a:buClrTx/>
              <a:buSzPct val="100000"/>
              <a:buFont typeface="Arial" panose="020B0604020202020204" pitchFamily="34" charset="0"/>
              <a:buChar char="•"/>
              <a:defRPr/>
            </a:pPr>
            <a:r>
              <a:rPr lang="en-US" altLang="en-US" sz="1050" dirty="0"/>
              <a:t>Material sourcing</a:t>
            </a:r>
          </a:p>
          <a:p>
            <a:pPr marL="171450" indent="-171450" defTabSz="914400" eaLnBrk="0" hangingPunct="0">
              <a:lnSpc>
                <a:spcPct val="90000"/>
              </a:lnSpc>
              <a:spcBef>
                <a:spcPct val="30000"/>
              </a:spcBef>
              <a:spcAft>
                <a:spcPts val="0"/>
              </a:spcAft>
              <a:buClrTx/>
              <a:buSzPct val="100000"/>
              <a:buFont typeface="Arial" panose="020B0604020202020204" pitchFamily="34" charset="0"/>
              <a:buChar char="•"/>
              <a:defRPr/>
            </a:pPr>
            <a:r>
              <a:rPr lang="en-US" sz="1050" dirty="0"/>
              <a:t>Execution by DIY</a:t>
            </a:r>
          </a:p>
          <a:p>
            <a:pPr marL="171450" indent="-171450" defTabSz="914400" eaLnBrk="0" hangingPunct="0">
              <a:lnSpc>
                <a:spcPct val="90000"/>
              </a:lnSpc>
              <a:spcBef>
                <a:spcPct val="30000"/>
              </a:spcBef>
              <a:spcAft>
                <a:spcPts val="0"/>
              </a:spcAft>
              <a:buClrTx/>
              <a:buSzPct val="100000"/>
              <a:buFont typeface="Arial" panose="020B0604020202020204" pitchFamily="34" charset="0"/>
              <a:buChar char="•"/>
              <a:defRPr/>
            </a:pPr>
            <a:r>
              <a:rPr lang="en-GB" sz="1050" dirty="0">
                <a:solidFill>
                  <a:schemeClr val="tx1">
                    <a:lumMod val="50000"/>
                  </a:schemeClr>
                </a:solidFill>
                <a:cs typeface="Arial" pitchFamily="34" charset="0"/>
              </a:rPr>
              <a:t>Commissioning</a:t>
            </a:r>
          </a:p>
          <a:p>
            <a:pPr marL="171450" indent="-171450" defTabSz="914400" eaLnBrk="0" hangingPunct="0">
              <a:lnSpc>
                <a:spcPct val="90000"/>
              </a:lnSpc>
              <a:spcBef>
                <a:spcPct val="30000"/>
              </a:spcBef>
              <a:spcAft>
                <a:spcPts val="0"/>
              </a:spcAft>
              <a:buClrTx/>
              <a:buSzPct val="100000"/>
              <a:buFont typeface="Arial" panose="020B0604020202020204" pitchFamily="34" charset="0"/>
              <a:buChar char="•"/>
              <a:defRPr/>
            </a:pPr>
            <a:endParaRPr lang="en-GB" sz="1050" dirty="0">
              <a:solidFill>
                <a:schemeClr val="tx1">
                  <a:lumMod val="50000"/>
                </a:schemeClr>
              </a:solidFill>
              <a:cs typeface="Arial" pitchFamily="34" charset="0"/>
            </a:endParaRPr>
          </a:p>
          <a:p>
            <a:pPr defTabSz="914400" eaLnBrk="0" hangingPunct="0">
              <a:lnSpc>
                <a:spcPct val="90000"/>
              </a:lnSpc>
              <a:spcBef>
                <a:spcPct val="30000"/>
              </a:spcBef>
              <a:spcAft>
                <a:spcPts val="0"/>
              </a:spcAft>
              <a:buClrTx/>
              <a:buSzPct val="100000"/>
              <a:buNone/>
              <a:defRPr/>
            </a:pPr>
            <a:endParaRPr lang="en-GB" sz="1050" dirty="0">
              <a:solidFill>
                <a:schemeClr val="tx1">
                  <a:lumMod val="50000"/>
                </a:schemeClr>
              </a:solidFill>
              <a:cs typeface="Arial" pitchFamily="34" charset="0"/>
            </a:endParaRPr>
          </a:p>
          <a:p>
            <a:pPr defTabSz="914400" eaLnBrk="0" hangingPunct="0">
              <a:lnSpc>
                <a:spcPct val="90000"/>
              </a:lnSpc>
              <a:spcBef>
                <a:spcPct val="30000"/>
              </a:spcBef>
              <a:spcAft>
                <a:spcPts val="0"/>
              </a:spcAft>
              <a:buClrTx/>
              <a:buSzPct val="100000"/>
              <a:buNone/>
              <a:defRPr/>
            </a:pPr>
            <a:endParaRPr lang="en-GB" sz="1050" dirty="0">
              <a:solidFill>
                <a:schemeClr val="tx1">
                  <a:lumMod val="50000"/>
                </a:schemeClr>
              </a:solidFill>
              <a:cs typeface="Arial" pitchFamily="34" charset="0"/>
            </a:endParaRPr>
          </a:p>
        </p:txBody>
      </p:sp>
      <p:sp>
        <p:nvSpPr>
          <p:cNvPr id="35" name="Rectangle 12"/>
          <p:cNvSpPr>
            <a:spLocks noChangeArrowheads="1"/>
          </p:cNvSpPr>
          <p:nvPr/>
        </p:nvSpPr>
        <p:spPr bwMode="auto">
          <a:xfrm>
            <a:off x="6089965" y="3733427"/>
            <a:ext cx="5492434" cy="295250"/>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SCOPE</a:t>
            </a:r>
          </a:p>
        </p:txBody>
      </p:sp>
      <p:sp>
        <p:nvSpPr>
          <p:cNvPr id="36" name="Rectangle 90"/>
          <p:cNvSpPr>
            <a:spLocks noChangeArrowheads="1"/>
          </p:cNvSpPr>
          <p:nvPr/>
        </p:nvSpPr>
        <p:spPr bwMode="auto">
          <a:xfrm>
            <a:off x="328336" y="2229776"/>
            <a:ext cx="5421100" cy="208119"/>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BUSINESS CASE</a:t>
            </a:r>
          </a:p>
        </p:txBody>
      </p:sp>
      <p:sp>
        <p:nvSpPr>
          <p:cNvPr id="37" name="Rectangle 6"/>
          <p:cNvSpPr>
            <a:spLocks noChangeArrowheads="1"/>
          </p:cNvSpPr>
          <p:nvPr/>
        </p:nvSpPr>
        <p:spPr bwMode="auto">
          <a:xfrm>
            <a:off x="348449" y="5842131"/>
            <a:ext cx="5375047" cy="286866"/>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GOAL</a:t>
            </a:r>
          </a:p>
        </p:txBody>
      </p:sp>
      <p:sp>
        <p:nvSpPr>
          <p:cNvPr id="38" name="Rectangle 6"/>
          <p:cNvSpPr>
            <a:spLocks noChangeArrowheads="1"/>
          </p:cNvSpPr>
          <p:nvPr/>
        </p:nvSpPr>
        <p:spPr bwMode="auto">
          <a:xfrm>
            <a:off x="6078541" y="5567101"/>
            <a:ext cx="5499100" cy="304800"/>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POTENTIAL ROADBLOCKS/ ISSUES</a:t>
            </a:r>
          </a:p>
        </p:txBody>
      </p:sp>
      <p:sp>
        <p:nvSpPr>
          <p:cNvPr id="40" name="Rectangle 91"/>
          <p:cNvSpPr>
            <a:spLocks noChangeArrowheads="1"/>
          </p:cNvSpPr>
          <p:nvPr/>
        </p:nvSpPr>
        <p:spPr bwMode="auto">
          <a:xfrm>
            <a:off x="6073881" y="2911966"/>
            <a:ext cx="2196070" cy="7885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Gross Cost $46,000</a:t>
            </a:r>
            <a:endParaRPr lang="en-US" altLang="en-US" sz="1050" b="1" dirty="0">
              <a:solidFill>
                <a:srgbClr val="C00000"/>
              </a:solidFill>
            </a:endParaRPr>
          </a:p>
          <a:p>
            <a:r>
              <a:rPr lang="en-US" altLang="en-US" sz="1050" dirty="0"/>
              <a:t> </a:t>
            </a:r>
            <a:r>
              <a:rPr lang="en-US" altLang="en-US" sz="1050" dirty="0" err="1"/>
              <a:t>Labour</a:t>
            </a:r>
            <a:endParaRPr lang="en-US" altLang="en-US" sz="1050" dirty="0"/>
          </a:p>
        </p:txBody>
      </p:sp>
      <p:sp>
        <p:nvSpPr>
          <p:cNvPr id="41" name="Rectangle 91"/>
          <p:cNvSpPr>
            <a:spLocks noChangeArrowheads="1"/>
          </p:cNvSpPr>
          <p:nvPr/>
        </p:nvSpPr>
        <p:spPr bwMode="auto">
          <a:xfrm>
            <a:off x="10058400" y="2895600"/>
            <a:ext cx="1524000" cy="79851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Soft Benefits</a:t>
            </a:r>
            <a:r>
              <a:rPr lang="en-US" altLang="en-US" sz="1050" b="1" dirty="0">
                <a:solidFill>
                  <a:srgbClr val="C00000"/>
                </a:solidFill>
              </a:rPr>
              <a:t>:</a:t>
            </a:r>
          </a:p>
          <a:p>
            <a:pPr eaLnBrk="1" hangingPunct="1">
              <a:lnSpc>
                <a:spcPct val="100000"/>
              </a:lnSpc>
              <a:spcBef>
                <a:spcPts val="100"/>
              </a:spcBef>
              <a:spcAft>
                <a:spcPts val="100"/>
              </a:spcAft>
              <a:buClrTx/>
              <a:buSzTx/>
              <a:buFontTx/>
              <a:buNone/>
            </a:pPr>
            <a:r>
              <a:rPr lang="en-US" altLang="en-US" sz="1000" dirty="0"/>
              <a:t> </a:t>
            </a:r>
            <a:r>
              <a:rPr lang="en-US" altLang="en-US" sz="900" dirty="0"/>
              <a:t>- Improved ambience</a:t>
            </a:r>
          </a:p>
          <a:p>
            <a:pPr eaLnBrk="1" hangingPunct="1">
              <a:lnSpc>
                <a:spcPct val="100000"/>
              </a:lnSpc>
              <a:spcBef>
                <a:spcPts val="100"/>
              </a:spcBef>
              <a:spcAft>
                <a:spcPts val="100"/>
              </a:spcAft>
              <a:buClrTx/>
              <a:buSzTx/>
              <a:buFontTx/>
              <a:buNone/>
            </a:pPr>
            <a:r>
              <a:rPr lang="en-US" altLang="en-US" sz="900" dirty="0"/>
              <a:t> - Improved wrench time</a:t>
            </a:r>
          </a:p>
          <a:p>
            <a:pPr eaLnBrk="1" hangingPunct="1">
              <a:lnSpc>
                <a:spcPct val="100000"/>
              </a:lnSpc>
              <a:spcBef>
                <a:spcPts val="100"/>
              </a:spcBef>
              <a:spcAft>
                <a:spcPts val="100"/>
              </a:spcAft>
              <a:buClrTx/>
              <a:buSzTx/>
              <a:buFontTx/>
              <a:buNone/>
            </a:pPr>
            <a:r>
              <a:rPr lang="en-US" altLang="en-US" sz="900" dirty="0"/>
              <a:t> - Stress Reduction</a:t>
            </a:r>
          </a:p>
          <a:p>
            <a:pPr eaLnBrk="1" hangingPunct="1">
              <a:lnSpc>
                <a:spcPct val="100000"/>
              </a:lnSpc>
              <a:spcBef>
                <a:spcPts val="100"/>
              </a:spcBef>
              <a:spcAft>
                <a:spcPts val="100"/>
              </a:spcAft>
              <a:buClrTx/>
              <a:buSzTx/>
              <a:buFontTx/>
              <a:buNone/>
            </a:pPr>
            <a:r>
              <a:rPr lang="en-US" altLang="en-US" sz="1000" dirty="0"/>
              <a:t> </a:t>
            </a:r>
          </a:p>
          <a:p>
            <a:pPr eaLnBrk="1" hangingPunct="1">
              <a:lnSpc>
                <a:spcPct val="100000"/>
              </a:lnSpc>
              <a:spcBef>
                <a:spcPts val="100"/>
              </a:spcBef>
              <a:spcAft>
                <a:spcPts val="100"/>
              </a:spcAft>
              <a:buClrTx/>
              <a:buSzTx/>
              <a:buFontTx/>
              <a:buNone/>
            </a:pPr>
            <a:r>
              <a:rPr lang="en-US" altLang="en-US" sz="1000" dirty="0"/>
              <a:t> </a:t>
            </a:r>
          </a:p>
        </p:txBody>
      </p:sp>
      <p:sp>
        <p:nvSpPr>
          <p:cNvPr id="42" name="Rectangle 12"/>
          <p:cNvSpPr>
            <a:spLocks noChangeArrowheads="1"/>
          </p:cNvSpPr>
          <p:nvPr/>
        </p:nvSpPr>
        <p:spPr bwMode="auto">
          <a:xfrm>
            <a:off x="6083299" y="2533790"/>
            <a:ext cx="5499101" cy="316207"/>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COST/BENEFITS</a:t>
            </a:r>
          </a:p>
        </p:txBody>
      </p:sp>
      <p:sp>
        <p:nvSpPr>
          <p:cNvPr id="45" name="Rectangle 89"/>
          <p:cNvSpPr>
            <a:spLocks noChangeArrowheads="1"/>
          </p:cNvSpPr>
          <p:nvPr/>
        </p:nvSpPr>
        <p:spPr bwMode="auto">
          <a:xfrm>
            <a:off x="325424" y="2493962"/>
            <a:ext cx="5421100" cy="1916114"/>
          </a:xfrm>
          <a:prstGeom prst="rect">
            <a:avLst/>
          </a:prstGeom>
          <a:noFill/>
          <a:ln w="28575" algn="ctr">
            <a:solidFill>
              <a:schemeClr val="tx1"/>
            </a:solidFill>
            <a:miter lim="800000"/>
            <a:headEnd/>
            <a:tailEnd/>
          </a:ln>
        </p:spPr>
        <p:txBody>
          <a:bodyPr/>
          <a:lstStyle/>
          <a:p>
            <a:pPr marL="95250" indent="-95250" defTabSz="914400" eaLnBrk="0" hangingPunct="0">
              <a:lnSpc>
                <a:spcPct val="90000"/>
              </a:lnSpc>
              <a:spcBef>
                <a:spcPct val="30000"/>
              </a:spcBef>
              <a:buClr>
                <a:schemeClr val="tx1"/>
              </a:buClr>
              <a:buSzPct val="100000"/>
              <a:buFontTx/>
              <a:buChar char="•"/>
              <a:defRPr/>
            </a:pPr>
            <a:r>
              <a:rPr lang="en-US" sz="1050" dirty="0">
                <a:cs typeface="Arial" pitchFamily="34" charset="0"/>
              </a:rPr>
              <a:t>The Oloma facility consists of an </a:t>
            </a:r>
            <a:r>
              <a:rPr lang="en-US" sz="1050" dirty="0"/>
              <a:t>Associated Gas Compression Plant - 5.95 mmscf/d and a single bank oil flow station with </a:t>
            </a:r>
            <a:r>
              <a:rPr lang="en-US" altLang="en-US" sz="1050" dirty="0">
                <a:solidFill>
                  <a:srgbClr val="000000"/>
                </a:solidFill>
              </a:rPr>
              <a:t>a capacity of 45bpd. </a:t>
            </a:r>
            <a:r>
              <a:rPr lang="en-US" sz="1050" dirty="0">
                <a:cs typeface="Arial" pitchFamily="34" charset="0"/>
              </a:rPr>
              <a:t>The Oloma facility is powered by 2 Gas Engine Generators (G3512) 350KVA/280KW and a Diesel Generator (Olympian 100KVA) for Blackstart. </a:t>
            </a:r>
          </a:p>
          <a:p>
            <a:pPr marL="95250" indent="-95250" defTabSz="914400" eaLnBrk="0" hangingPunct="0">
              <a:lnSpc>
                <a:spcPct val="90000"/>
              </a:lnSpc>
              <a:spcBef>
                <a:spcPct val="30000"/>
              </a:spcBef>
              <a:buClr>
                <a:schemeClr val="tx1"/>
              </a:buClr>
              <a:buSzPct val="100000"/>
              <a:buFontTx/>
              <a:buChar char="•"/>
              <a:defRPr/>
            </a:pPr>
            <a:r>
              <a:rPr lang="en-US" sz="1050" dirty="0">
                <a:cs typeface="Arial" pitchFamily="34" charset="0"/>
              </a:rPr>
              <a:t>The Oloma facility flood lighting fittings were not functional as the cables Linking the poles was damaged and some part of the cable were harvested. The lighting fittings were defective and needed outright replacement and change out.</a:t>
            </a:r>
          </a:p>
          <a:p>
            <a:pPr marL="95250" indent="-95250" defTabSz="914400" eaLnBrk="0" hangingPunct="0">
              <a:lnSpc>
                <a:spcPct val="90000"/>
              </a:lnSpc>
              <a:spcBef>
                <a:spcPct val="30000"/>
              </a:spcBef>
              <a:buClr>
                <a:schemeClr val="tx1"/>
              </a:buClr>
              <a:buSzPct val="100000"/>
              <a:buFontTx/>
              <a:buChar char="•"/>
              <a:defRPr/>
            </a:pPr>
            <a:r>
              <a:rPr lang="en-US" sz="1050" dirty="0">
                <a:cs typeface="Arial" pitchFamily="34" charset="0"/>
              </a:rPr>
              <a:t>This Oloma lighting improvement was quoted to cost $250,000 to cover cabling and Ex-rated fittings replacement.</a:t>
            </a:r>
          </a:p>
          <a:p>
            <a:pPr marL="95250" indent="-95250" defTabSz="914400" eaLnBrk="0" hangingPunct="0">
              <a:lnSpc>
                <a:spcPct val="90000"/>
              </a:lnSpc>
              <a:spcBef>
                <a:spcPct val="30000"/>
              </a:spcBef>
              <a:buClr>
                <a:schemeClr val="tx1"/>
              </a:buClr>
              <a:buSzPct val="100000"/>
              <a:buFontTx/>
              <a:buChar char="•"/>
              <a:defRPr/>
            </a:pPr>
            <a:r>
              <a:rPr lang="en-US" sz="1050" dirty="0">
                <a:cs typeface="Arial" pitchFamily="34" charset="0"/>
              </a:rPr>
              <a:t>The asset team saw the opportunity of solving the challenge in-house at a reduced cost</a:t>
            </a:r>
          </a:p>
        </p:txBody>
      </p:sp>
      <p:sp>
        <p:nvSpPr>
          <p:cNvPr id="46" name="Rectangle 89"/>
          <p:cNvSpPr>
            <a:spLocks noChangeArrowheads="1"/>
          </p:cNvSpPr>
          <p:nvPr/>
        </p:nvSpPr>
        <p:spPr bwMode="auto">
          <a:xfrm>
            <a:off x="358197" y="4757738"/>
            <a:ext cx="5388325" cy="1017319"/>
          </a:xfrm>
          <a:prstGeom prst="rect">
            <a:avLst/>
          </a:prstGeom>
          <a:noFill/>
          <a:ln w="28575" algn="ctr">
            <a:solidFill>
              <a:schemeClr val="tx1"/>
            </a:solidFill>
            <a:miter lim="800000"/>
            <a:headEnd/>
            <a:tailEnd/>
          </a:ln>
        </p:spPr>
        <p:txBody>
          <a:bodyPr/>
          <a:lstStyle/>
          <a:p>
            <a:pPr defTabSz="914400" eaLnBrk="0" hangingPunct="0">
              <a:lnSpc>
                <a:spcPct val="90000"/>
              </a:lnSpc>
              <a:spcBef>
                <a:spcPct val="30000"/>
              </a:spcBef>
              <a:buSzPct val="100000"/>
              <a:defRPr/>
            </a:pPr>
            <a:r>
              <a:rPr lang="en-US" sz="1050" dirty="0"/>
              <a:t>The DIY restoration of the Oloma lighting will:</a:t>
            </a:r>
          </a:p>
          <a:p>
            <a:pPr marL="95250" lvl="0" indent="-95250" defTabSz="914400" eaLnBrk="0" hangingPunct="0">
              <a:lnSpc>
                <a:spcPct val="90000"/>
              </a:lnSpc>
              <a:spcBef>
                <a:spcPct val="30000"/>
              </a:spcBef>
              <a:buSzPct val="100000"/>
              <a:buFontTx/>
              <a:buChar char="•"/>
              <a:defRPr/>
            </a:pPr>
            <a:r>
              <a:rPr lang="en-US" sz="1050" dirty="0">
                <a:cs typeface="Arial" pitchFamily="34" charset="0"/>
              </a:rPr>
              <a:t>Save the original quoted cost of N250k if vendors are </a:t>
            </a:r>
            <a:r>
              <a:rPr lang="en-US" sz="1050" dirty="0" err="1">
                <a:cs typeface="Arial" pitchFamily="34" charset="0"/>
              </a:rPr>
              <a:t>utilised</a:t>
            </a:r>
            <a:endParaRPr lang="en-US" sz="1050" dirty="0">
              <a:cs typeface="Arial" pitchFamily="34" charset="0"/>
            </a:endParaRPr>
          </a:p>
          <a:p>
            <a:pPr marL="95250" lvl="0" indent="-95250" defTabSz="914400" eaLnBrk="0" hangingPunct="0">
              <a:lnSpc>
                <a:spcPct val="90000"/>
              </a:lnSpc>
              <a:spcBef>
                <a:spcPct val="30000"/>
              </a:spcBef>
              <a:buSzPct val="100000"/>
              <a:buFontTx/>
              <a:buChar char="•"/>
              <a:defRPr/>
            </a:pPr>
            <a:r>
              <a:rPr lang="en-US" sz="1050" dirty="0">
                <a:cs typeface="Arial" pitchFamily="34" charset="0"/>
              </a:rPr>
              <a:t>Improve security</a:t>
            </a:r>
          </a:p>
          <a:p>
            <a:pPr marL="95250" lvl="0" indent="-95250" defTabSz="914400" eaLnBrk="0" hangingPunct="0">
              <a:lnSpc>
                <a:spcPct val="90000"/>
              </a:lnSpc>
              <a:spcBef>
                <a:spcPct val="30000"/>
              </a:spcBef>
              <a:buSzPct val="100000"/>
              <a:buFontTx/>
              <a:buChar char="•"/>
              <a:defRPr/>
            </a:pPr>
            <a:r>
              <a:rPr lang="en-US" sz="1050" dirty="0">
                <a:cs typeface="Arial" pitchFamily="34" charset="0"/>
              </a:rPr>
              <a:t>Ensure safe operations</a:t>
            </a:r>
          </a:p>
          <a:p>
            <a:pPr algn="just" eaLnBrk="1" hangingPunct="1">
              <a:spcBef>
                <a:spcPct val="50000"/>
              </a:spcBef>
              <a:defRPr/>
            </a:pPr>
            <a:r>
              <a:rPr lang="en-US" sz="1000" dirty="0">
                <a:latin typeface="+mn-lt"/>
              </a:rPr>
              <a:t>  </a:t>
            </a:r>
            <a:endParaRPr lang="en-GB" sz="600" dirty="0">
              <a:latin typeface="+mn-lt"/>
            </a:endParaRPr>
          </a:p>
        </p:txBody>
      </p:sp>
      <p:sp>
        <p:nvSpPr>
          <p:cNvPr id="47" name="Rectangle 89"/>
          <p:cNvSpPr>
            <a:spLocks noChangeArrowheads="1"/>
          </p:cNvSpPr>
          <p:nvPr/>
        </p:nvSpPr>
        <p:spPr bwMode="auto">
          <a:xfrm>
            <a:off x="348450" y="6196071"/>
            <a:ext cx="5375047" cy="261938"/>
          </a:xfrm>
          <a:prstGeom prst="rect">
            <a:avLst/>
          </a:prstGeom>
          <a:noFill/>
          <a:ln w="28575" algn="ctr">
            <a:solidFill>
              <a:schemeClr val="tx1"/>
            </a:solidFill>
            <a:miter lim="800000"/>
            <a:headEnd/>
            <a:tailEnd/>
          </a:ln>
        </p:spPr>
        <p:txBody>
          <a:bodyPr/>
          <a:lstStyle/>
          <a:p>
            <a:pPr algn="just">
              <a:spcBef>
                <a:spcPct val="50000"/>
              </a:spcBef>
              <a:defRPr/>
            </a:pPr>
            <a:r>
              <a:rPr lang="en-US" sz="1050" dirty="0">
                <a:cs typeface="Arial" pitchFamily="34" charset="0"/>
              </a:rPr>
              <a:t>Cost savings, Safety, efficiency, service, and improved workplace ambience</a:t>
            </a:r>
            <a:endParaRPr lang="en-GB" sz="1050" dirty="0">
              <a:cs typeface="Arial" pitchFamily="34" charset="0"/>
            </a:endParaRPr>
          </a:p>
        </p:txBody>
      </p:sp>
      <p:sp>
        <p:nvSpPr>
          <p:cNvPr id="48" name="Rectangle 89"/>
          <p:cNvSpPr>
            <a:spLocks noChangeArrowheads="1"/>
          </p:cNvSpPr>
          <p:nvPr/>
        </p:nvSpPr>
        <p:spPr bwMode="auto">
          <a:xfrm>
            <a:off x="6078541" y="5938576"/>
            <a:ext cx="5499100" cy="530623"/>
          </a:xfrm>
          <a:prstGeom prst="rect">
            <a:avLst/>
          </a:prstGeom>
          <a:noFill/>
          <a:ln w="28575" algn="ctr">
            <a:solidFill>
              <a:schemeClr val="tx1"/>
            </a:solidFill>
            <a:miter lim="800000"/>
            <a:headEnd/>
            <a:tailEnd/>
          </a:ln>
        </p:spPr>
        <p:txBody>
          <a:bodyPr anchor="ctr"/>
          <a:lstStyle/>
          <a:p>
            <a:pPr eaLnBrk="1" hangingPunct="1">
              <a:spcBef>
                <a:spcPct val="50000"/>
              </a:spcBef>
              <a:defRPr/>
            </a:pPr>
            <a:endParaRPr lang="en-US" sz="1050" dirty="0"/>
          </a:p>
          <a:p>
            <a:pPr eaLnBrk="1" hangingPunct="1">
              <a:spcBef>
                <a:spcPct val="50000"/>
              </a:spcBef>
              <a:defRPr/>
            </a:pPr>
            <a:r>
              <a:rPr lang="en-US" sz="1050" dirty="0"/>
              <a:t>Availability of materials</a:t>
            </a:r>
            <a:endParaRPr lang="en-US" sz="1050" dirty="0">
              <a:latin typeface="+mn-lt"/>
            </a:endParaRPr>
          </a:p>
          <a:p>
            <a:pPr eaLnBrk="1" hangingPunct="1">
              <a:spcBef>
                <a:spcPct val="50000"/>
              </a:spcBef>
              <a:defRPr/>
            </a:pPr>
            <a:r>
              <a:rPr lang="en-US" sz="1050" dirty="0"/>
              <a:t>Availability of manpower</a:t>
            </a:r>
            <a:endParaRPr lang="en-US" sz="1050" dirty="0">
              <a:latin typeface="+mn-lt"/>
            </a:endParaRPr>
          </a:p>
          <a:p>
            <a:pPr eaLnBrk="1" hangingPunct="1">
              <a:spcBef>
                <a:spcPct val="50000"/>
              </a:spcBef>
              <a:defRPr/>
            </a:pPr>
            <a:endParaRPr lang="en-GB" sz="1050" dirty="0">
              <a:latin typeface="+mn-lt"/>
            </a:endParaRPr>
          </a:p>
        </p:txBody>
      </p:sp>
      <p:sp>
        <p:nvSpPr>
          <p:cNvPr id="51" name="Rectangle 61"/>
          <p:cNvSpPr>
            <a:spLocks noChangeArrowheads="1"/>
          </p:cNvSpPr>
          <p:nvPr/>
        </p:nvSpPr>
        <p:spPr bwMode="auto">
          <a:xfrm>
            <a:off x="9710595" y="1427742"/>
            <a:ext cx="514888" cy="1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   100%</a:t>
            </a:r>
          </a:p>
        </p:txBody>
      </p:sp>
      <p:sp>
        <p:nvSpPr>
          <p:cNvPr id="65" name="Rectangle 53"/>
          <p:cNvSpPr>
            <a:spLocks noChangeArrowheads="1"/>
          </p:cNvSpPr>
          <p:nvPr/>
        </p:nvSpPr>
        <p:spPr bwMode="auto">
          <a:xfrm>
            <a:off x="9646799" y="2245587"/>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0%</a:t>
            </a:r>
          </a:p>
        </p:txBody>
      </p:sp>
      <p:sp>
        <p:nvSpPr>
          <p:cNvPr id="71" name="Rectangle 61"/>
          <p:cNvSpPr>
            <a:spLocks noChangeArrowheads="1"/>
          </p:cNvSpPr>
          <p:nvPr/>
        </p:nvSpPr>
        <p:spPr bwMode="auto">
          <a:xfrm>
            <a:off x="8018463" y="1726121"/>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09/06/19</a:t>
            </a:r>
          </a:p>
        </p:txBody>
      </p:sp>
      <p:sp>
        <p:nvSpPr>
          <p:cNvPr id="75" name="Rectangle 61"/>
          <p:cNvSpPr>
            <a:spLocks noChangeArrowheads="1"/>
          </p:cNvSpPr>
          <p:nvPr/>
        </p:nvSpPr>
        <p:spPr bwMode="auto">
          <a:xfrm>
            <a:off x="8018463" y="2239961"/>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20/06/19</a:t>
            </a:r>
          </a:p>
        </p:txBody>
      </p:sp>
      <p:sp>
        <p:nvSpPr>
          <p:cNvPr id="77" name="Oval 88">
            <a:extLst>
              <a:ext uri="{FF2B5EF4-FFF2-40B4-BE49-F238E27FC236}">
                <a16:creationId xmlns:a16="http://schemas.microsoft.com/office/drawing/2014/main" id="{4744201F-990D-4542-9A43-920854599A45}"/>
              </a:ext>
            </a:extLst>
          </p:cNvPr>
          <p:cNvSpPr>
            <a:spLocks noChangeArrowheads="1"/>
          </p:cNvSpPr>
          <p:nvPr/>
        </p:nvSpPr>
        <p:spPr bwMode="auto">
          <a:xfrm>
            <a:off x="10563402" y="1489826"/>
            <a:ext cx="214312" cy="197478"/>
          </a:xfrm>
          <a:prstGeom prst="ellipse">
            <a:avLst/>
          </a:prstGeom>
          <a:solidFill>
            <a:srgbClr val="00FF00"/>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grpSp>
        <p:nvGrpSpPr>
          <p:cNvPr id="61" name="Group 60">
            <a:extLst>
              <a:ext uri="{FF2B5EF4-FFF2-40B4-BE49-F238E27FC236}">
                <a16:creationId xmlns:a16="http://schemas.microsoft.com/office/drawing/2014/main" id="{EEB0C0CA-3310-4B94-A6E8-C9AAD372DF3B}"/>
              </a:ext>
            </a:extLst>
          </p:cNvPr>
          <p:cNvGrpSpPr/>
          <p:nvPr/>
        </p:nvGrpSpPr>
        <p:grpSpPr>
          <a:xfrm>
            <a:off x="6078542" y="792057"/>
            <a:ext cx="5499099" cy="1692379"/>
            <a:chOff x="6083298" y="769938"/>
            <a:chExt cx="4854918" cy="1753840"/>
          </a:xfrm>
        </p:grpSpPr>
        <p:sp>
          <p:nvSpPr>
            <p:cNvPr id="78" name="Rectangle 15">
              <a:extLst>
                <a:ext uri="{FF2B5EF4-FFF2-40B4-BE49-F238E27FC236}">
                  <a16:creationId xmlns:a16="http://schemas.microsoft.com/office/drawing/2014/main" id="{C750FE5D-A726-4C8C-BE9E-52191CFF4EBB}"/>
                </a:ext>
              </a:extLst>
            </p:cNvPr>
            <p:cNvSpPr>
              <a:spLocks noChangeArrowheads="1"/>
            </p:cNvSpPr>
            <p:nvPr/>
          </p:nvSpPr>
          <p:spPr bwMode="auto">
            <a:xfrm>
              <a:off x="6083300" y="769938"/>
              <a:ext cx="4854916" cy="333375"/>
            </a:xfrm>
            <a:prstGeom prst="rect">
              <a:avLst/>
            </a:prstGeom>
            <a:solidFill>
              <a:schemeClr val="accent1"/>
            </a:solidFill>
            <a:ln w="2857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PROCESS STATUS</a:t>
              </a:r>
            </a:p>
          </p:txBody>
        </p:sp>
        <p:sp>
          <p:nvSpPr>
            <p:cNvPr id="79" name="Rectangle 13">
              <a:extLst>
                <a:ext uri="{FF2B5EF4-FFF2-40B4-BE49-F238E27FC236}">
                  <a16:creationId xmlns:a16="http://schemas.microsoft.com/office/drawing/2014/main" id="{B8AD2B7C-ADC8-4CA6-9693-984D8E19D568}"/>
                </a:ext>
              </a:extLst>
            </p:cNvPr>
            <p:cNvSpPr>
              <a:spLocks noChangeArrowheads="1"/>
            </p:cNvSpPr>
            <p:nvPr/>
          </p:nvSpPr>
          <p:spPr bwMode="auto">
            <a:xfrm>
              <a:off x="6083298" y="1093788"/>
              <a:ext cx="4854918" cy="1420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11430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lvl="1" eaLnBrk="1" hangingPunct="1">
                <a:lnSpc>
                  <a:spcPct val="100000"/>
                </a:lnSpc>
                <a:spcBef>
                  <a:spcPct val="20000"/>
                </a:spcBef>
                <a:spcAft>
                  <a:spcPct val="0"/>
                </a:spcAft>
                <a:buClrTx/>
                <a:buSzTx/>
                <a:buFont typeface="Wingdings" panose="05000000000000000000" pitchFamily="2" charset="2"/>
                <a:buNone/>
              </a:pPr>
              <a:endParaRPr lang="en-AU" altLang="en-US" sz="900"/>
            </a:p>
          </p:txBody>
        </p:sp>
        <p:sp>
          <p:nvSpPr>
            <p:cNvPr id="81" name="Rectangle 53">
              <a:extLst>
                <a:ext uri="{FF2B5EF4-FFF2-40B4-BE49-F238E27FC236}">
                  <a16:creationId xmlns:a16="http://schemas.microsoft.com/office/drawing/2014/main" id="{4A19A720-75AF-4134-9F24-AE4B8F150A00}"/>
                </a:ext>
              </a:extLst>
            </p:cNvPr>
            <p:cNvSpPr>
              <a:spLocks noChangeArrowheads="1"/>
            </p:cNvSpPr>
            <p:nvPr/>
          </p:nvSpPr>
          <p:spPr bwMode="auto">
            <a:xfrm>
              <a:off x="9187441" y="1984155"/>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40%</a:t>
              </a:r>
            </a:p>
          </p:txBody>
        </p:sp>
        <p:sp>
          <p:nvSpPr>
            <p:cNvPr id="84" name="Rectangle 57">
              <a:extLst>
                <a:ext uri="{FF2B5EF4-FFF2-40B4-BE49-F238E27FC236}">
                  <a16:creationId xmlns:a16="http://schemas.microsoft.com/office/drawing/2014/main" id="{D0BD7E3C-EC4D-414F-AE96-481BECAB7133}"/>
                </a:ext>
              </a:extLst>
            </p:cNvPr>
            <p:cNvSpPr>
              <a:spLocks noChangeArrowheads="1"/>
            </p:cNvSpPr>
            <p:nvPr/>
          </p:nvSpPr>
          <p:spPr bwMode="auto">
            <a:xfrm>
              <a:off x="9187440" y="1729727"/>
              <a:ext cx="6683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100%</a:t>
              </a:r>
            </a:p>
          </p:txBody>
        </p:sp>
        <p:sp>
          <p:nvSpPr>
            <p:cNvPr id="85" name="Rectangle 64">
              <a:extLst>
                <a:ext uri="{FF2B5EF4-FFF2-40B4-BE49-F238E27FC236}">
                  <a16:creationId xmlns:a16="http://schemas.microsoft.com/office/drawing/2014/main" id="{51DB9AE6-7D7A-4D58-B74F-368BD366E564}"/>
                </a:ext>
              </a:extLst>
            </p:cNvPr>
            <p:cNvSpPr>
              <a:spLocks noChangeArrowheads="1"/>
            </p:cNvSpPr>
            <p:nvPr/>
          </p:nvSpPr>
          <p:spPr bwMode="auto">
            <a:xfrm>
              <a:off x="9810548" y="1155227"/>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  Health</a:t>
              </a:r>
            </a:p>
          </p:txBody>
        </p:sp>
        <p:sp>
          <p:nvSpPr>
            <p:cNvPr id="86" name="Rectangle 65">
              <a:extLst>
                <a:ext uri="{FF2B5EF4-FFF2-40B4-BE49-F238E27FC236}">
                  <a16:creationId xmlns:a16="http://schemas.microsoft.com/office/drawing/2014/main" id="{41F556A1-F757-4522-93A4-15B7A9BA58E4}"/>
                </a:ext>
              </a:extLst>
            </p:cNvPr>
            <p:cNvSpPr>
              <a:spLocks noChangeArrowheads="1"/>
            </p:cNvSpPr>
            <p:nvPr/>
          </p:nvSpPr>
          <p:spPr bwMode="auto">
            <a:xfrm>
              <a:off x="9195900" y="1110776"/>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 Compl</a:t>
              </a:r>
            </a:p>
          </p:txBody>
        </p:sp>
        <p:sp>
          <p:nvSpPr>
            <p:cNvPr id="87" name="Rectangle 66">
              <a:extLst>
                <a:ext uri="{FF2B5EF4-FFF2-40B4-BE49-F238E27FC236}">
                  <a16:creationId xmlns:a16="http://schemas.microsoft.com/office/drawing/2014/main" id="{1E2B35B0-67BE-4075-8C14-6C0EAB485D9F}"/>
                </a:ext>
              </a:extLst>
            </p:cNvPr>
            <p:cNvSpPr>
              <a:spLocks noChangeArrowheads="1"/>
            </p:cNvSpPr>
            <p:nvPr/>
          </p:nvSpPr>
          <p:spPr bwMode="auto">
            <a:xfrm>
              <a:off x="8492784" y="1100239"/>
              <a:ext cx="801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Completion Date</a:t>
              </a:r>
            </a:p>
          </p:txBody>
        </p:sp>
        <p:sp>
          <p:nvSpPr>
            <p:cNvPr id="88" name="Rectangle 67">
              <a:extLst>
                <a:ext uri="{FF2B5EF4-FFF2-40B4-BE49-F238E27FC236}">
                  <a16:creationId xmlns:a16="http://schemas.microsoft.com/office/drawing/2014/main" id="{85A68DAB-2BB3-4F9A-9BCC-D3B5528C7AE5}"/>
                </a:ext>
              </a:extLst>
            </p:cNvPr>
            <p:cNvSpPr>
              <a:spLocks noChangeArrowheads="1"/>
            </p:cNvSpPr>
            <p:nvPr/>
          </p:nvSpPr>
          <p:spPr bwMode="auto">
            <a:xfrm>
              <a:off x="7534374" y="1089027"/>
              <a:ext cx="798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Start  Date  </a:t>
              </a:r>
            </a:p>
          </p:txBody>
        </p:sp>
        <p:sp>
          <p:nvSpPr>
            <p:cNvPr id="89" name="Line 77">
              <a:extLst>
                <a:ext uri="{FF2B5EF4-FFF2-40B4-BE49-F238E27FC236}">
                  <a16:creationId xmlns:a16="http://schemas.microsoft.com/office/drawing/2014/main" id="{0468BEB0-CC58-42D3-ADD3-794620CF4D92}"/>
                </a:ext>
              </a:extLst>
            </p:cNvPr>
            <p:cNvSpPr>
              <a:spLocks noChangeShapeType="1"/>
            </p:cNvSpPr>
            <p:nvPr/>
          </p:nvSpPr>
          <p:spPr bwMode="auto">
            <a:xfrm>
              <a:off x="7393614" y="1722728"/>
              <a:ext cx="2835613" cy="6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0" name="Line 78">
              <a:extLst>
                <a:ext uri="{FF2B5EF4-FFF2-40B4-BE49-F238E27FC236}">
                  <a16:creationId xmlns:a16="http://schemas.microsoft.com/office/drawing/2014/main" id="{63873D5D-1DF2-4B22-B7D7-EFDAEF7B7D40}"/>
                </a:ext>
              </a:extLst>
            </p:cNvPr>
            <p:cNvSpPr>
              <a:spLocks noChangeShapeType="1"/>
            </p:cNvSpPr>
            <p:nvPr/>
          </p:nvSpPr>
          <p:spPr bwMode="auto">
            <a:xfrm>
              <a:off x="7446963" y="146685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9">
              <a:extLst>
                <a:ext uri="{FF2B5EF4-FFF2-40B4-BE49-F238E27FC236}">
                  <a16:creationId xmlns:a16="http://schemas.microsoft.com/office/drawing/2014/main" id="{4BA9D304-DE44-4A88-8D54-74424A701219}"/>
                </a:ext>
              </a:extLst>
            </p:cNvPr>
            <p:cNvSpPr>
              <a:spLocks noChangeShapeType="1"/>
            </p:cNvSpPr>
            <p:nvPr/>
          </p:nvSpPr>
          <p:spPr bwMode="auto">
            <a:xfrm>
              <a:off x="7446963" y="1976438"/>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2" name="Text Box 87">
              <a:extLst>
                <a:ext uri="{FF2B5EF4-FFF2-40B4-BE49-F238E27FC236}">
                  <a16:creationId xmlns:a16="http://schemas.microsoft.com/office/drawing/2014/main" id="{D336BD46-89E9-4336-BC90-770ECCF57BC6}"/>
                </a:ext>
              </a:extLst>
            </p:cNvPr>
            <p:cNvSpPr txBox="1">
              <a:spLocks noChangeArrowheads="1"/>
            </p:cNvSpPr>
            <p:nvPr/>
          </p:nvSpPr>
          <p:spPr bwMode="auto">
            <a:xfrm>
              <a:off x="6222525" y="1127137"/>
              <a:ext cx="878558" cy="38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50000"/>
                </a:spcBef>
                <a:spcAft>
                  <a:spcPct val="0"/>
                </a:spcAft>
                <a:buClrTx/>
                <a:buSzTx/>
                <a:buFontTx/>
                <a:buNone/>
              </a:pPr>
              <a:r>
                <a:rPr lang="en-US" altLang="en-US" sz="900" b="1" dirty="0"/>
                <a:t>Overall Health Status (Current)</a:t>
              </a:r>
            </a:p>
          </p:txBody>
        </p:sp>
        <p:sp>
          <p:nvSpPr>
            <p:cNvPr id="93" name="AutoShape 96">
              <a:extLst>
                <a:ext uri="{FF2B5EF4-FFF2-40B4-BE49-F238E27FC236}">
                  <a16:creationId xmlns:a16="http://schemas.microsoft.com/office/drawing/2014/main" id="{0ECF6E84-E6BF-4150-9512-1A9F1F3A7E8A}"/>
                </a:ext>
              </a:extLst>
            </p:cNvPr>
            <p:cNvSpPr>
              <a:spLocks noChangeArrowheads="1"/>
            </p:cNvSpPr>
            <p:nvPr/>
          </p:nvSpPr>
          <p:spPr bwMode="auto">
            <a:xfrm>
              <a:off x="6153148" y="1524806"/>
              <a:ext cx="1536701" cy="162139"/>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Troubleshooting</a:t>
              </a:r>
            </a:p>
          </p:txBody>
        </p:sp>
        <p:sp>
          <p:nvSpPr>
            <p:cNvPr id="94" name="AutoShape 97">
              <a:extLst>
                <a:ext uri="{FF2B5EF4-FFF2-40B4-BE49-F238E27FC236}">
                  <a16:creationId xmlns:a16="http://schemas.microsoft.com/office/drawing/2014/main" id="{2D8C8F1A-A5D3-49C8-BEE3-4419EE315200}"/>
                </a:ext>
              </a:extLst>
            </p:cNvPr>
            <p:cNvSpPr>
              <a:spLocks noChangeArrowheads="1"/>
            </p:cNvSpPr>
            <p:nvPr/>
          </p:nvSpPr>
          <p:spPr bwMode="auto">
            <a:xfrm>
              <a:off x="6162242" y="1752484"/>
              <a:ext cx="1536702" cy="181172"/>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Material sourcing</a:t>
              </a:r>
            </a:p>
          </p:txBody>
        </p:sp>
        <p:sp>
          <p:nvSpPr>
            <p:cNvPr id="95" name="AutoShape 98">
              <a:extLst>
                <a:ext uri="{FF2B5EF4-FFF2-40B4-BE49-F238E27FC236}">
                  <a16:creationId xmlns:a16="http://schemas.microsoft.com/office/drawing/2014/main" id="{CF25C0C5-3C31-4E7C-A1B7-7EEEAC18E991}"/>
                </a:ext>
              </a:extLst>
            </p:cNvPr>
            <p:cNvSpPr>
              <a:spLocks noChangeArrowheads="1"/>
            </p:cNvSpPr>
            <p:nvPr/>
          </p:nvSpPr>
          <p:spPr bwMode="auto">
            <a:xfrm>
              <a:off x="6162242" y="2021918"/>
              <a:ext cx="1527607" cy="200582"/>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Procurement and Installation</a:t>
              </a:r>
            </a:p>
          </p:txBody>
        </p:sp>
        <p:sp>
          <p:nvSpPr>
            <p:cNvPr id="96" name="Line 79">
              <a:extLst>
                <a:ext uri="{FF2B5EF4-FFF2-40B4-BE49-F238E27FC236}">
                  <a16:creationId xmlns:a16="http://schemas.microsoft.com/office/drawing/2014/main" id="{B05344CD-FAC1-4A79-BF6E-4BBE594C4B79}"/>
                </a:ext>
              </a:extLst>
            </p:cNvPr>
            <p:cNvSpPr>
              <a:spLocks noChangeShapeType="1"/>
            </p:cNvSpPr>
            <p:nvPr/>
          </p:nvSpPr>
          <p:spPr bwMode="auto">
            <a:xfrm>
              <a:off x="7434263" y="226060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AutoShape 98">
              <a:extLst>
                <a:ext uri="{FF2B5EF4-FFF2-40B4-BE49-F238E27FC236}">
                  <a16:creationId xmlns:a16="http://schemas.microsoft.com/office/drawing/2014/main" id="{AD503542-CE12-4C6E-8E5F-171563730DC3}"/>
                </a:ext>
              </a:extLst>
            </p:cNvPr>
            <p:cNvSpPr>
              <a:spLocks noChangeArrowheads="1"/>
            </p:cNvSpPr>
            <p:nvPr/>
          </p:nvSpPr>
          <p:spPr bwMode="auto">
            <a:xfrm>
              <a:off x="6162242" y="2290452"/>
              <a:ext cx="1527607" cy="158473"/>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Commissioning</a:t>
              </a:r>
            </a:p>
          </p:txBody>
        </p:sp>
        <p:sp>
          <p:nvSpPr>
            <p:cNvPr id="101" name="Rectangle 61">
              <a:extLst>
                <a:ext uri="{FF2B5EF4-FFF2-40B4-BE49-F238E27FC236}">
                  <a16:creationId xmlns:a16="http://schemas.microsoft.com/office/drawing/2014/main" id="{9D157A36-4A3E-4C55-B17A-79B390DE96EB}"/>
                </a:ext>
              </a:extLst>
            </p:cNvPr>
            <p:cNvSpPr>
              <a:spLocks noChangeArrowheads="1"/>
            </p:cNvSpPr>
            <p:nvPr/>
          </p:nvSpPr>
          <p:spPr bwMode="auto">
            <a:xfrm>
              <a:off x="7748169" y="1972184"/>
              <a:ext cx="6683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21/06/19</a:t>
              </a:r>
            </a:p>
          </p:txBody>
        </p:sp>
        <p:sp>
          <p:nvSpPr>
            <p:cNvPr id="102" name="Rectangle 61">
              <a:extLst>
                <a:ext uri="{FF2B5EF4-FFF2-40B4-BE49-F238E27FC236}">
                  <a16:creationId xmlns:a16="http://schemas.microsoft.com/office/drawing/2014/main" id="{90AD3F10-B5A8-4AE4-8F9A-45E30BBD4459}"/>
                </a:ext>
              </a:extLst>
            </p:cNvPr>
            <p:cNvSpPr>
              <a:spLocks noChangeArrowheads="1"/>
            </p:cNvSpPr>
            <p:nvPr/>
          </p:nvSpPr>
          <p:spPr bwMode="auto">
            <a:xfrm>
              <a:off x="8500860" y="1991518"/>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19/06/19</a:t>
              </a:r>
            </a:p>
          </p:txBody>
        </p:sp>
        <p:sp>
          <p:nvSpPr>
            <p:cNvPr id="103" name="Rectangle 61">
              <a:extLst>
                <a:ext uri="{FF2B5EF4-FFF2-40B4-BE49-F238E27FC236}">
                  <a16:creationId xmlns:a16="http://schemas.microsoft.com/office/drawing/2014/main" id="{84F51BDC-835E-4A28-AC5E-E1B111341B72}"/>
                </a:ext>
              </a:extLst>
            </p:cNvPr>
            <p:cNvSpPr>
              <a:spLocks noChangeArrowheads="1"/>
            </p:cNvSpPr>
            <p:nvPr/>
          </p:nvSpPr>
          <p:spPr bwMode="auto">
            <a:xfrm>
              <a:off x="8481465" y="2269778"/>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Continuous</a:t>
              </a:r>
            </a:p>
          </p:txBody>
        </p:sp>
      </p:grpSp>
      <p:sp>
        <p:nvSpPr>
          <p:cNvPr id="104" name="Oval 88">
            <a:extLst>
              <a:ext uri="{FF2B5EF4-FFF2-40B4-BE49-F238E27FC236}">
                <a16:creationId xmlns:a16="http://schemas.microsoft.com/office/drawing/2014/main" id="{9E20D76F-377E-4255-980B-A0E5538DBFBB}"/>
              </a:ext>
            </a:extLst>
          </p:cNvPr>
          <p:cNvSpPr>
            <a:spLocks noChangeArrowheads="1"/>
          </p:cNvSpPr>
          <p:nvPr/>
        </p:nvSpPr>
        <p:spPr bwMode="auto">
          <a:xfrm>
            <a:off x="10562963" y="1981042"/>
            <a:ext cx="214312" cy="197478"/>
          </a:xfrm>
          <a:prstGeom prst="ellipse">
            <a:avLst/>
          </a:prstGeom>
          <a:solidFill>
            <a:schemeClr val="accent2"/>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109" name="Rectangle 91">
            <a:extLst>
              <a:ext uri="{FF2B5EF4-FFF2-40B4-BE49-F238E27FC236}">
                <a16:creationId xmlns:a16="http://schemas.microsoft.com/office/drawing/2014/main" id="{18C362A4-A91F-4AB8-AAA9-D181A1934738}"/>
              </a:ext>
            </a:extLst>
          </p:cNvPr>
          <p:cNvSpPr>
            <a:spLocks noChangeArrowheads="1"/>
          </p:cNvSpPr>
          <p:nvPr/>
        </p:nvSpPr>
        <p:spPr bwMode="auto">
          <a:xfrm>
            <a:off x="8305800" y="2885677"/>
            <a:ext cx="1726169" cy="798511"/>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Gross Hard Benefits*</a:t>
            </a:r>
            <a:r>
              <a:rPr lang="en-US" altLang="en-US" sz="1050" b="1" dirty="0">
                <a:solidFill>
                  <a:srgbClr val="C00000"/>
                </a:solidFill>
              </a:rPr>
              <a:t>:</a:t>
            </a:r>
          </a:p>
          <a:p>
            <a:r>
              <a:rPr lang="en-US" altLang="en-US" sz="1050" dirty="0"/>
              <a:t> Cost Saving $210,000</a:t>
            </a:r>
          </a:p>
          <a:p>
            <a:r>
              <a:rPr lang="en-US" altLang="en-US" sz="1050" dirty="0"/>
              <a:t>Security effectiveness</a:t>
            </a:r>
          </a:p>
          <a:p>
            <a:pPr eaLnBrk="1" hangingPunct="1">
              <a:lnSpc>
                <a:spcPct val="100000"/>
              </a:lnSpc>
              <a:spcBef>
                <a:spcPts val="100"/>
              </a:spcBef>
              <a:spcAft>
                <a:spcPts val="100"/>
              </a:spcAft>
              <a:buClrTx/>
              <a:buSzTx/>
              <a:buFontTx/>
              <a:buNone/>
            </a:pPr>
            <a:endParaRPr lang="en-US" altLang="en-US" sz="1050" dirty="0"/>
          </a:p>
          <a:p>
            <a:pPr eaLnBrk="1" hangingPunct="1">
              <a:lnSpc>
                <a:spcPct val="100000"/>
              </a:lnSpc>
              <a:spcBef>
                <a:spcPts val="100"/>
              </a:spcBef>
              <a:spcAft>
                <a:spcPts val="100"/>
              </a:spcAft>
              <a:buClrTx/>
              <a:buSzTx/>
              <a:buFontTx/>
              <a:buNone/>
            </a:pPr>
            <a:endParaRPr lang="en-US" altLang="en-US" sz="900" dirty="0"/>
          </a:p>
        </p:txBody>
      </p:sp>
      <p:sp>
        <p:nvSpPr>
          <p:cNvPr id="110" name="Rectangle 61">
            <a:extLst>
              <a:ext uri="{FF2B5EF4-FFF2-40B4-BE49-F238E27FC236}">
                <a16:creationId xmlns:a16="http://schemas.microsoft.com/office/drawing/2014/main" id="{08C470D3-BBB3-49E9-843B-586E35EBBAE6}"/>
              </a:ext>
            </a:extLst>
          </p:cNvPr>
          <p:cNvSpPr>
            <a:spLocks noChangeArrowheads="1"/>
          </p:cNvSpPr>
          <p:nvPr/>
        </p:nvSpPr>
        <p:spPr bwMode="auto">
          <a:xfrm>
            <a:off x="8836182" y="1462244"/>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10/06/19</a:t>
            </a:r>
          </a:p>
        </p:txBody>
      </p:sp>
      <p:sp>
        <p:nvSpPr>
          <p:cNvPr id="111" name="Rectangle 61">
            <a:extLst>
              <a:ext uri="{FF2B5EF4-FFF2-40B4-BE49-F238E27FC236}">
                <a16:creationId xmlns:a16="http://schemas.microsoft.com/office/drawing/2014/main" id="{231F7101-42CB-4685-BF15-EBBE81F322BE}"/>
              </a:ext>
            </a:extLst>
          </p:cNvPr>
          <p:cNvSpPr>
            <a:spLocks noChangeArrowheads="1"/>
          </p:cNvSpPr>
          <p:nvPr/>
        </p:nvSpPr>
        <p:spPr bwMode="auto">
          <a:xfrm>
            <a:off x="7998615" y="1470100"/>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09/06/19</a:t>
            </a:r>
          </a:p>
        </p:txBody>
      </p:sp>
      <p:sp>
        <p:nvSpPr>
          <p:cNvPr id="112" name="Rectangle 61">
            <a:extLst>
              <a:ext uri="{FF2B5EF4-FFF2-40B4-BE49-F238E27FC236}">
                <a16:creationId xmlns:a16="http://schemas.microsoft.com/office/drawing/2014/main" id="{582A32A3-11D2-4916-9189-634CCDEA7C18}"/>
              </a:ext>
            </a:extLst>
          </p:cNvPr>
          <p:cNvSpPr>
            <a:spLocks noChangeArrowheads="1"/>
          </p:cNvSpPr>
          <p:nvPr/>
        </p:nvSpPr>
        <p:spPr bwMode="auto">
          <a:xfrm>
            <a:off x="8828091" y="1722940"/>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11/06/19</a:t>
            </a:r>
          </a:p>
        </p:txBody>
      </p:sp>
      <p:sp>
        <p:nvSpPr>
          <p:cNvPr id="113" name="Oval 88">
            <a:extLst>
              <a:ext uri="{FF2B5EF4-FFF2-40B4-BE49-F238E27FC236}">
                <a16:creationId xmlns:a16="http://schemas.microsoft.com/office/drawing/2014/main" id="{F9C26E65-04FD-4754-AE41-5E42A37CE934}"/>
              </a:ext>
            </a:extLst>
          </p:cNvPr>
          <p:cNvSpPr>
            <a:spLocks noChangeArrowheads="1"/>
          </p:cNvSpPr>
          <p:nvPr/>
        </p:nvSpPr>
        <p:spPr bwMode="auto">
          <a:xfrm>
            <a:off x="7329496" y="1201410"/>
            <a:ext cx="214312" cy="197478"/>
          </a:xfrm>
          <a:prstGeom prst="ellipse">
            <a:avLst/>
          </a:prstGeom>
          <a:solidFill>
            <a:schemeClr val="accent1"/>
          </a:solidFill>
          <a:ln w="19050">
            <a:solidFill>
              <a:srgbClr val="0070C0"/>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54" name="Oval 88">
            <a:extLst>
              <a:ext uri="{FF2B5EF4-FFF2-40B4-BE49-F238E27FC236}">
                <a16:creationId xmlns:a16="http://schemas.microsoft.com/office/drawing/2014/main" id="{F510E505-06F6-4856-BC59-89D669ED028D}"/>
              </a:ext>
            </a:extLst>
          </p:cNvPr>
          <p:cNvSpPr>
            <a:spLocks noChangeArrowheads="1"/>
          </p:cNvSpPr>
          <p:nvPr/>
        </p:nvSpPr>
        <p:spPr bwMode="auto">
          <a:xfrm>
            <a:off x="10560267" y="2243014"/>
            <a:ext cx="214312" cy="197478"/>
          </a:xfrm>
          <a:prstGeom prst="ellipse">
            <a:avLst/>
          </a:prstGeom>
          <a:solidFill>
            <a:schemeClr val="accent2"/>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55" name="Oval 88">
            <a:extLst>
              <a:ext uri="{FF2B5EF4-FFF2-40B4-BE49-F238E27FC236}">
                <a16:creationId xmlns:a16="http://schemas.microsoft.com/office/drawing/2014/main" id="{7A1965C7-4838-4AE4-9255-189E01C1F523}"/>
              </a:ext>
            </a:extLst>
          </p:cNvPr>
          <p:cNvSpPr>
            <a:spLocks noChangeArrowheads="1"/>
          </p:cNvSpPr>
          <p:nvPr/>
        </p:nvSpPr>
        <p:spPr bwMode="auto">
          <a:xfrm>
            <a:off x="10574278" y="1752600"/>
            <a:ext cx="214312" cy="197478"/>
          </a:xfrm>
          <a:prstGeom prst="ellipse">
            <a:avLst/>
          </a:prstGeom>
          <a:solidFill>
            <a:srgbClr val="00FF00"/>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Tree>
    <p:extLst>
      <p:ext uri="{BB962C8B-B14F-4D97-AF65-F5344CB8AC3E}">
        <p14:creationId xmlns:p14="http://schemas.microsoft.com/office/powerpoint/2010/main" val="1901915077"/>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V3_Template_Widescreen_07june2016</Template>
  <TotalTime>14304</TotalTime>
  <Words>342</Words>
  <Application>Microsoft Office PowerPoint</Application>
  <PresentationFormat>Widescreen</PresentationFormat>
  <Paragraphs>71</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Wingdings</vt:lpstr>
      <vt:lpstr>Futura Bold</vt:lpstr>
      <vt:lpstr>Futura Medium</vt:lpstr>
      <vt:lpstr>Shell WizKit V3_Template_Widescreen_07june2016</vt:lpstr>
      <vt:lpstr>BOGT Power Optimization Project</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Akeem Adepoju</dc:creator>
  <cp:lastModifiedBy>Akpala, Ude E SPDC-UPO/G/UC</cp:lastModifiedBy>
  <cp:revision>332</cp:revision>
  <cp:lastPrinted>2018-04-15T14:15:01Z</cp:lastPrinted>
  <dcterms:created xsi:type="dcterms:W3CDTF">2016-07-14T09:25:04Z</dcterms:created>
  <dcterms:modified xsi:type="dcterms:W3CDTF">2019-10-05T11:44:19Z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