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2"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29"/>
    <a:srgbClr val="FFD757"/>
    <a:srgbClr val="FFCB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45" d="100"/>
          <a:sy n="45" d="100"/>
        </p:scale>
        <p:origin x="8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07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4" name="Working Draft Text"/>
          <p:cNvSpPr txBox="1">
            <a:spLocks noChangeArrowheads="1"/>
          </p:cNvSpPr>
          <p:nvPr/>
        </p:nvSpPr>
        <p:spPr bwMode="auto">
          <a:xfrm>
            <a:off x="1778011" y="231414"/>
            <a:ext cx="91691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900" b="1" baseline="0" noProof="0" dirty="0">
                <a:solidFill>
                  <a:schemeClr val="accent6"/>
                </a:solidFill>
                <a:latin typeface="+mn-lt"/>
                <a:ea typeface="Arial Unicode MS" pitchFamily="34" charset="-128"/>
                <a:cs typeface="Arial Unicode MS" pitchFamily="34" charset="-128"/>
              </a:rPr>
              <a:t>WORKING DRAFT</a:t>
            </a:r>
          </a:p>
        </p:txBody>
      </p:sp>
      <p:sp>
        <p:nvSpPr>
          <p:cNvPr id="6" name="Working Draft"/>
          <p:cNvSpPr txBox="1">
            <a:spLocks noChangeArrowheads="1"/>
          </p:cNvSpPr>
          <p:nvPr/>
        </p:nvSpPr>
        <p:spPr bwMode="auto">
          <a:xfrm>
            <a:off x="1778011" y="390960"/>
            <a:ext cx="332943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GB" sz="900" baseline="0" noProof="0">
                <a:solidFill>
                  <a:schemeClr val="accent6"/>
                </a:solidFill>
                <a:latin typeface="+mn-lt"/>
                <a:ea typeface="Arial Unicode MS" pitchFamily="34" charset="-128"/>
                <a:cs typeface="Arial Unicode MS" pitchFamily="34" charset="-128"/>
              </a:rPr>
              <a:t>Last Modified 03/03/2017 08:19 W. Central Africa Standard Time</a:t>
            </a:r>
            <a:endParaRPr lang="en-US" sz="900" baseline="0" noProof="0" dirty="0">
              <a:solidFill>
                <a:schemeClr val="accent6"/>
              </a:solidFill>
              <a:latin typeface="+mn-lt"/>
              <a:ea typeface="Arial Unicode MS" pitchFamily="34" charset="-128"/>
              <a:cs typeface="Arial Unicode MS" pitchFamily="34" charset="-128"/>
            </a:endParaRPr>
          </a:p>
        </p:txBody>
      </p:sp>
      <p:sp>
        <p:nvSpPr>
          <p:cNvPr id="7" name="Printed"/>
          <p:cNvSpPr txBox="1">
            <a:spLocks noChangeArrowheads="1"/>
          </p:cNvSpPr>
          <p:nvPr/>
        </p:nvSpPr>
        <p:spPr bwMode="auto">
          <a:xfrm>
            <a:off x="1778011" y="550505"/>
            <a:ext cx="33502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900" baseline="0" noProof="0" dirty="0">
                <a:solidFill>
                  <a:schemeClr val="accent6"/>
                </a:solidFill>
                <a:latin typeface="+mn-lt"/>
                <a:ea typeface="Arial Unicode MS" pitchFamily="34" charset="-128"/>
                <a:cs typeface="Arial Unicode MS" pitchFamily="34" charset="-128"/>
              </a:rPr>
              <a:t>Printed</a:t>
            </a:r>
          </a:p>
        </p:txBody>
      </p:sp>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dirty="0"/>
              <a:t>Click to edit Master title style</a:t>
            </a:r>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164293610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7"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0821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Tree>
    <p:extLst>
      <p:ext uri="{BB962C8B-B14F-4D97-AF65-F5344CB8AC3E}">
        <p14:creationId xmlns:p14="http://schemas.microsoft.com/office/powerpoint/2010/main" val="84212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a:xfrm>
            <a:off x="672727" y="728663"/>
            <a:ext cx="10846173" cy="369332"/>
          </a:xfrm>
          <a:prstGeom prst="rect">
            <a:avLst/>
          </a:prstGeom>
          <a:noFill/>
          <a:ln w="9525" algn="ctr">
            <a:noFill/>
            <a:miter lim="800000"/>
          </a:ln>
        </p:spPr>
        <p:txBody>
          <a:bodyPr vert="horz" wrap="square" lIns="0" tIns="0" rIns="0" bIns="0" anchor="t" anchorCtr="0" compatLnSpc="1">
            <a:prstTxWarp prst="textNoShape">
              <a:avLst/>
            </a:prstTxWarp>
          </a:bodyPr>
          <a:lstStyle>
            <a:lvl1pPr>
              <a:defRPr lang="en-GB" sz="2400" b="0" kern="1200" cap="none" noProof="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a:p>
        </p:txBody>
      </p:sp>
      <p:sp>
        <p:nvSpPr>
          <p:cNvPr id="10" name="Content Placeholder 9"/>
          <p:cNvSpPr>
            <a:spLocks noGrp="1"/>
          </p:cNvSpPr>
          <p:nvPr>
            <p:ph sz="quarter" idx="11"/>
          </p:nvPr>
        </p:nvSpPr>
        <p:spPr>
          <a:xfrm>
            <a:off x="673101" y="1557339"/>
            <a:ext cx="10845800" cy="1231106"/>
          </a:xfrm>
          <a:noFill/>
          <a:ln w="9525" algn="ctr">
            <a:noFill/>
            <a:miter lim="800000"/>
          </a:ln>
        </p:spPr>
        <p:txBody>
          <a:bodyPr vert="horz" wrap="square" lIns="0" tIns="0" rIns="0" bIns="0" anchor="t" anchorCtr="0" compatLnSpc="1">
            <a:prstTxWarp prst="textNoShape">
              <a:avLst/>
            </a:prstTxWarp>
          </a:bodyPr>
          <a:lstStyle>
            <a:lvl1pPr>
              <a:defRPr lang="en-GB" smtClean="0"/>
            </a:lvl1pPr>
            <a:lvl2pPr marL="230400" indent="-230400">
              <a:defRPr lang="en-GB" smtClean="0"/>
            </a:lvl2pPr>
            <a:lvl3pPr marL="403200" indent="-201600">
              <a:defRPr lang="en-GB" smtClean="0"/>
            </a:lvl3pPr>
            <a:lvl4pPr marL="633600" indent="-230400">
              <a:defRPr lang="en-GB" smtClean="0"/>
            </a:lvl4pPr>
            <a:lvl5pPr marL="835200" indent="-201600">
              <a:defRPr lang="en-GB" smtClean="0"/>
            </a:lvl5pPr>
            <a:lvl6pPr marL="986400" indent="-151200">
              <a:defRPr lang="en-GB"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6" descr="Rectangle 6"/>
          <p:cNvSpPr>
            <a:spLocks noGrp="1" noChangeArrowheads="1"/>
          </p:cNvSpPr>
          <p:nvPr>
            <p:ph type="sldNum" sz="quarter" idx="4"/>
          </p:nvPr>
        </p:nvSpPr>
        <p:spPr>
          <a:xfrm>
            <a:off x="11170113" y="6478119"/>
            <a:ext cx="355564" cy="237744"/>
          </a:xfrm>
          <a:prstGeom prst="rect">
            <a:avLst/>
          </a:prstGeom>
          <a:noFill/>
          <a:ln w="9525">
            <a:noFill/>
            <a:miter lim="800000"/>
          </a:ln>
        </p:spPr>
        <p:txBody>
          <a:bodyPr vert="horz" wrap="none" lIns="0" tIns="0" rIns="0" bIns="45720"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t>‹#›</a:t>
            </a:fld>
            <a:endParaRPr lang="en-GB"/>
          </a:p>
        </p:txBody>
      </p:sp>
      <p:sp>
        <p:nvSpPr>
          <p:cNvPr id="11" name="Rectangle 4" descr="Rectangle 4"/>
          <p:cNvSpPr>
            <a:spLocks noGrp="1" noChangeArrowheads="1"/>
          </p:cNvSpPr>
          <p:nvPr>
            <p:ph type="dt" sz="half" idx="2"/>
          </p:nvPr>
        </p:nvSpPr>
        <p:spPr>
          <a:xfrm>
            <a:off x="9604916" y="6478119"/>
            <a:ext cx="1440000" cy="237744"/>
          </a:xfrm>
          <a:prstGeom prst="rect">
            <a:avLst/>
          </a:prstGeom>
          <a:noFill/>
          <a:ln w="9525">
            <a:noFill/>
            <a:miter lim="800000"/>
          </a:ln>
        </p:spPr>
        <p:txBody>
          <a:bodyPr vert="horz" wrap="none" lIns="0" tIns="0" rIns="0" bIns="45720" anchor="t" anchorCtr="0" compatLnSpc="1">
            <a:prstTxWarp prst="textNoShape">
              <a:avLst/>
            </a:prstTxWarp>
          </a:bodyPr>
          <a:lstStyle>
            <a:lvl1pPr algn="ctr">
              <a:defRPr sz="800">
                <a:solidFill>
                  <a:schemeClr val="tx1"/>
                </a:solidFill>
                <a:latin typeface="+mn-lt"/>
                <a:cs typeface="Arial" pitchFamily="34" charset="0"/>
              </a:defRPr>
            </a:lvl1pPr>
          </a:lstStyle>
          <a:p>
            <a:fld id="{D37914BF-0109-471E-9074-FCB510DDAB4A}" type="datetime3">
              <a:rPr lang="en-US" smtClean="0"/>
              <a:t>20 October 2017</a:t>
            </a:fld>
            <a:endParaRPr lang="en-GB"/>
          </a:p>
        </p:txBody>
      </p:sp>
      <p:sp>
        <p:nvSpPr>
          <p:cNvPr id="6" name="Text Box 11" descr="&lt;COMPANY_NAME&gt;" title="&lt;COMPANY_NAME&gt;"/>
          <p:cNvSpPr txBox="1">
            <a:spLocks noChangeArrowheads="1"/>
          </p:cNvSpPr>
          <p:nvPr userDrawn="1"/>
        </p:nvSpPr>
        <p:spPr>
          <a:xfrm>
            <a:off x="463579" y="6478119"/>
            <a:ext cx="3047405" cy="237744"/>
          </a:xfrm>
          <a:prstGeom prst="rect">
            <a:avLst/>
          </a:prstGeom>
          <a:solidFill>
            <a:schemeClr val="bg1"/>
          </a:solidFill>
          <a:ln w="9525" algn="ctr">
            <a:noFill/>
            <a:miter lim="800000"/>
          </a:ln>
        </p:spPr>
        <p:txBody>
          <a:bodyPr wrap="none" lIns="0" tIns="0" rIns="0" anchor="t" anchorCtr="0">
            <a:noAutofit/>
          </a:bodyPr>
          <a:lstStyle/>
          <a:p>
            <a:pPr>
              <a:defRPr/>
            </a:pPr>
            <a:r>
              <a:rPr lang="en-GB" sz="800" dirty="0">
                <a:solidFill>
                  <a:schemeClr val="tx1"/>
                </a:solidFill>
                <a:latin typeface="+mn-lt"/>
                <a:cs typeface="Arial" pitchFamily="34" charset="0"/>
              </a:rPr>
              <a:t>Copyright of SPDC </a:t>
            </a:r>
            <a:r>
              <a:rPr lang="en-GB" sz="800" dirty="0" err="1">
                <a:solidFill>
                  <a:schemeClr val="tx1"/>
                </a:solidFill>
                <a:latin typeface="+mn-lt"/>
                <a:cs typeface="Arial" pitchFamily="34" charset="0"/>
              </a:rPr>
              <a:t>Nig</a:t>
            </a:r>
            <a:r>
              <a:rPr lang="en-GB" sz="800" dirty="0">
                <a:solidFill>
                  <a:schemeClr val="tx1"/>
                </a:solidFill>
                <a:latin typeface="+mn-lt"/>
                <a:cs typeface="Arial" pitchFamily="34" charset="0"/>
              </a:rPr>
              <a:t> Ltd</a:t>
            </a:r>
          </a:p>
        </p:txBody>
      </p:sp>
    </p:spTree>
    <p:extLst>
      <p:ext uri="{BB962C8B-B14F-4D97-AF65-F5344CB8AC3E}">
        <p14:creationId xmlns:p14="http://schemas.microsoft.com/office/powerpoint/2010/main" val="271687079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GB" dirty="0"/>
              <a:t>Click to edit Master title style</a:t>
            </a:r>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15"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869541639"/>
      </p:ext>
    </p:extLst>
  </p:cSld>
  <p:clrMapOvr>
    <a:masterClrMapping/>
  </p:clrMapOvr>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0A78A0-7E7B-43B7-9690-944625BC3711}"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D1423-6572-4C8C-892C-D6569A436812}" type="slidenum">
              <a:rPr lang="en-US" smtClean="0"/>
              <a:t>‹#›</a:t>
            </a:fld>
            <a:endParaRPr lang="en-US"/>
          </a:p>
        </p:txBody>
      </p:sp>
    </p:spTree>
    <p:extLst>
      <p:ext uri="{BB962C8B-B14F-4D97-AF65-F5344CB8AC3E}">
        <p14:creationId xmlns:p14="http://schemas.microsoft.com/office/powerpoint/2010/main" val="245968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tags" Target="../tags/tag5.xml"/><Relationship Id="rId18" Type="http://schemas.openxmlformats.org/officeDocument/2006/relationships/tags" Target="../tags/tag10.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tags" Target="../tags/tag13.xml"/><Relationship Id="rId7" Type="http://schemas.openxmlformats.org/officeDocument/2006/relationships/theme" Target="../theme/theme1.xml"/><Relationship Id="rId12" Type="http://schemas.openxmlformats.org/officeDocument/2006/relationships/tags" Target="../tags/tag4.xml"/><Relationship Id="rId17" Type="http://schemas.openxmlformats.org/officeDocument/2006/relationships/tags" Target="../tags/tag9.xml"/><Relationship Id="rId25" Type="http://schemas.openxmlformats.org/officeDocument/2006/relationships/tags" Target="../tags/tag17.xml"/><Relationship Id="rId2" Type="http://schemas.openxmlformats.org/officeDocument/2006/relationships/slideLayout" Target="../slideLayouts/slideLayout2.xml"/><Relationship Id="rId16" Type="http://schemas.openxmlformats.org/officeDocument/2006/relationships/tags" Target="../tags/tag8.xml"/><Relationship Id="rId20" Type="http://schemas.openxmlformats.org/officeDocument/2006/relationships/tags" Target="../tags/tag1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24" Type="http://schemas.openxmlformats.org/officeDocument/2006/relationships/tags" Target="../tags/tag16.xml"/><Relationship Id="rId5" Type="http://schemas.openxmlformats.org/officeDocument/2006/relationships/slideLayout" Target="../slideLayouts/slideLayout5.xml"/><Relationship Id="rId15" Type="http://schemas.openxmlformats.org/officeDocument/2006/relationships/tags" Target="../tags/tag7.xml"/><Relationship Id="rId23" Type="http://schemas.openxmlformats.org/officeDocument/2006/relationships/tags" Target="../tags/tag15.xml"/><Relationship Id="rId10" Type="http://schemas.openxmlformats.org/officeDocument/2006/relationships/tags" Target="../tags/tag2.xml"/><Relationship Id="rId19" Type="http://schemas.openxmlformats.org/officeDocument/2006/relationships/tags" Target="../tags/tag11.xml"/><Relationship Id="rId4" Type="http://schemas.openxmlformats.org/officeDocument/2006/relationships/slideLayout" Target="../slideLayouts/slideLayout4.xml"/><Relationship Id="rId9" Type="http://schemas.openxmlformats.org/officeDocument/2006/relationships/tags" Target="../tags/tag1.xml"/><Relationship Id="rId14" Type="http://schemas.openxmlformats.org/officeDocument/2006/relationships/tags" Target="../tags/tag6.xml"/><Relationship Id="rId22" Type="http://schemas.openxmlformats.org/officeDocument/2006/relationships/tags" Target="../tags/tag14.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9"/>
            </p:custDataLs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049" name="think-cell Slide" r:id="rId26" imgW="270" imgH="270" progId="TCLayout.ActiveDocument.1">
                  <p:embed/>
                </p:oleObj>
              </mc:Choice>
              <mc:Fallback>
                <p:oleObj name="think-cell Slide" r:id="rId26" imgW="270" imgH="270" progId="TCLayout.ActiveDocument.1">
                  <p:embed/>
                  <p:pic>
                    <p:nvPicPr>
                      <p:cNvPr id="2" name="Object 1" hidden="1"/>
                      <p:cNvPicPr/>
                      <p:nvPr/>
                    </p:nvPicPr>
                    <p:blipFill>
                      <a:blip r:embed="rId27"/>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11"/>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4"/>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5"/>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12"/>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2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23"/>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13"/>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20"/>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21"/>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4"/>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8"/>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9"/>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5"/>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7"/>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10"/>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321446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9472" y="669995"/>
            <a:ext cx="10363200" cy="338554"/>
          </a:xfrm>
        </p:spPr>
        <p:txBody>
          <a:bodyPr/>
          <a:lstStyle/>
          <a:p>
            <a:r>
              <a:rPr lang="en-GB" dirty="0"/>
              <a:t>L2 MRTA/BMM</a:t>
            </a:r>
          </a:p>
        </p:txBody>
      </p:sp>
      <p:sp>
        <p:nvSpPr>
          <p:cNvPr id="3" name="Subtitle 2"/>
          <p:cNvSpPr>
            <a:spLocks noGrp="1"/>
          </p:cNvSpPr>
          <p:nvPr>
            <p:ph type="subTitle" idx="1"/>
          </p:nvPr>
        </p:nvSpPr>
        <p:spPr>
          <a:xfrm>
            <a:off x="362659" y="1084050"/>
            <a:ext cx="11133055" cy="5416868"/>
          </a:xfrm>
        </p:spPr>
        <p:txBody>
          <a:bodyPr/>
          <a:lstStyle/>
          <a:p>
            <a:pPr algn="l"/>
            <a:r>
              <a:rPr lang="en-GB" sz="1400" b="1" dirty="0">
                <a:solidFill>
                  <a:schemeClr val="tx1">
                    <a:lumMod val="75000"/>
                  </a:schemeClr>
                </a:solidFill>
              </a:rPr>
              <a:t>SCOPE &amp; BENEFITS MRTA/BMM Major Contracts:</a:t>
            </a:r>
          </a:p>
          <a:p>
            <a:pPr algn="l"/>
            <a:r>
              <a:rPr lang="en-GB" sz="1300" dirty="0">
                <a:solidFill>
                  <a:schemeClr val="tx1">
                    <a:lumMod val="75000"/>
                  </a:schemeClr>
                </a:solidFill>
              </a:rPr>
              <a:t>Maintenance Reliability and Turnaround (MRTA) function is charged with the responsibility of delivering world class maintenance in Shell companies in Nigeria (</a:t>
            </a:r>
            <a:r>
              <a:rPr lang="en-GB" sz="1300" dirty="0" err="1">
                <a:solidFill>
                  <a:schemeClr val="tx1">
                    <a:lumMod val="75000"/>
                  </a:schemeClr>
                </a:solidFill>
              </a:rPr>
              <a:t>SCiN</a:t>
            </a:r>
            <a:r>
              <a:rPr lang="en-GB" sz="1300" dirty="0">
                <a:solidFill>
                  <a:schemeClr val="tx1">
                    <a:lumMod val="75000"/>
                  </a:schemeClr>
                </a:solidFill>
              </a:rPr>
              <a:t>), with emphasis on maintenance cost reduction, 95% - 98% availability of all critical rotating equipment, zero unscheduled deferment due to equipment failure, driving 100% SAP maintenance module usage for all </a:t>
            </a:r>
            <a:r>
              <a:rPr lang="en-GB" sz="1300" dirty="0" err="1">
                <a:solidFill>
                  <a:schemeClr val="tx1">
                    <a:lumMod val="75000"/>
                  </a:schemeClr>
                </a:solidFill>
              </a:rPr>
              <a:t>SCiN</a:t>
            </a:r>
            <a:r>
              <a:rPr lang="en-GB" sz="1300" dirty="0">
                <a:solidFill>
                  <a:schemeClr val="tx1">
                    <a:lumMod val="75000"/>
                  </a:schemeClr>
                </a:solidFill>
              </a:rPr>
              <a:t> assets and  90% in-house maintenance execution capacity for all maintenance work done in the field to guarantee equipment availability, reliability and asset integrity. </a:t>
            </a:r>
          </a:p>
          <a:p>
            <a:pPr algn="l"/>
            <a:endParaRPr lang="en-GB" sz="1300" dirty="0">
              <a:solidFill>
                <a:schemeClr val="tx1">
                  <a:lumMod val="75000"/>
                </a:schemeClr>
              </a:solidFill>
            </a:endParaRPr>
          </a:p>
          <a:p>
            <a:pPr algn="l"/>
            <a:r>
              <a:rPr lang="en-GB" sz="1300" dirty="0">
                <a:solidFill>
                  <a:schemeClr val="tx1">
                    <a:lumMod val="75000"/>
                  </a:schemeClr>
                </a:solidFill>
              </a:rPr>
              <a:t>Currently, more than 50% of these maintenance activities are being executed using minor contracts (renewable annually) which cut across various field locations in different Asset teams with a daily crude oil production (excluding EA) of circa 182KBoe/d. This has occasionally led to proliferation and duplication of similar contracts across various Assets in the entire organisation. </a:t>
            </a:r>
          </a:p>
          <a:p>
            <a:pPr algn="l"/>
            <a:r>
              <a:rPr lang="en-GB" sz="1300" dirty="0">
                <a:solidFill>
                  <a:schemeClr val="tx1">
                    <a:lumMod val="75000"/>
                  </a:schemeClr>
                </a:solidFill>
              </a:rPr>
              <a:t> Resources are wasted and value eroded as a result of non-alignment of similar maintenance activities.</a:t>
            </a:r>
          </a:p>
          <a:p>
            <a:pPr algn="l"/>
            <a:endParaRPr lang="en-GB" sz="1400" dirty="0">
              <a:solidFill>
                <a:schemeClr val="tx1">
                  <a:lumMod val="75000"/>
                </a:schemeClr>
              </a:solidFill>
            </a:endParaRPr>
          </a:p>
          <a:p>
            <a:pPr algn="l"/>
            <a:r>
              <a:rPr lang="en-GB" sz="1300" dirty="0">
                <a:solidFill>
                  <a:schemeClr val="tx1">
                    <a:lumMod val="75000"/>
                  </a:schemeClr>
                </a:solidFill>
              </a:rPr>
              <a:t>The Brownfield Modifications and Maintenance (BMM) services contract brings together all the minor contracts currently being used for production operations, asset maintenance and labour services across the onshore and shallow offshore assets under major NAPIMS level contracts.</a:t>
            </a:r>
          </a:p>
          <a:p>
            <a:pPr algn="l"/>
            <a:r>
              <a:rPr lang="en-GB" sz="1300" dirty="0">
                <a:solidFill>
                  <a:schemeClr val="tx1">
                    <a:lumMod val="75000"/>
                  </a:schemeClr>
                </a:solidFill>
              </a:rPr>
              <a:t>The MRTA Major contract will bring together all the Corporate maintenance interventions services across SPDC under one umbrella contract.</a:t>
            </a:r>
          </a:p>
          <a:p>
            <a:pPr algn="l"/>
            <a:endParaRPr lang="en-GB" sz="1300" dirty="0">
              <a:solidFill>
                <a:schemeClr val="tx1">
                  <a:lumMod val="75000"/>
                </a:schemeClr>
              </a:solidFill>
            </a:endParaRPr>
          </a:p>
          <a:p>
            <a:pPr algn="l"/>
            <a:r>
              <a:rPr lang="en-GB" sz="1300" dirty="0">
                <a:solidFill>
                  <a:schemeClr val="tx1">
                    <a:lumMod val="75000"/>
                  </a:schemeClr>
                </a:solidFill>
              </a:rPr>
              <a:t>The main thrust of these two major contracts therefore is to consolidate over 300 minor contracts (BMM) and 182 minor contracts (MRTA) together to</a:t>
            </a:r>
            <a:r>
              <a:rPr lang="en-GB" sz="1300" dirty="0"/>
              <a:t> </a:t>
            </a:r>
            <a:r>
              <a:rPr lang="en-GB" sz="1300" dirty="0">
                <a:solidFill>
                  <a:schemeClr val="tx1">
                    <a:lumMod val="75000"/>
                  </a:schemeClr>
                </a:solidFill>
              </a:rPr>
              <a:t>leverage on the economies of increased business volume, achieve reduction in the number of contracts and free up time currently spent on transactional activities of holding and renewing circa 180 contracts for more strategic responsibilities. </a:t>
            </a:r>
          </a:p>
          <a:p>
            <a:pPr algn="l"/>
            <a:endParaRPr lang="en-GB" sz="1400" b="1" dirty="0">
              <a:solidFill>
                <a:schemeClr val="bg2">
                  <a:lumMod val="10000"/>
                </a:schemeClr>
              </a:solidFill>
            </a:endParaRPr>
          </a:p>
          <a:p>
            <a:pPr algn="l"/>
            <a:r>
              <a:rPr lang="en-GB" sz="1400" b="1" dirty="0">
                <a:solidFill>
                  <a:schemeClr val="tx1">
                    <a:lumMod val="75000"/>
                  </a:schemeClr>
                </a:solidFill>
              </a:rPr>
              <a:t>Benefits:</a:t>
            </a:r>
          </a:p>
          <a:p>
            <a:pPr marL="342900" indent="-342900" algn="l">
              <a:buFont typeface="Arial" panose="020B0604020202020204" pitchFamily="34" charset="0"/>
              <a:buChar char="•"/>
            </a:pPr>
            <a:r>
              <a:rPr lang="en-US" sz="1200" dirty="0">
                <a:solidFill>
                  <a:schemeClr val="tx1">
                    <a:lumMod val="75000"/>
                  </a:schemeClr>
                </a:solidFill>
              </a:rPr>
              <a:t>Professional production operations, maintenance engineering and production services for safe and efficient SPDC business objective delivery. </a:t>
            </a:r>
          </a:p>
          <a:p>
            <a:pPr marL="342900" indent="-342900" algn="l">
              <a:buFont typeface="Arial" panose="020B0604020202020204" pitchFamily="34" charset="0"/>
              <a:buChar char="•"/>
            </a:pPr>
            <a:r>
              <a:rPr lang="en-US" sz="1200" dirty="0">
                <a:solidFill>
                  <a:schemeClr val="tx1">
                    <a:lumMod val="75000"/>
                  </a:schemeClr>
                </a:solidFill>
              </a:rPr>
              <a:t>Enhanced development of local vendors in the provision of professional production</a:t>
            </a:r>
            <a:endParaRPr lang="en-GB" sz="1200" dirty="0">
              <a:solidFill>
                <a:schemeClr val="tx1">
                  <a:lumMod val="75000"/>
                </a:schemeClr>
              </a:solidFill>
            </a:endParaRPr>
          </a:p>
          <a:p>
            <a:pPr marL="342900" indent="-342900" algn="l">
              <a:buFont typeface="Arial" panose="020B0604020202020204" pitchFamily="34" charset="0"/>
              <a:buChar char="•"/>
            </a:pPr>
            <a:r>
              <a:rPr lang="en-US" sz="1200" dirty="0">
                <a:solidFill>
                  <a:schemeClr val="tx1">
                    <a:lumMod val="75000"/>
                  </a:schemeClr>
                </a:solidFill>
              </a:rPr>
              <a:t>Operations, Maintenance Engineering and Support Services for Onshore and Offshore Assets fully compliant with Nigerian Content Development Act and </a:t>
            </a:r>
            <a:r>
              <a:rPr lang="en-US" sz="1200" dirty="0" err="1">
                <a:solidFill>
                  <a:schemeClr val="tx1">
                    <a:lumMod val="75000"/>
                  </a:schemeClr>
                </a:solidFill>
              </a:rPr>
              <a:t>labour</a:t>
            </a:r>
            <a:r>
              <a:rPr lang="en-US" sz="1200" dirty="0">
                <a:solidFill>
                  <a:schemeClr val="tx1">
                    <a:lumMod val="75000"/>
                  </a:schemeClr>
                </a:solidFill>
              </a:rPr>
              <a:t> laws.</a:t>
            </a:r>
            <a:endParaRPr lang="en-GB" sz="1200" dirty="0">
              <a:solidFill>
                <a:schemeClr val="tx1">
                  <a:lumMod val="75000"/>
                </a:schemeClr>
              </a:solidFill>
            </a:endParaRPr>
          </a:p>
          <a:p>
            <a:pPr marL="342900" indent="-342900" algn="l">
              <a:buFont typeface="Arial" panose="020B0604020202020204" pitchFamily="34" charset="0"/>
              <a:buChar char="•"/>
            </a:pPr>
            <a:r>
              <a:rPr lang="en-US" sz="1200" dirty="0">
                <a:solidFill>
                  <a:schemeClr val="tx1">
                    <a:lumMod val="75000"/>
                  </a:schemeClr>
                </a:solidFill>
              </a:rPr>
              <a:t>Ensure LEAN contracting process, staff efficiency and effectiveness through reduction in the number of minor contracts (357 nos.) currently in this service category to Nineteen (19) major contracts. </a:t>
            </a:r>
            <a:endParaRPr lang="en-GB" sz="1200" dirty="0">
              <a:solidFill>
                <a:schemeClr val="tx1">
                  <a:lumMod val="75000"/>
                </a:schemeClr>
              </a:solidFill>
            </a:endParaRPr>
          </a:p>
          <a:p>
            <a:pPr marL="342900" indent="-342900" algn="l">
              <a:buFont typeface="Arial" panose="020B0604020202020204" pitchFamily="34" charset="0"/>
              <a:buChar char="•"/>
            </a:pPr>
            <a:r>
              <a:rPr lang="en-US" sz="1200" dirty="0">
                <a:solidFill>
                  <a:schemeClr val="tx1">
                    <a:lumMod val="75000"/>
                  </a:schemeClr>
                </a:solidFill>
              </a:rPr>
              <a:t>Stronger focus on core activities for SPDC production Staff.</a:t>
            </a:r>
            <a:endParaRPr lang="en-GB" sz="1200" dirty="0">
              <a:solidFill>
                <a:schemeClr val="tx1">
                  <a:lumMod val="75000"/>
                </a:schemeClr>
              </a:solidFill>
            </a:endParaRPr>
          </a:p>
          <a:p>
            <a:pPr algn="l"/>
            <a:endParaRPr lang="en-GB" dirty="0"/>
          </a:p>
        </p:txBody>
      </p:sp>
      <p:sp>
        <p:nvSpPr>
          <p:cNvPr id="4" name="Slide Number Placeholder 3"/>
          <p:cNvSpPr>
            <a:spLocks noGrp="1"/>
          </p:cNvSpPr>
          <p:nvPr>
            <p:ph type="sldNum" sz="quarter" idx="12"/>
          </p:nvPr>
        </p:nvSpPr>
        <p:spPr/>
        <p:txBody>
          <a:bodyPr/>
          <a:lstStyle/>
          <a:p>
            <a:fld id="{B2BD1423-6572-4C8C-892C-D6569A436812}" type="slidenum">
              <a:rPr lang="en-US" smtClean="0"/>
              <a:t>1</a:t>
            </a:fld>
            <a:endParaRPr lang="en-US"/>
          </a:p>
        </p:txBody>
      </p:sp>
    </p:spTree>
    <p:extLst>
      <p:ext uri="{BB962C8B-B14F-4D97-AF65-F5344CB8AC3E}">
        <p14:creationId xmlns:p14="http://schemas.microsoft.com/office/powerpoint/2010/main" val="237214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75035"/>
            <a:ext cx="10363200" cy="338554"/>
          </a:xfrm>
        </p:spPr>
        <p:txBody>
          <a:bodyPr/>
          <a:lstStyle/>
          <a:p>
            <a:r>
              <a:rPr lang="en-GB" dirty="0"/>
              <a:t>ESTIMATE/SAVINGS MRTA/BMM:</a:t>
            </a:r>
          </a:p>
        </p:txBody>
      </p:sp>
      <p:sp>
        <p:nvSpPr>
          <p:cNvPr id="3" name="Subtitle 2"/>
          <p:cNvSpPr>
            <a:spLocks noGrp="1"/>
          </p:cNvSpPr>
          <p:nvPr>
            <p:ph type="subTitle" idx="1"/>
          </p:nvPr>
        </p:nvSpPr>
        <p:spPr>
          <a:xfrm>
            <a:off x="358219" y="913589"/>
            <a:ext cx="11151909" cy="5478423"/>
          </a:xfrm>
        </p:spPr>
        <p:txBody>
          <a:bodyPr/>
          <a:lstStyle/>
          <a:p>
            <a:pPr algn="l"/>
            <a:r>
              <a:rPr lang="en-GB" b="1" dirty="0">
                <a:solidFill>
                  <a:schemeClr val="tx1">
                    <a:lumMod val="75000"/>
                  </a:schemeClr>
                </a:solidFill>
              </a:rPr>
              <a:t>ESTIMATE</a:t>
            </a:r>
          </a:p>
          <a:p>
            <a:pPr algn="l"/>
            <a:r>
              <a:rPr lang="en-GB" dirty="0">
                <a:solidFill>
                  <a:schemeClr val="tx1">
                    <a:lumMod val="75000"/>
                  </a:schemeClr>
                </a:solidFill>
              </a:rPr>
              <a:t>The current estimated value of over 160 contracts to be subsumed into the major maintenance intervention contract stands at about FUSD 45mln</a:t>
            </a:r>
          </a:p>
          <a:p>
            <a:pPr algn="l"/>
            <a:r>
              <a:rPr lang="en-GB" b="1" dirty="0">
                <a:solidFill>
                  <a:schemeClr val="tx1">
                    <a:lumMod val="75000"/>
                  </a:schemeClr>
                </a:solidFill>
              </a:rPr>
              <a:t>SAVINGS:</a:t>
            </a:r>
          </a:p>
          <a:p>
            <a:pPr algn="l"/>
            <a:r>
              <a:rPr lang="en-GB" dirty="0">
                <a:solidFill>
                  <a:schemeClr val="tx1">
                    <a:lumMod val="75000"/>
                  </a:schemeClr>
                </a:solidFill>
              </a:rPr>
              <a:t>A potential cost improvement savings of FUSD 10mln – 15mln is projected to be achieved within the life of the proposed major maintenance intervention contract.</a:t>
            </a:r>
          </a:p>
          <a:p>
            <a:pPr algn="l"/>
            <a:endParaRPr lang="en-GB" b="1" dirty="0">
              <a:solidFill>
                <a:schemeClr val="tx1">
                  <a:lumMod val="75000"/>
                </a:schemeClr>
              </a:solidFill>
            </a:endParaRPr>
          </a:p>
          <a:p>
            <a:pPr algn="l"/>
            <a:r>
              <a:rPr lang="en-GB" b="1" dirty="0">
                <a:solidFill>
                  <a:schemeClr val="tx1">
                    <a:lumMod val="75000"/>
                  </a:schemeClr>
                </a:solidFill>
              </a:rPr>
              <a:t>BMM SAVINGS AND BENEFITS:</a:t>
            </a:r>
          </a:p>
          <a:p>
            <a:pPr algn="l"/>
            <a:r>
              <a:rPr lang="en-GB" b="1" dirty="0">
                <a:solidFill>
                  <a:schemeClr val="tx1">
                    <a:lumMod val="75000"/>
                  </a:schemeClr>
                </a:solidFill>
              </a:rPr>
              <a:t>SAVINGS:</a:t>
            </a:r>
          </a:p>
          <a:p>
            <a:pPr algn="l"/>
            <a:r>
              <a:rPr lang="en-GB" dirty="0">
                <a:solidFill>
                  <a:schemeClr val="tx1">
                    <a:lumMod val="75000"/>
                  </a:schemeClr>
                </a:solidFill>
              </a:rPr>
              <a:t>A potential cost improvement savings of FUSD 6mln is projected to be achieved within the life of the proposed major maintenance intervention contract.</a:t>
            </a:r>
          </a:p>
          <a:p>
            <a:pPr algn="l"/>
            <a:endParaRPr lang="en-GB" dirty="0">
              <a:solidFill>
                <a:schemeClr val="tx1">
                  <a:lumMod val="75000"/>
                </a:schemeClr>
              </a:solidFill>
            </a:endParaRPr>
          </a:p>
          <a:p>
            <a:pPr algn="l"/>
            <a:r>
              <a:rPr lang="en-GB" b="1" dirty="0">
                <a:solidFill>
                  <a:schemeClr val="tx1">
                    <a:lumMod val="75000"/>
                  </a:schemeClr>
                </a:solidFill>
              </a:rPr>
              <a:t>Benefits:</a:t>
            </a:r>
          </a:p>
          <a:p>
            <a:pPr marL="342900" indent="-342900" algn="l">
              <a:buFont typeface="Arial" panose="020B0604020202020204" pitchFamily="34" charset="0"/>
              <a:buChar char="•"/>
            </a:pPr>
            <a:r>
              <a:rPr lang="en-US" dirty="0">
                <a:solidFill>
                  <a:schemeClr val="tx1">
                    <a:lumMod val="75000"/>
                  </a:schemeClr>
                </a:solidFill>
              </a:rPr>
              <a:t>Professional production operations, maintenance engineering and production services for safe and efficient SPDC business objective delivery. </a:t>
            </a:r>
          </a:p>
          <a:p>
            <a:pPr marL="342900" indent="-342900" algn="l">
              <a:buFont typeface="Arial" panose="020B0604020202020204" pitchFamily="34" charset="0"/>
              <a:buChar char="•"/>
            </a:pPr>
            <a:r>
              <a:rPr lang="en-US" dirty="0">
                <a:solidFill>
                  <a:schemeClr val="tx1">
                    <a:lumMod val="75000"/>
                  </a:schemeClr>
                </a:solidFill>
              </a:rPr>
              <a:t>Enhanced development of local vendors in the provision of professional production</a:t>
            </a:r>
            <a:endParaRPr lang="en-GB" dirty="0">
              <a:solidFill>
                <a:schemeClr val="tx1">
                  <a:lumMod val="75000"/>
                </a:schemeClr>
              </a:solidFill>
            </a:endParaRPr>
          </a:p>
          <a:p>
            <a:pPr marL="342900" indent="-342900" algn="l">
              <a:buFont typeface="Arial" panose="020B0604020202020204" pitchFamily="34" charset="0"/>
              <a:buChar char="•"/>
            </a:pPr>
            <a:r>
              <a:rPr lang="en-US" dirty="0">
                <a:solidFill>
                  <a:schemeClr val="tx1">
                    <a:lumMod val="75000"/>
                  </a:schemeClr>
                </a:solidFill>
              </a:rPr>
              <a:t>Operations, Maintenance Engineering and Support Services for Onshore and Offshore Assets fully compliant with Nigerian Content Development Act and </a:t>
            </a:r>
            <a:r>
              <a:rPr lang="en-US" dirty="0" err="1">
                <a:solidFill>
                  <a:schemeClr val="tx1">
                    <a:lumMod val="75000"/>
                  </a:schemeClr>
                </a:solidFill>
              </a:rPr>
              <a:t>labour</a:t>
            </a:r>
            <a:r>
              <a:rPr lang="en-US" dirty="0">
                <a:solidFill>
                  <a:schemeClr val="tx1">
                    <a:lumMod val="75000"/>
                  </a:schemeClr>
                </a:solidFill>
              </a:rPr>
              <a:t> laws.</a:t>
            </a:r>
            <a:endParaRPr lang="en-GB" dirty="0">
              <a:solidFill>
                <a:schemeClr val="tx1">
                  <a:lumMod val="75000"/>
                </a:schemeClr>
              </a:solidFill>
            </a:endParaRPr>
          </a:p>
          <a:p>
            <a:pPr marL="342900" indent="-342900" algn="l">
              <a:buFont typeface="Arial" panose="020B0604020202020204" pitchFamily="34" charset="0"/>
              <a:buChar char="•"/>
            </a:pPr>
            <a:r>
              <a:rPr lang="en-US" dirty="0">
                <a:solidFill>
                  <a:schemeClr val="tx1">
                    <a:lumMod val="75000"/>
                  </a:schemeClr>
                </a:solidFill>
              </a:rPr>
              <a:t>Ensure LEAN contracting process, staff efficiency and effectiveness through reduction in the number of minor contracts (357 nos.) currently in this service category to Nineteen (19) major contracts. </a:t>
            </a:r>
            <a:endParaRPr lang="en-GB" dirty="0">
              <a:solidFill>
                <a:schemeClr val="tx1">
                  <a:lumMod val="75000"/>
                </a:schemeClr>
              </a:solidFill>
            </a:endParaRPr>
          </a:p>
          <a:p>
            <a:pPr marL="342900" indent="-342900" algn="l">
              <a:buFont typeface="Arial" panose="020B0604020202020204" pitchFamily="34" charset="0"/>
              <a:buChar char="•"/>
            </a:pPr>
            <a:r>
              <a:rPr lang="en-US" dirty="0">
                <a:solidFill>
                  <a:schemeClr val="tx1">
                    <a:lumMod val="75000"/>
                  </a:schemeClr>
                </a:solidFill>
              </a:rPr>
              <a:t>Stronger focus on core activities for SPDC production Staff.</a:t>
            </a:r>
            <a:endParaRPr lang="en-GB" dirty="0">
              <a:solidFill>
                <a:schemeClr val="tx1">
                  <a:lumMod val="75000"/>
                </a:schemeClr>
              </a:solidFill>
            </a:endParaRPr>
          </a:p>
          <a:p>
            <a:pPr algn="l"/>
            <a:endParaRPr lang="en-GB" sz="2000" dirty="0">
              <a:solidFill>
                <a:schemeClr val="tx1">
                  <a:lumMod val="75000"/>
                </a:schemeClr>
              </a:solidFill>
            </a:endParaRPr>
          </a:p>
        </p:txBody>
      </p:sp>
      <p:sp>
        <p:nvSpPr>
          <p:cNvPr id="4" name="Slide Number Placeholder 3"/>
          <p:cNvSpPr>
            <a:spLocks noGrp="1"/>
          </p:cNvSpPr>
          <p:nvPr>
            <p:ph type="sldNum" sz="quarter" idx="12"/>
          </p:nvPr>
        </p:nvSpPr>
        <p:spPr/>
        <p:txBody>
          <a:bodyPr/>
          <a:lstStyle/>
          <a:p>
            <a:fld id="{B2BD1423-6572-4C8C-892C-D6569A436812}" type="slidenum">
              <a:rPr lang="en-US" smtClean="0"/>
              <a:t>2</a:t>
            </a:fld>
            <a:endParaRPr lang="en-US"/>
          </a:p>
        </p:txBody>
      </p:sp>
    </p:spTree>
    <p:extLst>
      <p:ext uri="{BB962C8B-B14F-4D97-AF65-F5344CB8AC3E}">
        <p14:creationId xmlns:p14="http://schemas.microsoft.com/office/powerpoint/2010/main" val="260445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35292"/>
            <a:ext cx="10363200" cy="338554"/>
          </a:xfrm>
        </p:spPr>
        <p:txBody>
          <a:bodyPr/>
          <a:lstStyle/>
          <a:p>
            <a:r>
              <a:rPr lang="en-GB" dirty="0"/>
              <a:t>TIMELINE MRTA</a:t>
            </a:r>
          </a:p>
        </p:txBody>
      </p:sp>
      <p:sp>
        <p:nvSpPr>
          <p:cNvPr id="3" name="Subtitle 2"/>
          <p:cNvSpPr>
            <a:spLocks noGrp="1"/>
          </p:cNvSpPr>
          <p:nvPr>
            <p:ph type="subTitle" idx="1"/>
          </p:nvPr>
        </p:nvSpPr>
        <p:spPr>
          <a:xfrm>
            <a:off x="546755" y="1329179"/>
            <a:ext cx="9816445" cy="1231106"/>
          </a:xfrm>
        </p:spPr>
        <p:txBody>
          <a:bodyPr/>
          <a:lstStyle/>
          <a:p>
            <a:pPr algn="l"/>
            <a:r>
              <a:rPr lang="en-GB" dirty="0"/>
              <a:t>MRTA:</a:t>
            </a:r>
          </a:p>
          <a:p>
            <a:pPr algn="l"/>
            <a:endParaRPr lang="en-GB" dirty="0"/>
          </a:p>
          <a:p>
            <a:pPr algn="l"/>
            <a:endParaRPr lang="en-GB" dirty="0"/>
          </a:p>
          <a:p>
            <a:pPr algn="l"/>
            <a:endParaRPr lang="en-GB" dirty="0"/>
          </a:p>
          <a:p>
            <a:pPr algn="l"/>
            <a:endParaRPr lang="en-GB" dirty="0"/>
          </a:p>
        </p:txBody>
      </p:sp>
      <p:sp>
        <p:nvSpPr>
          <p:cNvPr id="4" name="Slide Number Placeholder 3"/>
          <p:cNvSpPr>
            <a:spLocks noGrp="1"/>
          </p:cNvSpPr>
          <p:nvPr>
            <p:ph type="sldNum" sz="quarter" idx="12"/>
          </p:nvPr>
        </p:nvSpPr>
        <p:spPr/>
        <p:txBody>
          <a:bodyPr/>
          <a:lstStyle/>
          <a:p>
            <a:fld id="{B2BD1423-6572-4C8C-892C-D6569A436812}" type="slidenum">
              <a:rPr lang="en-US" smtClean="0"/>
              <a:t>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767419186"/>
              </p:ext>
            </p:extLst>
          </p:nvPr>
        </p:nvGraphicFramePr>
        <p:xfrm>
          <a:off x="311086" y="1036949"/>
          <a:ext cx="10737128" cy="4495728"/>
        </p:xfrm>
        <a:graphic>
          <a:graphicData uri="http://schemas.openxmlformats.org/drawingml/2006/table">
            <a:tbl>
              <a:tblPr firstRow="1" firstCol="1" bandRow="1">
                <a:tableStyleId>{5C22544A-7EE6-4342-B048-85BDC9FD1C3A}</a:tableStyleId>
              </a:tblPr>
              <a:tblGrid>
                <a:gridCol w="5291699">
                  <a:extLst>
                    <a:ext uri="{9D8B030D-6E8A-4147-A177-3AD203B41FA5}">
                      <a16:colId xmlns:a16="http://schemas.microsoft.com/office/drawing/2014/main" val="3971892379"/>
                    </a:ext>
                  </a:extLst>
                </a:gridCol>
                <a:gridCol w="5445429">
                  <a:extLst>
                    <a:ext uri="{9D8B030D-6E8A-4147-A177-3AD203B41FA5}">
                      <a16:colId xmlns:a16="http://schemas.microsoft.com/office/drawing/2014/main" val="3182183188"/>
                    </a:ext>
                  </a:extLst>
                </a:gridCol>
              </a:tblGrid>
              <a:tr h="414827">
                <a:tc>
                  <a:txBody>
                    <a:bodyPr/>
                    <a:lstStyle/>
                    <a:p>
                      <a:pPr algn="just">
                        <a:spcAft>
                          <a:spcPts val="300"/>
                        </a:spcAft>
                      </a:pPr>
                      <a:r>
                        <a:rPr lang="en-GB" sz="2000" dirty="0">
                          <a:solidFill>
                            <a:schemeClr val="tx1">
                              <a:lumMod val="75000"/>
                            </a:schemeClr>
                          </a:solidFill>
                          <a:effectLst/>
                          <a:latin typeface="+mn-lt"/>
                          <a:ea typeface="Times New Roman" panose="02020603050405020304" pitchFamily="18" charset="0"/>
                          <a:cs typeface="Times New Roman" panose="02020603050405020304" pitchFamily="18" charset="0"/>
                        </a:rPr>
                        <a:t>MRTA</a:t>
                      </a:r>
                    </a:p>
                  </a:txBody>
                  <a:tcPr marL="55923" marR="55923" marT="0" marB="0"/>
                </a:tc>
                <a:tc>
                  <a:txBody>
                    <a:bodyPr/>
                    <a:lstStyle/>
                    <a:p>
                      <a:pPr algn="just">
                        <a:spcAft>
                          <a:spcPts val="300"/>
                        </a:spcAft>
                      </a:pPr>
                      <a:endParaRPr lang="en-GB" sz="16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22382705"/>
                  </a:ext>
                </a:extLst>
              </a:tr>
              <a:tr h="396783">
                <a:tc>
                  <a:txBody>
                    <a:bodyPr/>
                    <a:lstStyle/>
                    <a:p>
                      <a:pPr algn="just">
                        <a:spcAft>
                          <a:spcPts val="300"/>
                        </a:spcAft>
                      </a:pPr>
                      <a:r>
                        <a:rPr lang="en-US" sz="1600" dirty="0">
                          <a:solidFill>
                            <a:schemeClr val="tx1">
                              <a:lumMod val="75000"/>
                            </a:schemeClr>
                          </a:solidFill>
                          <a:effectLst/>
                          <a:latin typeface="+mn-lt"/>
                        </a:rPr>
                        <a:t>Activity</a:t>
                      </a:r>
                      <a:endParaRPr lang="en-GB" sz="16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600" dirty="0">
                          <a:solidFill>
                            <a:schemeClr val="tx1">
                              <a:lumMod val="75000"/>
                            </a:schemeClr>
                          </a:solidFill>
                          <a:effectLst/>
                          <a:latin typeface="+mn-lt"/>
                        </a:rPr>
                        <a:t>Target Completion Date</a:t>
                      </a:r>
                      <a:endParaRPr lang="en-GB" sz="16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1697152627"/>
                  </a:ext>
                </a:extLst>
              </a:tr>
              <a:tr h="396783">
                <a:tc>
                  <a:txBody>
                    <a:bodyPr/>
                    <a:lstStyle/>
                    <a:p>
                      <a:pPr algn="just">
                        <a:spcAft>
                          <a:spcPts val="300"/>
                        </a:spcAft>
                      </a:pPr>
                      <a:r>
                        <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rPr>
                        <a:t>Prepare, review Part A submission and schedule for MTB</a:t>
                      </a:r>
                    </a:p>
                  </a:txBody>
                  <a:tcPr marL="55923" marR="55923" marT="0" marB="0"/>
                </a:tc>
                <a:tc>
                  <a:txBody>
                    <a:bodyPr/>
                    <a:lstStyle/>
                    <a:p>
                      <a:pPr algn="just">
                        <a:spcAft>
                          <a:spcPts val="300"/>
                        </a:spcAft>
                      </a:pPr>
                      <a:r>
                        <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rPr>
                        <a:t>23/10/2017</a:t>
                      </a:r>
                    </a:p>
                  </a:txBody>
                  <a:tcPr marL="55923" marR="55923" marT="0" marB="0"/>
                </a:tc>
                <a:extLst>
                  <a:ext uri="{0D108BD9-81ED-4DB2-BD59-A6C34878D82A}">
                    <a16:rowId xmlns:a16="http://schemas.microsoft.com/office/drawing/2014/main" val="2002288701"/>
                  </a:ext>
                </a:extLst>
              </a:tr>
              <a:tr h="507285">
                <a:tc>
                  <a:txBody>
                    <a:bodyPr/>
                    <a:lstStyle/>
                    <a:p>
                      <a:pPr algn="just">
                        <a:spcAft>
                          <a:spcPts val="300"/>
                        </a:spcAft>
                      </a:pPr>
                      <a:r>
                        <a:rPr lang="en-GB" sz="1400" dirty="0">
                          <a:solidFill>
                            <a:schemeClr val="tx1">
                              <a:lumMod val="75000"/>
                            </a:schemeClr>
                          </a:solidFill>
                          <a:effectLst/>
                          <a:latin typeface="+mn-lt"/>
                        </a:rPr>
                        <a:t>Issue Technical ITT</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01/12/2017</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588050062"/>
                  </a:ext>
                </a:extLst>
              </a:tr>
              <a:tr h="396783">
                <a:tc>
                  <a:txBody>
                    <a:bodyPr/>
                    <a:lstStyle/>
                    <a:p>
                      <a:pPr algn="just">
                        <a:spcAft>
                          <a:spcPts val="300"/>
                        </a:spcAft>
                      </a:pPr>
                      <a:r>
                        <a:rPr lang="en-GB" sz="1400" dirty="0">
                          <a:solidFill>
                            <a:schemeClr val="tx1">
                              <a:lumMod val="75000"/>
                            </a:schemeClr>
                          </a:solidFill>
                          <a:effectLst/>
                          <a:latin typeface="+mn-lt"/>
                        </a:rPr>
                        <a:t>Technical Evaluation</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02/02/2018</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2321598879"/>
                  </a:ext>
                </a:extLst>
              </a:tr>
              <a:tr h="396783">
                <a:tc>
                  <a:txBody>
                    <a:bodyPr/>
                    <a:lstStyle/>
                    <a:p>
                      <a:pPr algn="just">
                        <a:spcAft>
                          <a:spcPts val="300"/>
                        </a:spcAft>
                      </a:pPr>
                      <a:r>
                        <a:rPr lang="en-GB" sz="1400">
                          <a:solidFill>
                            <a:schemeClr val="tx1">
                              <a:lumMod val="75000"/>
                            </a:schemeClr>
                          </a:solidFill>
                          <a:effectLst/>
                          <a:latin typeface="+mn-lt"/>
                        </a:rPr>
                        <a:t>Issue Commercial ITT</a:t>
                      </a:r>
                      <a:endParaRPr lang="en-GB" sz="140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15/04/2018</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134811956"/>
                  </a:ext>
                </a:extLst>
              </a:tr>
              <a:tr h="396783">
                <a:tc>
                  <a:txBody>
                    <a:bodyPr/>
                    <a:lstStyle/>
                    <a:p>
                      <a:pPr algn="just">
                        <a:spcAft>
                          <a:spcPts val="300"/>
                        </a:spcAft>
                      </a:pPr>
                      <a:r>
                        <a:rPr lang="en-GB" sz="1400">
                          <a:solidFill>
                            <a:schemeClr val="tx1">
                              <a:lumMod val="75000"/>
                            </a:schemeClr>
                          </a:solidFill>
                          <a:effectLst/>
                          <a:latin typeface="+mn-lt"/>
                        </a:rPr>
                        <a:t>Commercial Evaluation</a:t>
                      </a:r>
                      <a:endParaRPr lang="en-GB" sz="140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03/06/2018</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94062728"/>
                  </a:ext>
                </a:extLst>
              </a:tr>
              <a:tr h="396783">
                <a:tc>
                  <a:txBody>
                    <a:bodyPr/>
                    <a:lstStyle/>
                    <a:p>
                      <a:pPr algn="just">
                        <a:spcAft>
                          <a:spcPts val="300"/>
                        </a:spcAft>
                      </a:pPr>
                      <a:r>
                        <a:rPr lang="en-GB" sz="1400">
                          <a:solidFill>
                            <a:schemeClr val="tx1">
                              <a:lumMod val="75000"/>
                            </a:schemeClr>
                          </a:solidFill>
                          <a:effectLst/>
                          <a:latin typeface="+mn-lt"/>
                        </a:rPr>
                        <a:t>MTB/SCC submission</a:t>
                      </a:r>
                      <a:endParaRPr lang="en-GB" sz="140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01/07/2018</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969871791"/>
                  </a:ext>
                </a:extLst>
              </a:tr>
              <a:tr h="399352">
                <a:tc>
                  <a:txBody>
                    <a:bodyPr/>
                    <a:lstStyle/>
                    <a:p>
                      <a:pPr algn="l">
                        <a:spcAft>
                          <a:spcPts val="300"/>
                        </a:spcAft>
                      </a:pPr>
                      <a:r>
                        <a:rPr lang="en-GB" sz="1400" dirty="0">
                          <a:solidFill>
                            <a:schemeClr val="tx1">
                              <a:lumMod val="75000"/>
                            </a:schemeClr>
                          </a:solidFill>
                          <a:effectLst/>
                          <a:latin typeface="+mn-lt"/>
                        </a:rPr>
                        <a:t>Nigerian Content Compliance Certification</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02/08/2018</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1572874210"/>
                  </a:ext>
                </a:extLst>
              </a:tr>
              <a:tr h="396783">
                <a:tc>
                  <a:txBody>
                    <a:bodyPr/>
                    <a:lstStyle/>
                    <a:p>
                      <a:pPr algn="just">
                        <a:spcAft>
                          <a:spcPts val="300"/>
                        </a:spcAft>
                      </a:pPr>
                      <a:r>
                        <a:rPr lang="en-GB" sz="1400">
                          <a:solidFill>
                            <a:schemeClr val="tx1">
                              <a:lumMod val="75000"/>
                            </a:schemeClr>
                          </a:solidFill>
                          <a:effectLst/>
                          <a:latin typeface="+mn-lt"/>
                        </a:rPr>
                        <a:t>NAPIMS submission</a:t>
                      </a:r>
                      <a:endParaRPr lang="en-GB" sz="140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02/09/2018</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3933005532"/>
                  </a:ext>
                </a:extLst>
              </a:tr>
              <a:tr h="396783">
                <a:tc>
                  <a:txBody>
                    <a:bodyPr/>
                    <a:lstStyle/>
                    <a:p>
                      <a:pPr algn="just">
                        <a:spcAft>
                          <a:spcPts val="300"/>
                        </a:spcAft>
                      </a:pPr>
                      <a:r>
                        <a:rPr lang="en-GB" sz="1400">
                          <a:solidFill>
                            <a:schemeClr val="tx1">
                              <a:lumMod val="75000"/>
                            </a:schemeClr>
                          </a:solidFill>
                          <a:effectLst/>
                          <a:latin typeface="+mn-lt"/>
                        </a:rPr>
                        <a:t>Contract Award</a:t>
                      </a:r>
                      <a:endParaRPr lang="en-GB" sz="140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03/10/2018</a:t>
                      </a:r>
                    </a:p>
                  </a:txBody>
                  <a:tcPr marL="55923" marR="55923" marT="0" marB="0"/>
                </a:tc>
                <a:extLst>
                  <a:ext uri="{0D108BD9-81ED-4DB2-BD59-A6C34878D82A}">
                    <a16:rowId xmlns:a16="http://schemas.microsoft.com/office/drawing/2014/main" val="2439065553"/>
                  </a:ext>
                </a:extLst>
              </a:tr>
            </a:tbl>
          </a:graphicData>
        </a:graphic>
      </p:graphicFrame>
    </p:spTree>
    <p:extLst>
      <p:ext uri="{BB962C8B-B14F-4D97-AF65-F5344CB8AC3E}">
        <p14:creationId xmlns:p14="http://schemas.microsoft.com/office/powerpoint/2010/main" val="247881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35292"/>
            <a:ext cx="10363200" cy="338554"/>
          </a:xfrm>
        </p:spPr>
        <p:txBody>
          <a:bodyPr/>
          <a:lstStyle/>
          <a:p>
            <a:r>
              <a:rPr lang="en-GB" dirty="0"/>
              <a:t>TIMELINE BMM</a:t>
            </a:r>
          </a:p>
        </p:txBody>
      </p:sp>
      <p:sp>
        <p:nvSpPr>
          <p:cNvPr id="4" name="Slide Number Placeholder 3"/>
          <p:cNvSpPr>
            <a:spLocks noGrp="1"/>
          </p:cNvSpPr>
          <p:nvPr>
            <p:ph type="sldNum" sz="quarter" idx="12"/>
          </p:nvPr>
        </p:nvSpPr>
        <p:spPr/>
        <p:txBody>
          <a:bodyPr/>
          <a:lstStyle/>
          <a:p>
            <a:fld id="{B2BD1423-6572-4C8C-892C-D6569A436812}" type="slidenum">
              <a:rPr lang="en-US" smtClean="0"/>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683019910"/>
              </p:ext>
            </p:extLst>
          </p:nvPr>
        </p:nvGraphicFramePr>
        <p:xfrm>
          <a:off x="727436" y="1197204"/>
          <a:ext cx="10737128" cy="3250485"/>
        </p:xfrm>
        <a:graphic>
          <a:graphicData uri="http://schemas.openxmlformats.org/drawingml/2006/table">
            <a:tbl>
              <a:tblPr firstRow="1" firstCol="1" bandRow="1">
                <a:tableStyleId>{5C22544A-7EE6-4342-B048-85BDC9FD1C3A}</a:tableStyleId>
              </a:tblPr>
              <a:tblGrid>
                <a:gridCol w="5291699">
                  <a:extLst>
                    <a:ext uri="{9D8B030D-6E8A-4147-A177-3AD203B41FA5}">
                      <a16:colId xmlns:a16="http://schemas.microsoft.com/office/drawing/2014/main" val="3971892379"/>
                    </a:ext>
                  </a:extLst>
                </a:gridCol>
                <a:gridCol w="5445429">
                  <a:extLst>
                    <a:ext uri="{9D8B030D-6E8A-4147-A177-3AD203B41FA5}">
                      <a16:colId xmlns:a16="http://schemas.microsoft.com/office/drawing/2014/main" val="3182183188"/>
                    </a:ext>
                  </a:extLst>
                </a:gridCol>
              </a:tblGrid>
              <a:tr h="396783">
                <a:tc>
                  <a:txBody>
                    <a:bodyPr/>
                    <a:lstStyle/>
                    <a:p>
                      <a:pPr algn="just">
                        <a:spcAft>
                          <a:spcPts val="300"/>
                        </a:spcAft>
                      </a:pPr>
                      <a:r>
                        <a:rPr lang="en-GB" sz="2000" dirty="0">
                          <a:solidFill>
                            <a:schemeClr val="tx1">
                              <a:lumMod val="75000"/>
                            </a:schemeClr>
                          </a:solidFill>
                          <a:effectLst/>
                          <a:latin typeface="+mn-lt"/>
                          <a:ea typeface="Times New Roman" panose="02020603050405020304" pitchFamily="18" charset="0"/>
                          <a:cs typeface="Times New Roman" panose="02020603050405020304" pitchFamily="18" charset="0"/>
                        </a:rPr>
                        <a:t>BMM</a:t>
                      </a:r>
                    </a:p>
                  </a:txBody>
                  <a:tcPr marL="55923" marR="55923" marT="0" marB="0"/>
                </a:tc>
                <a:tc>
                  <a:txBody>
                    <a:bodyPr/>
                    <a:lstStyle/>
                    <a:p>
                      <a:pPr algn="just">
                        <a:spcAft>
                          <a:spcPts val="300"/>
                        </a:spcAft>
                      </a:pPr>
                      <a:endParaRPr lang="en-US" sz="1400" dirty="0">
                        <a:solidFill>
                          <a:schemeClr val="tx1">
                            <a:lumMod val="75000"/>
                          </a:schemeClr>
                        </a:solidFill>
                        <a:effectLst/>
                        <a:latin typeface="+mn-lt"/>
                      </a:endParaRPr>
                    </a:p>
                  </a:txBody>
                  <a:tcPr marL="55923" marR="55923" marT="0" marB="0"/>
                </a:tc>
                <a:extLst>
                  <a:ext uri="{0D108BD9-81ED-4DB2-BD59-A6C34878D82A}">
                    <a16:rowId xmlns:a16="http://schemas.microsoft.com/office/drawing/2014/main" val="2317097418"/>
                  </a:ext>
                </a:extLst>
              </a:tr>
              <a:tr h="396783">
                <a:tc>
                  <a:txBody>
                    <a:bodyPr/>
                    <a:lstStyle/>
                    <a:p>
                      <a:pPr algn="just">
                        <a:spcAft>
                          <a:spcPts val="300"/>
                        </a:spcAft>
                      </a:pPr>
                      <a:r>
                        <a:rPr lang="en-US" sz="1400" dirty="0">
                          <a:solidFill>
                            <a:schemeClr val="tx1">
                              <a:lumMod val="75000"/>
                            </a:schemeClr>
                          </a:solidFill>
                          <a:effectLst/>
                          <a:latin typeface="+mn-lt"/>
                        </a:rPr>
                        <a:t>Activity</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Target Completion Date</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1851972854"/>
                  </a:ext>
                </a:extLst>
              </a:tr>
              <a:tr h="396783">
                <a:tc>
                  <a:txBody>
                    <a:bodyPr/>
                    <a:lstStyle/>
                    <a:p>
                      <a:pPr algn="just">
                        <a:spcAft>
                          <a:spcPts val="300"/>
                        </a:spcAft>
                      </a:pPr>
                      <a:r>
                        <a:rPr lang="en-GB" sz="1400" dirty="0">
                          <a:solidFill>
                            <a:schemeClr val="tx1">
                              <a:lumMod val="75000"/>
                            </a:schemeClr>
                          </a:solidFill>
                          <a:effectLst/>
                          <a:latin typeface="+mn-lt"/>
                        </a:rPr>
                        <a:t>Commercial Evaluation/Reconciliation</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20/10/2017</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405517496"/>
                  </a:ext>
                </a:extLst>
              </a:tr>
              <a:tr h="396783">
                <a:tc>
                  <a:txBody>
                    <a:bodyPr/>
                    <a:lstStyle/>
                    <a:p>
                      <a:pPr algn="just">
                        <a:spcAft>
                          <a:spcPts val="300"/>
                        </a:spcAft>
                      </a:pPr>
                      <a:r>
                        <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rPr>
                        <a:t>Engage GMP on outcome</a:t>
                      </a:r>
                      <a:r>
                        <a:rPr lang="en-GB" sz="1400" baseline="0" dirty="0">
                          <a:solidFill>
                            <a:schemeClr val="tx1">
                              <a:lumMod val="75000"/>
                            </a:schemeClr>
                          </a:solidFill>
                          <a:effectLst/>
                          <a:latin typeface="+mn-lt"/>
                          <a:ea typeface="Times New Roman" panose="02020603050405020304" pitchFamily="18" charset="0"/>
                          <a:cs typeface="Times New Roman" panose="02020603050405020304" pitchFamily="18" charset="0"/>
                        </a:rPr>
                        <a:t> of commercial evaluation</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rPr>
                        <a:t>25/10/2017</a:t>
                      </a:r>
                    </a:p>
                  </a:txBody>
                  <a:tcPr marL="55923" marR="55923" marT="0" marB="0"/>
                </a:tc>
                <a:extLst>
                  <a:ext uri="{0D108BD9-81ED-4DB2-BD59-A6C34878D82A}">
                    <a16:rowId xmlns:a16="http://schemas.microsoft.com/office/drawing/2014/main" val="4121610768"/>
                  </a:ext>
                </a:extLst>
              </a:tr>
              <a:tr h="396783">
                <a:tc>
                  <a:txBody>
                    <a:bodyPr/>
                    <a:lstStyle/>
                    <a:p>
                      <a:pPr algn="just">
                        <a:spcAft>
                          <a:spcPts val="300"/>
                        </a:spcAft>
                      </a:pPr>
                      <a:r>
                        <a:rPr lang="en-GB" sz="1400" dirty="0">
                          <a:solidFill>
                            <a:schemeClr val="tx1">
                              <a:lumMod val="75000"/>
                            </a:schemeClr>
                          </a:solidFill>
                          <a:effectLst/>
                          <a:latin typeface="+mn-lt"/>
                        </a:rPr>
                        <a:t>MTB/SCC submission</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30/10/2017</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1239851017"/>
                  </a:ext>
                </a:extLst>
              </a:tr>
              <a:tr h="396783">
                <a:tc>
                  <a:txBody>
                    <a:bodyPr/>
                    <a:lstStyle/>
                    <a:p>
                      <a:pPr algn="l">
                        <a:spcAft>
                          <a:spcPts val="300"/>
                        </a:spcAft>
                      </a:pPr>
                      <a:r>
                        <a:rPr lang="en-GB" sz="1400" dirty="0">
                          <a:solidFill>
                            <a:schemeClr val="tx1">
                              <a:lumMod val="75000"/>
                            </a:schemeClr>
                          </a:solidFill>
                          <a:effectLst/>
                          <a:latin typeface="+mn-lt"/>
                        </a:rPr>
                        <a:t>Nigerian Content Compliance Certification</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30/11/2017</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1136067810"/>
                  </a:ext>
                </a:extLst>
              </a:tr>
              <a:tr h="473004">
                <a:tc>
                  <a:txBody>
                    <a:bodyPr/>
                    <a:lstStyle/>
                    <a:p>
                      <a:pPr algn="just">
                        <a:spcAft>
                          <a:spcPts val="300"/>
                        </a:spcAft>
                      </a:pPr>
                      <a:r>
                        <a:rPr lang="en-GB" sz="1400" dirty="0">
                          <a:solidFill>
                            <a:schemeClr val="tx1">
                              <a:lumMod val="75000"/>
                            </a:schemeClr>
                          </a:solidFill>
                          <a:effectLst/>
                          <a:latin typeface="+mn-lt"/>
                        </a:rPr>
                        <a:t>NAPIMS submission</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01/11/2017</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3908754483"/>
                  </a:ext>
                </a:extLst>
              </a:tr>
              <a:tr h="396783">
                <a:tc>
                  <a:txBody>
                    <a:bodyPr/>
                    <a:lstStyle/>
                    <a:p>
                      <a:pPr algn="just">
                        <a:spcAft>
                          <a:spcPts val="300"/>
                        </a:spcAft>
                      </a:pPr>
                      <a:r>
                        <a:rPr lang="en-GB" sz="1400" dirty="0">
                          <a:solidFill>
                            <a:schemeClr val="tx1">
                              <a:lumMod val="75000"/>
                            </a:schemeClr>
                          </a:solidFill>
                          <a:effectLst/>
                          <a:latin typeface="+mn-lt"/>
                        </a:rPr>
                        <a:t>Contract Award</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tc>
                  <a:txBody>
                    <a:bodyPr/>
                    <a:lstStyle/>
                    <a:p>
                      <a:pPr algn="just">
                        <a:spcAft>
                          <a:spcPts val="300"/>
                        </a:spcAft>
                      </a:pPr>
                      <a:r>
                        <a:rPr lang="en-US" sz="1400" dirty="0">
                          <a:solidFill>
                            <a:schemeClr val="tx1">
                              <a:lumMod val="75000"/>
                            </a:schemeClr>
                          </a:solidFill>
                          <a:effectLst/>
                          <a:latin typeface="+mn-lt"/>
                        </a:rPr>
                        <a:t>01/12/2017</a:t>
                      </a:r>
                      <a:endParaRPr lang="en-GB" sz="1400" dirty="0">
                        <a:solidFill>
                          <a:schemeClr val="tx1">
                            <a:lumMod val="75000"/>
                          </a:schemeClr>
                        </a:solidFill>
                        <a:effectLst/>
                        <a:latin typeface="+mn-lt"/>
                        <a:ea typeface="Times New Roman" panose="02020603050405020304" pitchFamily="18" charset="0"/>
                        <a:cs typeface="Times New Roman" panose="02020603050405020304" pitchFamily="18" charset="0"/>
                      </a:endParaRPr>
                    </a:p>
                  </a:txBody>
                  <a:tcPr marL="55923" marR="55923" marT="0" marB="0"/>
                </a:tc>
                <a:extLst>
                  <a:ext uri="{0D108BD9-81ED-4DB2-BD59-A6C34878D82A}">
                    <a16:rowId xmlns:a16="http://schemas.microsoft.com/office/drawing/2014/main" val="3456800574"/>
                  </a:ext>
                </a:extLst>
              </a:tr>
            </a:tbl>
          </a:graphicData>
        </a:graphic>
      </p:graphicFrame>
    </p:spTree>
    <p:extLst>
      <p:ext uri="{BB962C8B-B14F-4D97-AF65-F5344CB8AC3E}">
        <p14:creationId xmlns:p14="http://schemas.microsoft.com/office/powerpoint/2010/main" val="29117367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NAME" val="Moon"/>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heme/theme1.xml><?xml version="1.0" encoding="utf-8"?>
<a:theme xmlns:a="http://schemas.openxmlformats.org/drawingml/2006/main" name="3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docProps/app.xml><?xml version="1.0" encoding="utf-8"?>
<Properties xmlns="http://schemas.openxmlformats.org/officeDocument/2006/extended-properties" xmlns:vt="http://schemas.openxmlformats.org/officeDocument/2006/docPropsVTypes">
  <TotalTime>589</TotalTime>
  <Words>444</Words>
  <Application>Microsoft Office PowerPoint</Application>
  <PresentationFormat>Widescreen</PresentationFormat>
  <Paragraphs>79</Paragraphs>
  <Slides>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Arial Unicode MS</vt:lpstr>
      <vt:lpstr>ＭＳ Ｐゴシック</vt:lpstr>
      <vt:lpstr>Arial</vt:lpstr>
      <vt:lpstr>Futura Bold</vt:lpstr>
      <vt:lpstr>Futura Medium</vt:lpstr>
      <vt:lpstr>Times New Roman</vt:lpstr>
      <vt:lpstr>3_Shell_CF_RDS598</vt:lpstr>
      <vt:lpstr>think-cell Slide</vt:lpstr>
      <vt:lpstr>L2 MRTA/BMM</vt:lpstr>
      <vt:lpstr>ESTIMATE/SAVINGS MRTA/BMM:</vt:lpstr>
      <vt:lpstr>TIMELINE MRTA</vt:lpstr>
      <vt:lpstr>TIMELINE BMM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Alabuja, Gbenga SPDC-UPO/G/PSTN</dc:creator>
  <cp:lastModifiedBy>Edun, Olusegun O SPDC-PTC/UAP</cp:lastModifiedBy>
  <cp:revision>22</cp:revision>
  <dcterms:created xsi:type="dcterms:W3CDTF">2017-09-28T11:00:45Z</dcterms:created>
  <dcterms:modified xsi:type="dcterms:W3CDTF">2017-10-20T07:50:47Z</dcterms:modified>
</cp:coreProperties>
</file>