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8" r:id="rId5"/>
  </p:sldMasterIdLst>
  <p:notesMasterIdLst>
    <p:notesMasterId r:id="rId7"/>
  </p:notesMasterIdLst>
  <p:handoutMasterIdLst>
    <p:handoutMasterId r:id="rId8"/>
  </p:handoutMasterIdLst>
  <p:sldIdLst>
    <p:sldId id="841" r:id="rId6"/>
  </p:sldIdLst>
  <p:sldSz cx="9144000" cy="6858000" type="screen4x3"/>
  <p:notesSz cx="6881813" cy="9296400"/>
  <p:embeddedFontLst>
    <p:embeddedFont>
      <p:font typeface="Futura Bold" panose="00000900000000000000" pitchFamily="2" charset="0"/>
      <p:regular r:id="rId9"/>
    </p:embeddedFont>
    <p:embeddedFont>
      <p:font typeface="Futura Medium" panose="00000400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92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orient="horz" pos="2928">
          <p15:clr>
            <a:srgbClr val="A4A3A4"/>
          </p15:clr>
        </p15:guide>
        <p15:guide id="5" orient="horz" pos="2929">
          <p15:clr>
            <a:srgbClr val="A4A3A4"/>
          </p15:clr>
        </p15:guide>
        <p15:guide id="6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73BC"/>
    <a:srgbClr val="1B77C3"/>
    <a:srgbClr val="16609E"/>
    <a:srgbClr val="CC9900"/>
    <a:srgbClr val="8D3362"/>
    <a:srgbClr val="CC6612"/>
    <a:srgbClr val="0CA4A8"/>
    <a:srgbClr val="66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515" autoAdjust="0"/>
  </p:normalViewPr>
  <p:slideViewPr>
    <p:cSldViewPr snapToGrid="0" showGuides="1">
      <p:cViewPr varScale="1">
        <p:scale>
          <a:sx n="81" d="100"/>
          <a:sy n="81" d="100"/>
        </p:scale>
        <p:origin x="1502" y="72"/>
      </p:cViewPr>
      <p:guideLst>
        <p:guide pos="27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7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  <p:guide orient="horz" pos="3128"/>
        <p:guide orient="horz" pos="2928"/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10/03/2021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10/03/2021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8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rgbClr val="595959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380" y="1018778"/>
            <a:ext cx="8413238" cy="112338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100" b="1" dirty="0">
                <a:solidFill>
                  <a:srgbClr val="000000"/>
                </a:solidFill>
                <a:latin typeface="Futura Medium" pitchFamily="2" charset="0"/>
                <a:cs typeface="Arial" charset="0"/>
              </a:rPr>
              <a:t>: </a:t>
            </a:r>
          </a:p>
          <a:p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Saghara Flowstation has been mothballed and wells flowing to the station routed to Otumara flowstation. Saghara 5L was last produced March 2013 with potential of 987 </a:t>
            </a:r>
            <a:r>
              <a:rPr lang="en-GB" sz="1100" dirty="0" err="1">
                <a:solidFill>
                  <a:srgbClr val="000000"/>
                </a:solidFill>
                <a:latin typeface="Futura Medium" panose="00000400000000000000" pitchFamily="2" charset="0"/>
              </a:rPr>
              <a:t>bbls</a:t>
            </a:r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 . </a:t>
            </a: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There is an opportunity for Escravos/Otumara PU to meet her OP20 production target by flowing Saghr5 L via any of the available lines - Test or bulk header (tested &amp; certified integral) to Otumara flowstation to realize the LIP of the well.</a:t>
            </a:r>
          </a:p>
          <a:p>
            <a:endParaRPr lang="en-US" sz="11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Engineering is required to carry out Saghr5L flowline sectional replacement to enable asset team lock the well potential </a:t>
            </a:r>
            <a:r>
              <a:rPr lang="en-US" sz="1100" b="1" dirty="0">
                <a:solidFill>
                  <a:srgbClr val="000000"/>
                </a:solidFill>
                <a:latin typeface="Futura Medium" panose="00000400000000000000" pitchFamily="2" charset="0"/>
              </a:rPr>
              <a:t>987bbls. </a:t>
            </a:r>
            <a:endParaRPr lang="en-GB" sz="11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381" y="2683704"/>
            <a:ext cx="3650438" cy="218777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2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Volume Benefit: 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Increase production availability of Otumara by </a:t>
            </a:r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987bopd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 and meet the PU’s OP20 production target.</a:t>
            </a:r>
          </a:p>
          <a:p>
            <a:pPr lvl="0"/>
            <a:endParaRPr lang="en-US" sz="5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Safety &amp; Integrity: 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Asset Engineering to carry out sectional replacement of Saghr5L to restore the production.</a:t>
            </a:r>
          </a:p>
          <a:p>
            <a:pPr lvl="0"/>
            <a:endParaRPr lang="en-US" sz="500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Production gain: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Additional production of </a:t>
            </a:r>
            <a:r>
              <a:rPr lang="en-US" sz="1100" b="1" dirty="0">
                <a:solidFill>
                  <a:srgbClr val="000000"/>
                </a:solidFill>
                <a:latin typeface="Futura Medium" panose="00000400000000000000" pitchFamily="2" charset="0"/>
              </a:rPr>
              <a:t>987 </a:t>
            </a:r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bopd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5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Implementation Cost: $200K</a:t>
            </a:r>
          </a:p>
          <a:p>
            <a:pPr lvl="0"/>
            <a:endParaRPr lang="en-US" sz="5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200" b="1" dirty="0">
                <a:solidFill>
                  <a:prstClr val="black"/>
                </a:solidFill>
                <a:latin typeface="Futura Medium" panose="00000400000000000000" pitchFamily="2" charset="0"/>
              </a:rPr>
              <a:t>FCF approx. $1.98m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382" y="5197914"/>
            <a:ext cx="3650437" cy="8797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US" sz="14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4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000000"/>
                </a:solidFill>
              </a:rPr>
              <a:t>Successfully carry out Saghr5L flowline sectional replacement and make Well available for operation team to open.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59342" y="5502941"/>
            <a:ext cx="3319276" cy="9694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Project Sponsor</a:t>
            </a:r>
            <a:r>
              <a:rPr lang="en-US" altLang="en-US" sz="1400" b="1" dirty="0">
                <a:solidFill>
                  <a:srgbClr val="000000"/>
                </a:solidFill>
                <a:latin typeface="Futura Medium" panose="00000400000000000000" pitchFamily="2" charset="0"/>
              </a:rPr>
              <a:t>: </a:t>
            </a:r>
            <a:r>
              <a:rPr lang="en-US" alt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Oyedele Oyebode. 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Team Members: </a:t>
            </a:r>
            <a:r>
              <a:rPr lang="en-US" alt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Imoh Isang, Ewarah Erhumu, Cuthbert Akpotowho &amp; Irewan Samuel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prstClr val="black"/>
                </a:solidFill>
                <a:latin typeface="Futura Medium" panose="00000400000000000000" pitchFamily="2" charset="0"/>
              </a:rPr>
              <a:t>Implementation/Project Lead</a:t>
            </a:r>
            <a:r>
              <a:rPr lang="en-US" alt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: </a:t>
            </a:r>
            <a:r>
              <a:rPr lang="en-US" alt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Anoruse Thomas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3299F9-4514-4F6E-8FA7-3FB14B4A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106039"/>
              </p:ext>
            </p:extLst>
          </p:nvPr>
        </p:nvGraphicFramePr>
        <p:xfrm>
          <a:off x="4091233" y="2687030"/>
          <a:ext cx="4687385" cy="2078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3836">
                  <a:extLst>
                    <a:ext uri="{9D8B030D-6E8A-4147-A177-3AD203B41FA5}">
                      <a16:colId xmlns:a16="http://schemas.microsoft.com/office/drawing/2014/main" val="2667370612"/>
                    </a:ext>
                  </a:extLst>
                </a:gridCol>
                <a:gridCol w="1256686">
                  <a:extLst>
                    <a:ext uri="{9D8B030D-6E8A-4147-A177-3AD203B41FA5}">
                      <a16:colId xmlns:a16="http://schemas.microsoft.com/office/drawing/2014/main" val="333872698"/>
                    </a:ext>
                  </a:extLst>
                </a:gridCol>
                <a:gridCol w="1256863">
                  <a:extLst>
                    <a:ext uri="{9D8B030D-6E8A-4147-A177-3AD203B41FA5}">
                      <a16:colId xmlns:a16="http://schemas.microsoft.com/office/drawing/2014/main" val="1798695437"/>
                    </a:ext>
                  </a:extLst>
                </a:gridCol>
              </a:tblGrid>
              <a:tr h="23703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Responsible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97665"/>
                  </a:ext>
                </a:extLst>
              </a:tr>
              <a:tr h="365894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Asset Engineering to scope required section of flowline.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 Seprebo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March 1,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08197"/>
                  </a:ext>
                </a:extLst>
              </a:tr>
              <a:tr h="32051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Secure FTO/CTS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Adedeji Tolulope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March 15,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869"/>
                  </a:ext>
                </a:extLst>
              </a:tr>
              <a:tr h="30165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Secure Budget approval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 Seprebo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March 20,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570244"/>
                  </a:ext>
                </a:extLst>
              </a:tr>
              <a:tr h="36512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Carry out sectional replacement of Saghr5L flowline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 Seprebo/Uche Egunatum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April 20,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051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Open up Saghr5L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Imoh Isang/Ewarah Erhumu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April 30,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91504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8535" y="584561"/>
            <a:ext cx="8106929" cy="54160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Project Title</a:t>
            </a:r>
            <a:r>
              <a:rPr lang="en-US" sz="1800" b="1" dirty="0">
                <a:solidFill>
                  <a:prstClr val="black"/>
                </a:solidFill>
                <a:latin typeface="Futura Medium" panose="00000400000000000000" pitchFamily="2" charset="0"/>
              </a:rPr>
              <a:t>: Replace corroded F/L section to restore Saghr5L prod by April 2021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8521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i:0#.w|africa-me\its-app-imnga-s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Communications to Employees [ARM]</TermName>
          <TermId xmlns="http://schemas.microsoft.com/office/infopath/2007/PartnerControls">a944bb5e-92f7-4ba2-88cd-7c9f0edc584e</TermId>
        </TermInfo>
      </Terms>
    </Shell_x0020_SharePoint_x0020_SAEF_x0020_DocumentTypeTaxHTField0>
    <Shell_x0020_SharePoint_x0020_SAEF_x0020_SiteCollectionName xmlns="http://schemas.microsoft.com/sharepoint/v3">Nigeria Web Notification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2106-07-11T23:00:00+00:00</_dlc_ExpireDate>
    <TaxCatchAll xmlns="4853edff-db9f-4ed7-a121-42558e3d771e">
      <Value>16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4853edff-db9f-4ed7-a121-42558e3d771e">AFFAA0795-1291279910-43</_dlc_DocId>
    <_dlc_DocIdUrl xmlns="4853edff-db9f-4ed7-a121-42558e3d771e">
      <Url>https://nga001-sp.shell.com/sites/AFFAA0795/_layouts/15/DocIdRedir.aspx?ID=AFFAA0795-1291279910-43</Url>
      <Description>AFFAA0795-1291279910-43</Description>
    </_dlc_DocIdUrl>
    <Global_x0020_Information_x0020_Attributes_Document_Numbers xmlns="d27fab8a-45c3-4d34-8de2-1ac7f98cf53f" xsi:nil="true"/>
    <Livelink_x0020_Instance_x0020_Column xmlns="d27fab8a-45c3-4d34-8de2-1ac7f98cf53f" xsi:nil="true"/>
    <Global_x0020_Information_x0020_Attributes_Status xmlns="d27fab8a-45c3-4d34-8de2-1ac7f98cf53f">Published</Global_x0020_Information_x0020_Attributes_Status>
    <IconOverlay xmlns="http://schemas.microsoft.com/sharepoint/v4" xsi:nil="true"/>
    <Folder_x0020_STRUCTURE xmlns="d27fab8a-45c3-4d34-8de2-1ac7f98cf53f" xsi:nil="true"/>
    <LivelinkID xmlns="d27fab8a-45c3-4d34-8de2-1ac7f98cf53f" xsi:nil="true"/>
    <Global_x0020_Information_x0020_Attributes_Author xmlns="d27fab8a-45c3-4d34-8de2-1ac7f98cf5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4E837B4B49ED1B49A20F4327E3255DAB" ma:contentTypeVersion="161" ma:contentTypeDescription="Shell Document Content Type" ma:contentTypeScope="" ma:versionID="02bf780c6b52bd8e5ba9c2e531971f0d">
  <xsd:schema xmlns:xsd="http://www.w3.org/2001/XMLSchema" xmlns:xs="http://www.w3.org/2001/XMLSchema" xmlns:p="http://schemas.microsoft.com/office/2006/metadata/properties" xmlns:ns1="http://schemas.microsoft.com/sharepoint/v3" xmlns:ns2="4853edff-db9f-4ed7-a121-42558e3d771e" xmlns:ns4="d27fab8a-45c3-4d34-8de2-1ac7f98cf53f" xmlns:ns5="http://schemas.microsoft.com/sharepoint/v4" targetNamespace="http://schemas.microsoft.com/office/2006/metadata/properties" ma:root="true" ma:fieldsID="f00633419387160c4d3a1801b2fc0bde" ns1:_="" ns2:_="" ns4:_="" ns5:_="">
    <xsd:import namespace="http://schemas.microsoft.com/sharepoint/v3"/>
    <xsd:import namespace="4853edff-db9f-4ed7-a121-42558e3d771e"/>
    <xsd:import namespace="d27fab8a-45c3-4d34-8de2-1ac7f98cf53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Global_x0020_Information_x0020_Attributes_Author" minOccurs="0"/>
                <xsd:element ref="ns4:Global_x0020_Information_x0020_Attributes_Document_Numbers" minOccurs="0"/>
                <xsd:element ref="ns4:Global_x0020_Information_x0020_Attributes_Status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Forcados Terminal 2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3edff-db9f-4ed7-a121-42558e3d771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635c3d70-d086-4450-ab80-eaf02b567e80}" ma:internalName="TaxCatchAll" ma:showField="CatchAllData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635c3d70-d086-4450-ab80-eaf02b567e80}" ma:internalName="TaxCatchAllLabel" ma:readOnly="true" ma:showField="CatchAllDataLabel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fab8a-45c3-4d34-8de2-1ac7f98cf53f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hidden="true" ma:indexed="true" ma:internalName="LivelinkID" ma:readOnly="false">
      <xsd:simpleType>
        <xsd:restriction base="dms:Text"/>
      </xsd:simpleType>
    </xsd:element>
    <xsd:element name="Folder_x0020_STRUCTURE" ma:index="55" nillable="true" ma:displayName="Folder STRUCTURE" ma:hidden="true" ma:internalName="Folder_x0020_STRUCTURE" ma:readOnly="false">
      <xsd:simpleType>
        <xsd:restriction base="dms:Text"/>
      </xsd:simpleType>
    </xsd:element>
    <xsd:element name="Livelink_x0020_Instance_x0020_Column" ma:index="56" nillable="true" ma:displayName="Livelink Instance Column" ma:hidden="true" ma:internalName="Livelink_x0020_Instance_x0020_Column" ma:readOnly="false">
      <xsd:simpleType>
        <xsd:restriction base="dms:Text"/>
      </xsd:simpleType>
    </xsd:element>
    <xsd:element name="Global_x0020_Information_x0020_Attributes_Author" ma:index="57" nillable="true" ma:displayName="Global Information Attributes_Author" ma:hidden="true" ma:internalName="Global_x0020_Information_x0020_Attributes_Author" ma:readOnly="false">
      <xsd:simpleType>
        <xsd:restriction base="dms:Note"/>
      </xsd:simpleType>
    </xsd:element>
    <xsd:element name="Global_x0020_Information_x0020_Attributes_Document_Numbers" ma:index="58" nillable="true" ma:displayName="Global Information Attributes_Document_Numbers" ma:hidden="true" ma:internalName="Global_x0020_Information_x0020_Attributes_Document_Numbers" ma:readOnly="false">
      <xsd:simpleType>
        <xsd:restriction base="dms:Note"/>
      </xsd:simpleType>
    </xsd:element>
    <xsd:element name="Global_x0020_Information_x0020_Attributes_Status" ma:index="59" nillable="true" ma:displayName="Global Information Attributes_Status" ma:default="Published" ma:hidden="true" ma:internalName="Global_x0020_Information_x0020_Attributes_Status" ma:readOnly="false">
      <xsd:simpleType>
        <xsd:restriction base="dms:Choice">
          <xsd:enumeration value="Published"/>
          <xsd:enumeration value="Draft"/>
          <xsd:enumeration value="Obsolete"/>
          <xsd:enumeration value="Active"/>
          <xsd:enumeration value="Approved For Construction"/>
          <xsd:enumeration value="Closed"/>
          <xsd:enumeration value="Open"/>
          <xsd:enumeration value="Preliminary"/>
          <xsd:enumeration value="?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2368C-7560-4EC8-8B77-5DE2A874A7B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d27fab8a-45c3-4d34-8de2-1ac7f98cf53f"/>
    <ds:schemaRef ds:uri="http://purl.org/dc/terms/"/>
    <ds:schemaRef ds:uri="http://schemas.openxmlformats.org/package/2006/metadata/core-properties"/>
    <ds:schemaRef ds:uri="http://schemas.microsoft.com/sharepoint/v4"/>
    <ds:schemaRef ds:uri="4853edff-db9f-4ed7-a121-42558e3d771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58EC85-6EB3-4CE4-88D5-08BB1B96A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53edff-db9f-4ed7-a121-42558e3d771e"/>
    <ds:schemaRef ds:uri="d27fab8a-45c3-4d34-8de2-1ac7f98cf53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95EE012-DA18-4059-A07B-1FCC82C8EDC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45900</TotalTime>
  <Words>292</Words>
  <Application>Microsoft Office PowerPoint</Application>
  <PresentationFormat>On-screen Show (4:3)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Wingdings</vt:lpstr>
      <vt:lpstr>Arial</vt:lpstr>
      <vt:lpstr>Futura Medium</vt:lpstr>
      <vt:lpstr>Futura Bold</vt:lpstr>
      <vt:lpstr>3_2016 Standard template</vt:lpstr>
      <vt:lpstr>Project Title: Replace corroded F/L section to restore Saghr5L prod by April 2021 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OML 118  TCM – 10th August 2016 2016 Half Year Performance</dc:title>
  <dc:creator>K.Ubal</dc:creator>
  <cp:lastModifiedBy>Anoruse, Thomas O SPDC-UPC/G/UWO</cp:lastModifiedBy>
  <cp:revision>1750</cp:revision>
  <cp:lastPrinted>2018-03-07T16:48:33Z</cp:lastPrinted>
  <dcterms:created xsi:type="dcterms:W3CDTF">2016-07-01T16:13:28Z</dcterms:created>
  <dcterms:modified xsi:type="dcterms:W3CDTF">2021-03-10T15:06:37Z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0x0101006F0A470EEB1140E7AA14F4CE8A50B54C0001CB1477F4DD432AA86DD56CC3887AF4004E837B4B49ED1B49A20F4327E3255DAB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