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660"/>
  </p:normalViewPr>
  <p:slideViewPr>
    <p:cSldViewPr>
      <p:cViewPr varScale="1">
        <p:scale>
          <a:sx n="108" d="100"/>
          <a:sy n="108" d="100"/>
        </p:scale>
        <p:origin x="19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7FF5E-B42E-48D5-BC82-6E03756C1141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5E975-123F-4938-8BA8-97401FE3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8500"/>
            <a:ext cx="4646613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4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4618" y="951614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4618" y="3310197"/>
            <a:ext cx="7424810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334618" y="4588235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34618" y="4840064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135026734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70"/>
            <a:ext cx="4157288" cy="158455"/>
          </a:xfrm>
        </p:spPr>
        <p:txBody>
          <a:bodyPr wrap="square">
            <a:noAutofit/>
          </a:bodyPr>
          <a:lstStyle>
            <a:lvl1pPr>
              <a:defRPr sz="638" cap="none" baseline="0">
                <a:solidFill>
                  <a:schemeClr val="tx1"/>
                </a:solidFill>
                <a:latin typeface="Futura Medium" panose="000004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381000" y="4199575"/>
            <a:ext cx="4101704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0" y="3864611"/>
            <a:ext cx="4101704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81000" y="4141370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381000" y="4456230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1000" y="5966640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381000" y="1863727"/>
            <a:ext cx="4101704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0" y="1528763"/>
            <a:ext cx="4101704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81000" y="1805523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0" y="2120383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381000" y="3732357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661298" y="4199575"/>
            <a:ext cx="4098131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298" y="3864611"/>
            <a:ext cx="409813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61298" y="4141387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61298" y="4456230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4661298" y="5966658"/>
            <a:ext cx="4098131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661298" y="1863727"/>
            <a:ext cx="4098131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298" y="1528763"/>
            <a:ext cx="409813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4661298" y="1805539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298" y="2120383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66832" y="3730543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611497163"/>
      </p:ext>
    </p:extLst>
  </p:cSld>
  <p:clrMapOvr>
    <a:masterClrMapping/>
  </p:clrMapOvr>
  <p:transition/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2401" y="2636981"/>
            <a:ext cx="479808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1" y="1696947"/>
            <a:ext cx="4798088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52125" y="1924113"/>
            <a:ext cx="320613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914378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810816" algn="l"/>
              </a:tabLst>
              <a:defRPr lang="en-GB" sz="15000" kern="10000" spc="-75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553114838"/>
      </p:ext>
    </p:extLst>
  </p:cSld>
  <p:clrMapOvr>
    <a:masterClrMapping/>
  </p:clrMapOvr>
  <p:transition/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571495" y="3556003"/>
            <a:ext cx="51435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376205" y="488936"/>
            <a:ext cx="983319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406" y="4028766"/>
            <a:ext cx="4633317" cy="865472"/>
          </a:xfrm>
          <a:noFill/>
        </p:spPr>
        <p:txBody>
          <a:bodyPr lIns="0" tIns="0" rIns="0"/>
          <a:lstStyle>
            <a:lvl1pPr>
              <a:defRPr sz="18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9406" y="5092242"/>
            <a:ext cx="4633317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000725547"/>
      </p:ext>
    </p:extLst>
  </p:cSld>
  <p:clrMapOvr>
    <a:masterClrMapping/>
  </p:clrMapOvr>
  <p:transition/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18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378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340132459"/>
      </p:ext>
    </p:extLst>
  </p:cSld>
  <p:clrMapOvr>
    <a:masterClrMapping/>
  </p:clrMapOvr>
  <p:transition/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384885" y="1438480"/>
            <a:ext cx="8374921" cy="2861742"/>
          </a:xfrm>
        </p:spPr>
        <p:txBody>
          <a:bodyPr/>
          <a:lstStyle>
            <a:lvl1pPr>
              <a:lnSpc>
                <a:spcPct val="110000"/>
              </a:lnSpc>
              <a:defRPr lang="en-US" sz="255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719120"/>
      </p:ext>
    </p:extLst>
  </p:cSld>
  <p:clrMapOvr>
    <a:masterClrMapping/>
  </p:clrMapOvr>
  <p:transition/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72400" y="2636981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0" y="1696947"/>
            <a:ext cx="478182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4837510" y="2557463"/>
            <a:ext cx="3898106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3448160"/>
      </p:ext>
    </p:extLst>
  </p:cSld>
  <p:clrMapOvr>
    <a:masterClrMapping/>
  </p:clrMapOvr>
  <p:transition/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130053382"/>
      </p:ext>
    </p:extLst>
  </p:cSld>
  <p:clrMapOvr>
    <a:masterClrMapping/>
  </p:clrMapOvr>
  <p:transition/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1257010"/>
            <a:ext cx="32373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38352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1" y="4313786"/>
            <a:ext cx="9143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4618" y="950400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4618" y="3310197"/>
            <a:ext cx="3623492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334618" y="4588235"/>
            <a:ext cx="3653193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34618" y="4840064"/>
            <a:ext cx="3653193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136314" y="2795384"/>
            <a:ext cx="3623114" cy="30494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860841447"/>
      </p:ext>
    </p:extLst>
  </p:cSld>
  <p:clrMapOvr>
    <a:masterClrMapping/>
  </p:clrMapOvr>
  <p:transition/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697"/>
            <a:ext cx="3884804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74081626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200"/>
            <a:ext cx="3884804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725427890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8378429" cy="4830761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271825730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0"/>
            <a:ext cx="9145787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4101704" cy="4830761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368381860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0"/>
            <a:ext cx="837842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3"/>
            <a:ext cx="8378429" cy="4830762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050"/>
            </a:lvl1pPr>
            <a:lvl2pPr marL="132300" indent="-132300" defTabSz="268281">
              <a:lnSpc>
                <a:spcPct val="140000"/>
              </a:lnSpc>
              <a:spcBef>
                <a:spcPts val="0"/>
              </a:spcBef>
              <a:defRPr sz="1050"/>
            </a:lvl2pPr>
            <a:lvl3pPr marL="265650" indent="-1333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3pPr>
            <a:lvl4pPr marL="399000" indent="-1333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4pPr>
            <a:lvl5pPr marL="513300" indent="-1143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900"/>
            </a:lvl5pPr>
            <a:lvl6pPr marL="618075" indent="-104775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45664837"/>
      </p:ext>
    </p:extLst>
  </p:cSld>
  <p:clrMapOvr>
    <a:masterClrMapping/>
  </p:clrMapOvr>
  <p:transition/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5"/>
            <a:ext cx="4098131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308611941"/>
      </p:ext>
    </p:extLst>
  </p:cSld>
  <p:clrMapOvr>
    <a:masterClrMapping/>
  </p:clrMapOvr>
  <p:transition/>
  <p:hf sldNum="0" hdr="0" ft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4"/>
            <a:ext cx="4098131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3pPr>
            <a:lvl4pPr marL="399000" indent="-133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050"/>
            </a:lvl3pPr>
            <a:lvl4pPr marL="399000" indent="-13335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833859559"/>
      </p:ext>
    </p:extLst>
  </p:cSld>
  <p:clrMapOvr>
    <a:masterClrMapping/>
  </p:clrMapOvr>
  <p:transition/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8763"/>
            <a:ext cx="837842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381008" y="508000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376003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sldNum="0" hdr="0" ft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2800" indent="-1728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4425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51570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68100" indent="-1524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82400" indent="-1143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51" y="268064"/>
            <a:ext cx="8920163" cy="4054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sz="1500" b="1" dirty="0">
                <a:latin typeface="Futura Medium" panose="00000400000000000000" pitchFamily="2" charset="0"/>
              </a:rPr>
              <a:t>Project Title: Dodo North Well 4 FCV</a:t>
            </a:r>
            <a:endParaRPr lang="en-US" sz="1500" dirty="0">
              <a:latin typeface="Futura Medium" panose="00000400000000000000" pitchFamily="2" charset="0"/>
            </a:endParaRPr>
          </a:p>
        </p:txBody>
      </p:sp>
      <p:sp>
        <p:nvSpPr>
          <p:cNvPr id="13" name="Text Placeholder 2 rename 1"/>
          <p:cNvSpPr txBox="1">
            <a:spLocks/>
          </p:cNvSpPr>
          <p:nvPr/>
        </p:nvSpPr>
        <p:spPr>
          <a:xfrm>
            <a:off x="2971800" y="2571956"/>
            <a:ext cx="3624263" cy="1695244"/>
          </a:xfrm>
          <a:prstGeom prst="rect">
            <a:avLst/>
          </a:prstGeom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1050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Project Scope/Actions :</a:t>
            </a:r>
          </a:p>
          <a:p>
            <a:pPr marL="285750" indent="-285750" algn="just" defTabSz="685800">
              <a:spcAft>
                <a:spcPts val="375"/>
              </a:spcAft>
              <a:buFont typeface="+mj-lt"/>
              <a:buAutoNum type="romanUcPeriod"/>
              <a:defRPr/>
            </a:pPr>
            <a:r>
              <a:rPr lang="en-US" sz="1100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Procurement and delivery of a brand new FCV assembly</a:t>
            </a:r>
            <a:endParaRPr lang="en-US" sz="1100" dirty="0">
              <a:latin typeface="Garamond" panose="02020404030301010803" pitchFamily="18" charset="0"/>
              <a:ea typeface="Times New Roman" panose="02020603050405020304" pitchFamily="18" charset="0"/>
            </a:endParaRPr>
          </a:p>
          <a:p>
            <a:pPr marL="285750" indent="-285750" algn="just" defTabSz="685800">
              <a:spcAft>
                <a:spcPts val="375"/>
              </a:spcAft>
              <a:buFont typeface="+mj-lt"/>
              <a:buAutoNum type="romanUcPeriod"/>
              <a:defRPr/>
            </a:pPr>
            <a:r>
              <a:rPr lang="en-US" sz="1100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Procurement and delivery of spares required for repair of the faulty FCV</a:t>
            </a:r>
            <a:endParaRPr lang="en-US" sz="1100" dirty="0">
              <a:latin typeface="Garamond" panose="02020404030301010803" pitchFamily="18" charset="0"/>
              <a:ea typeface="Times New Roman" panose="02020603050405020304" pitchFamily="18" charset="0"/>
            </a:endParaRPr>
          </a:p>
          <a:p>
            <a:pPr marL="285750" indent="-285750" algn="just" defTabSz="685800">
              <a:spcAft>
                <a:spcPts val="375"/>
              </a:spcAft>
              <a:buFont typeface="+mj-lt"/>
              <a:buAutoNum type="romanUcPeriod"/>
              <a:defRPr/>
            </a:pPr>
            <a:r>
              <a:rPr lang="en-US" sz="1100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Repair of the faulty FCV by </a:t>
            </a:r>
            <a:r>
              <a:rPr lang="en-US" sz="11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Dovewell</a:t>
            </a:r>
            <a:r>
              <a:rPr lang="en-US" sz="1100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 Oilfield Services/ Divine Flame &amp; Energy International</a:t>
            </a:r>
          </a:p>
          <a:p>
            <a:pPr marL="285750" indent="-285750" algn="just" defTabSz="685800">
              <a:spcAft>
                <a:spcPts val="375"/>
              </a:spcAft>
              <a:buFont typeface="+mj-lt"/>
              <a:buAutoNum type="romanUcPeriod"/>
              <a:defRPr/>
            </a:pPr>
            <a:r>
              <a:rPr lang="en-US" sz="11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</a:rPr>
              <a:t>Install &amp; commission the repaired FCV at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</a:rPr>
              <a:t>Tunu</a:t>
            </a:r>
            <a:r>
              <a:rPr lang="en-US" sz="1100" dirty="0">
                <a:solidFill>
                  <a:srgbClr val="0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</a:rPr>
              <a:t> Flow Station</a:t>
            </a:r>
            <a:endParaRPr lang="en-US" sz="1100" dirty="0">
              <a:effectLst/>
              <a:latin typeface="Garamond" panose="02020404030301010803" pitchFamily="18" charset="0"/>
              <a:ea typeface="Calibri" panose="020F0502020204030204" pitchFamily="34" charset="0"/>
            </a:endParaRPr>
          </a:p>
          <a:p>
            <a:pPr algn="just" defTabSz="685800">
              <a:spcAft>
                <a:spcPts val="375"/>
              </a:spcAft>
              <a:defRPr/>
            </a:pPr>
            <a:r>
              <a:rPr lang="en-US" sz="1050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 </a:t>
            </a:r>
            <a:endParaRPr lang="en-GB" sz="1050" dirty="0"/>
          </a:p>
        </p:txBody>
      </p:sp>
      <p:sp>
        <p:nvSpPr>
          <p:cNvPr id="10" name="Text Placeholder 2 rename 2"/>
          <p:cNvSpPr txBox="1">
            <a:spLocks/>
          </p:cNvSpPr>
          <p:nvPr/>
        </p:nvSpPr>
        <p:spPr>
          <a:xfrm>
            <a:off x="3386267" y="4309570"/>
            <a:ext cx="3750197" cy="2397229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GB" sz="1100" b="1" u="sng" dirty="0">
                <a:solidFill>
                  <a:srgbClr val="404040"/>
                </a:solidFill>
                <a:latin typeface="Garamond" panose="02020404030301010803" pitchFamily="18" charset="0"/>
              </a:rPr>
              <a:t>High-level Timeline - Stream 2:</a:t>
            </a:r>
            <a:endParaRPr lang="en-GB" sz="1100" dirty="0">
              <a:solidFill>
                <a:srgbClr val="404040"/>
              </a:solidFill>
              <a:latin typeface="Garamond" panose="02020404030301010803" pitchFamily="18" charset="0"/>
            </a:endParaRP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r>
              <a:rPr lang="en-US" sz="1100" dirty="0">
                <a:solidFill>
                  <a:srgbClr val="404040"/>
                </a:solidFill>
                <a:latin typeface="Garamond" panose="02020404030301010803" pitchFamily="18" charset="0"/>
              </a:rPr>
              <a:t>Deliver known spares required for repair of FCV at OEM Rep, Divine Flame Workshop PHC – </a:t>
            </a:r>
            <a:r>
              <a:rPr lang="en-US" sz="1100" b="1" dirty="0">
                <a:solidFill>
                  <a:srgbClr val="404040"/>
                </a:solidFill>
                <a:latin typeface="Garamond" panose="02020404030301010803" pitchFamily="18" charset="0"/>
              </a:rPr>
              <a:t>Feb 2023</a:t>
            </a:r>
            <a:r>
              <a:rPr lang="en-US" sz="1100" dirty="0">
                <a:solidFill>
                  <a:srgbClr val="404040"/>
                </a:solidFill>
                <a:latin typeface="Garamond" panose="02020404030301010803" pitchFamily="18" charset="0"/>
              </a:rPr>
              <a:t>.</a:t>
            </a: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r>
              <a:rPr lang="en-US" sz="1100" dirty="0">
                <a:solidFill>
                  <a:srgbClr val="404040"/>
                </a:solidFill>
                <a:latin typeface="Garamond" panose="02020404030301010803" pitchFamily="18" charset="0"/>
              </a:rPr>
              <a:t>Move repaired FCV to </a:t>
            </a:r>
            <a:r>
              <a:rPr lang="en-US" sz="1100" dirty="0" err="1">
                <a:solidFill>
                  <a:srgbClr val="404040"/>
                </a:solidFill>
                <a:latin typeface="Garamond" panose="02020404030301010803" pitchFamily="18" charset="0"/>
              </a:rPr>
              <a:t>Tunu</a:t>
            </a:r>
            <a:r>
              <a:rPr lang="en-US" sz="1100" dirty="0">
                <a:solidFill>
                  <a:srgbClr val="404040"/>
                </a:solidFill>
                <a:latin typeface="Garamond" panose="02020404030301010803" pitchFamily="18" charset="0"/>
              </a:rPr>
              <a:t> FS/Dodo North – </a:t>
            </a:r>
            <a:r>
              <a:rPr lang="en-US" sz="1100" b="1" dirty="0">
                <a:solidFill>
                  <a:srgbClr val="404040"/>
                </a:solidFill>
                <a:latin typeface="Garamond" panose="02020404030301010803" pitchFamily="18" charset="0"/>
              </a:rPr>
              <a:t>End Feb 2023</a:t>
            </a: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r>
              <a:rPr lang="en-US" sz="1100" dirty="0">
                <a:solidFill>
                  <a:srgbClr val="404040"/>
                </a:solidFill>
                <a:latin typeface="Garamond" panose="02020404030301010803" pitchFamily="18" charset="0"/>
              </a:rPr>
              <a:t>Install &amp; commission FCV at </a:t>
            </a:r>
            <a:r>
              <a:rPr lang="en-US" sz="1100" dirty="0" err="1">
                <a:solidFill>
                  <a:srgbClr val="404040"/>
                </a:solidFill>
                <a:latin typeface="Garamond" panose="02020404030301010803" pitchFamily="18" charset="0"/>
              </a:rPr>
              <a:t>Tunu</a:t>
            </a:r>
            <a:r>
              <a:rPr lang="en-US" sz="1100" dirty="0">
                <a:solidFill>
                  <a:srgbClr val="404040"/>
                </a:solidFill>
                <a:latin typeface="Garamond" panose="02020404030301010803" pitchFamily="18" charset="0"/>
              </a:rPr>
              <a:t> FS/Dodo North – </a:t>
            </a:r>
            <a:r>
              <a:rPr lang="en-US" sz="1100" b="1" dirty="0">
                <a:solidFill>
                  <a:srgbClr val="404040"/>
                </a:solidFill>
                <a:latin typeface="Garamond" panose="02020404030301010803" pitchFamily="18" charset="0"/>
              </a:rPr>
              <a:t>March 2023</a:t>
            </a: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r>
              <a:rPr lang="en-US" sz="1100" dirty="0">
                <a:solidFill>
                  <a:srgbClr val="00B050"/>
                </a:solidFill>
                <a:latin typeface="Garamond" panose="02020404030301010803" pitchFamily="18" charset="0"/>
              </a:rPr>
              <a:t>Issued PO to Vendor for procurement of known spares required for repair of FCV – 31</a:t>
            </a:r>
            <a:r>
              <a:rPr lang="en-US" sz="1100" baseline="30000" dirty="0">
                <a:solidFill>
                  <a:srgbClr val="00B050"/>
                </a:solidFill>
                <a:latin typeface="Garamond" panose="02020404030301010803" pitchFamily="18" charset="0"/>
              </a:rPr>
              <a:t>st</a:t>
            </a:r>
            <a:r>
              <a:rPr lang="en-US" sz="1100" dirty="0">
                <a:solidFill>
                  <a:srgbClr val="00B050"/>
                </a:solidFill>
                <a:latin typeface="Garamond" panose="02020404030301010803" pitchFamily="18" charset="0"/>
              </a:rPr>
              <a:t> October 2022</a:t>
            </a: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Finalize commercial discussion/Issue PO to Vendor for FCV repair – 25</a:t>
            </a:r>
            <a:r>
              <a:rPr lang="en-US" sz="1100" baseline="300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th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 November 2022</a:t>
            </a: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Improve SLA of 50days by engaging Material Movement Team – 10</a:t>
            </a:r>
            <a:r>
              <a:rPr lang="en-US" sz="1100" baseline="300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th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 November 2022.</a:t>
            </a: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05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11" name="Text Placeholder 2 rename 3"/>
          <p:cNvSpPr txBox="1">
            <a:spLocks/>
          </p:cNvSpPr>
          <p:nvPr/>
        </p:nvSpPr>
        <p:spPr>
          <a:xfrm>
            <a:off x="6633609" y="2584261"/>
            <a:ext cx="2358532" cy="1695244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1100" b="1" u="sng" dirty="0">
                <a:solidFill>
                  <a:srgbClr val="404040"/>
                </a:solidFill>
                <a:latin typeface="Garamond" panose="02020404030301010803" pitchFamily="18" charset="0"/>
              </a:rPr>
              <a:t>Critical Success Factors:</a:t>
            </a:r>
          </a:p>
          <a:p>
            <a:pPr algn="just" defTabSz="685800">
              <a:spcAft>
                <a:spcPts val="375"/>
              </a:spcAft>
              <a:defRPr/>
            </a:pPr>
            <a:r>
              <a:rPr lang="en-US" sz="1100" dirty="0">
                <a:solidFill>
                  <a:srgbClr val="404040"/>
                </a:solidFill>
                <a:latin typeface="Garamond" panose="02020404030301010803" pitchFamily="18" charset="0"/>
              </a:rPr>
              <a:t>Delivery of brand new FCV</a:t>
            </a:r>
          </a:p>
          <a:p>
            <a:pPr algn="just" defTabSz="685800">
              <a:spcAft>
                <a:spcPts val="375"/>
              </a:spcAft>
              <a:defRPr/>
            </a:pPr>
            <a:r>
              <a:rPr lang="en-US" sz="1100" dirty="0">
                <a:solidFill>
                  <a:srgbClr val="404040"/>
                </a:solidFill>
                <a:latin typeface="Garamond" panose="02020404030301010803" pitchFamily="18" charset="0"/>
              </a:rPr>
              <a:t>Delivery of known spares for repair of FCV @ Divine Flame </a:t>
            </a:r>
            <a:r>
              <a:rPr lang="en-US" sz="1100" dirty="0" err="1">
                <a:solidFill>
                  <a:srgbClr val="404040"/>
                </a:solidFill>
                <a:latin typeface="Garamond" panose="02020404030301010803" pitchFamily="18" charset="0"/>
              </a:rPr>
              <a:t>Wkshp</a:t>
            </a:r>
            <a:r>
              <a:rPr lang="en-US" sz="1100" dirty="0">
                <a:solidFill>
                  <a:srgbClr val="404040"/>
                </a:solidFill>
                <a:latin typeface="Garamond" panose="02020404030301010803" pitchFamily="18" charset="0"/>
              </a:rPr>
              <a:t>.</a:t>
            </a:r>
          </a:p>
          <a:p>
            <a:pPr algn="just" defTabSz="685800">
              <a:spcAft>
                <a:spcPts val="375"/>
              </a:spcAft>
              <a:defRPr/>
            </a:pPr>
            <a:r>
              <a:rPr lang="en-US" sz="1100" dirty="0">
                <a:solidFill>
                  <a:srgbClr val="404040"/>
                </a:solidFill>
                <a:latin typeface="Garamond" panose="02020404030301010803" pitchFamily="18" charset="0"/>
              </a:rPr>
              <a:t>Movement of FCV to </a:t>
            </a:r>
            <a:r>
              <a:rPr lang="en-US" sz="1100" dirty="0" err="1">
                <a:solidFill>
                  <a:srgbClr val="404040"/>
                </a:solidFill>
                <a:latin typeface="Garamond" panose="02020404030301010803" pitchFamily="18" charset="0"/>
              </a:rPr>
              <a:t>Tunu</a:t>
            </a:r>
            <a:r>
              <a:rPr lang="en-US" sz="1100" dirty="0">
                <a:solidFill>
                  <a:srgbClr val="404040"/>
                </a:solidFill>
                <a:latin typeface="Garamond" panose="02020404030301010803" pitchFamily="18" charset="0"/>
              </a:rPr>
              <a:t> Flow Station/Dodo North</a:t>
            </a:r>
          </a:p>
          <a:p>
            <a:pPr algn="just" defTabSz="685800">
              <a:spcAft>
                <a:spcPts val="375"/>
              </a:spcAft>
              <a:defRPr/>
            </a:pPr>
            <a:r>
              <a:rPr lang="en-US" sz="1100" dirty="0">
                <a:solidFill>
                  <a:srgbClr val="404040"/>
                </a:solidFill>
                <a:latin typeface="Garamond" panose="02020404030301010803" pitchFamily="18" charset="0"/>
              </a:rPr>
              <a:t>Install &amp; Commissioning of FCV</a:t>
            </a:r>
            <a:endParaRPr lang="en-GB" sz="1100" dirty="0">
              <a:solidFill>
                <a:srgbClr val="404040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Text Placeholder 2 rename 4"/>
          <p:cNvSpPr txBox="1">
            <a:spLocks/>
          </p:cNvSpPr>
          <p:nvPr/>
        </p:nvSpPr>
        <p:spPr>
          <a:xfrm>
            <a:off x="71978" y="2571956"/>
            <a:ext cx="2876744" cy="1695244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1050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Potential Benefits &amp; Measurement:</a:t>
            </a:r>
          </a:p>
          <a:p>
            <a:pPr marL="285750" indent="-285750" algn="just" defTabSz="685800">
              <a:spcAft>
                <a:spcPts val="375"/>
              </a:spcAft>
              <a:buFont typeface="+mj-lt"/>
              <a:buAutoNum type="romanUcPeriod"/>
              <a:defRPr/>
            </a:pPr>
            <a:r>
              <a:rPr lang="en-US" sz="1100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Restore production of circa thirty-five million standard cubic feet per day (</a:t>
            </a:r>
            <a:r>
              <a:rPr lang="en-US" sz="11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35mmscf/day)</a:t>
            </a:r>
            <a:r>
              <a:rPr lang="en-US" sz="1100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 of export gas and one thousand barrels per day (</a:t>
            </a:r>
            <a:r>
              <a:rPr lang="en-US" sz="11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1kbpd</a:t>
            </a:r>
            <a:r>
              <a:rPr lang="en-US" sz="1100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) of oil (condensate</a:t>
            </a:r>
          </a:p>
          <a:p>
            <a:pPr marL="285750" indent="-285750" algn="just" defTabSz="685800">
              <a:spcAft>
                <a:spcPts val="375"/>
              </a:spcAft>
              <a:buFont typeface="+mj-lt"/>
              <a:buAutoNum type="romanUcPeriod"/>
              <a:defRPr/>
            </a:pPr>
            <a:r>
              <a:rPr lang="en-US" sz="1100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Meet up company production supply for DOMGAS (for Power generations, industrial use like Dangote refinery), etc.</a:t>
            </a:r>
            <a:endParaRPr lang="en-GB" sz="110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B1023-1DB2-4E63-B7C4-EB80418B7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8"/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914378"/>
              <a:t>1</a:t>
            </a:fld>
            <a:endParaRPr lang="en-GB" noProof="1">
              <a:solidFill>
                <a:srgbClr val="404040"/>
              </a:solidFill>
            </a:endParaRPr>
          </a:p>
        </p:txBody>
      </p:sp>
      <p:sp>
        <p:nvSpPr>
          <p:cNvPr id="15" name="Text Placeholder 2 rename 5"/>
          <p:cNvSpPr txBox="1">
            <a:spLocks/>
          </p:cNvSpPr>
          <p:nvPr/>
        </p:nvSpPr>
        <p:spPr>
          <a:xfrm>
            <a:off x="7162800" y="4309570"/>
            <a:ext cx="1840914" cy="2397228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defTabSz="914378">
              <a:spcBef>
                <a:spcPts val="225"/>
              </a:spcBef>
            </a:pPr>
            <a:r>
              <a:rPr lang="en-US" sz="1100" dirty="0">
                <a:latin typeface="Garamond" panose="02020404030301010803" pitchFamily="18" charset="0"/>
                <a:ea typeface="Times New Roman"/>
                <a:cs typeface="Times New Roman"/>
              </a:rPr>
              <a:t>Project Sponsor: Busari Abiodun</a:t>
            </a:r>
          </a:p>
          <a:p>
            <a:pPr defTabSz="914378">
              <a:spcBef>
                <a:spcPts val="225"/>
              </a:spcBef>
            </a:pPr>
            <a:r>
              <a:rPr lang="en-US" sz="1100" dirty="0">
                <a:latin typeface="Garamond" panose="02020404030301010803" pitchFamily="18" charset="0"/>
                <a:ea typeface="Times New Roman"/>
                <a:cs typeface="Times New Roman"/>
              </a:rPr>
              <a:t>Project Team Members: </a:t>
            </a:r>
          </a:p>
          <a:p>
            <a:pPr marL="228600" indent="-228600" defTabSz="914378">
              <a:spcBef>
                <a:spcPts val="225"/>
              </a:spcBef>
              <a:buAutoNum type="arabicPeriod"/>
            </a:pPr>
            <a:r>
              <a:rPr lang="en-US" sz="1100" dirty="0">
                <a:latin typeface="Garamond" panose="02020404030301010803" pitchFamily="18" charset="0"/>
                <a:ea typeface="Times New Roman"/>
                <a:cs typeface="Times New Roman"/>
              </a:rPr>
              <a:t>Asuku I.</a:t>
            </a:r>
          </a:p>
          <a:p>
            <a:pPr marL="228600" indent="-228600" defTabSz="914378">
              <a:spcBef>
                <a:spcPts val="225"/>
              </a:spcBef>
              <a:buAutoNum type="arabicPeriod"/>
            </a:pPr>
            <a:r>
              <a:rPr lang="en-US" sz="1100" dirty="0">
                <a:latin typeface="Garamond" panose="02020404030301010803" pitchFamily="18" charset="0"/>
                <a:ea typeface="Times New Roman"/>
                <a:cs typeface="Times New Roman"/>
              </a:rPr>
              <a:t>Kelly I.</a:t>
            </a:r>
            <a:endParaRPr lang="en-GB" sz="1100" dirty="0">
              <a:latin typeface="Garamond" panose="02020404030301010803" pitchFamily="18" charset="0"/>
              <a:ea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1978" y="718288"/>
            <a:ext cx="8920163" cy="1821180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GB" sz="1200" b="1" u="sng" dirty="0">
                <a:solidFill>
                  <a:srgbClr val="404040"/>
                </a:solidFill>
                <a:latin typeface="Garamond" panose="02020404030301010803" pitchFamily="18" charset="0"/>
              </a:rPr>
              <a:t>Business Case/Objectives</a:t>
            </a:r>
            <a:r>
              <a:rPr lang="en-GB" sz="1200" b="1" dirty="0">
                <a:solidFill>
                  <a:srgbClr val="404040"/>
                </a:solidFill>
                <a:latin typeface="Garamond" panose="02020404030301010803" pitchFamily="18" charset="0"/>
                <a:cs typeface="Arial" charset="0"/>
              </a:rPr>
              <a:t>: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SPDC West Asset </a:t>
            </a:r>
            <a:r>
              <a:rPr lang="en-US" sz="12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Tunu</a:t>
            </a:r>
            <a:r>
              <a:rPr lang="en-US" sz="1200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 Flow Station is presently deferring circa thirty-five million standard cubic feet per day (</a:t>
            </a:r>
            <a:r>
              <a:rPr lang="en-US" sz="12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35mmscf/day)</a:t>
            </a:r>
            <a:r>
              <a:rPr lang="en-US" sz="1200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 of export gas and one thousand barrels per day (</a:t>
            </a:r>
            <a:r>
              <a:rPr lang="en-US" sz="12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1kbpd</a:t>
            </a:r>
            <a:r>
              <a:rPr lang="en-US" sz="1200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) of oil (condensate) since </a:t>
            </a:r>
            <a:r>
              <a:rPr lang="en-US" sz="12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XX/XX/2022</a:t>
            </a:r>
            <a:r>
              <a:rPr lang="en-US" sz="1200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. This is as a result of the shutdown of Tunu’s Dodo North 4 Well due to a faulty Wellhead Production Choke Valve. Consequently, SPDC is unable to meet up with her Nominations for DOMGAS supply (for Power generations, industrial use like Dangote </a:t>
            </a:r>
            <a:r>
              <a:rPr lang="en-US" sz="1200" dirty="0">
                <a:latin typeface="Garamond" panose="02020404030301010803" pitchFamily="18" charset="0"/>
                <a:ea typeface="Times New Roman" panose="02020603050405020304" pitchFamily="18" charset="0"/>
              </a:rPr>
              <a:t>fertilizer company,</a:t>
            </a:r>
            <a:r>
              <a:rPr lang="en-US" sz="1200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etc</a:t>
            </a:r>
            <a:r>
              <a:rPr lang="en-US" sz="1200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).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200" dirty="0">
              <a:effectLst/>
              <a:latin typeface="Garamond" panose="02020404030301010803" pitchFamily="18" charset="0"/>
              <a:ea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Restore the faulty Dodo North Well 4 Wellhead Flow Control Valve (FCV) via the following restoration streams</a:t>
            </a:r>
          </a:p>
          <a:p>
            <a:pPr marL="800100" lvl="1" indent="-342900">
              <a:buFont typeface="+mj-lt"/>
              <a:buAutoNum type="romanLcPeriod"/>
            </a:pPr>
            <a:r>
              <a:rPr lang="en-US" sz="1200" dirty="0">
                <a:effectLst/>
                <a:latin typeface="Garamond" panose="02020404030301010803" pitchFamily="18" charset="0"/>
                <a:ea typeface="Times New Roman" panose="02020603050405020304" pitchFamily="18" charset="0"/>
              </a:rPr>
              <a:t>Stream 1:  Procure brand new FCV assembly and deliver to site. </a:t>
            </a:r>
          </a:p>
          <a:p>
            <a:pPr marL="800100" lvl="1" indent="-342900">
              <a:buFont typeface="+mj-lt"/>
              <a:buAutoNum type="romanLcPeriod"/>
            </a:pPr>
            <a:r>
              <a:rPr lang="en-US" sz="1200" dirty="0">
                <a:latin typeface="Garamond" panose="02020404030301010803" pitchFamily="18" charset="0"/>
                <a:ea typeface="Times New Roman" panose="02020603050405020304" pitchFamily="18" charset="0"/>
              </a:rPr>
              <a:t>Stream 2: Repair faulty FCV </a:t>
            </a:r>
          </a:p>
        </p:txBody>
      </p:sp>
      <p:sp>
        <p:nvSpPr>
          <p:cNvPr id="14" name="Text Placeholder 2 rename 2">
            <a:extLst>
              <a:ext uri="{FF2B5EF4-FFF2-40B4-BE49-F238E27FC236}">
                <a16:creationId xmlns:a16="http://schemas.microsoft.com/office/drawing/2014/main" id="{7AE77853-2DF0-42E1-9AA5-B8339F7EA519}"/>
              </a:ext>
            </a:extLst>
          </p:cNvPr>
          <p:cNvSpPr txBox="1">
            <a:spLocks/>
          </p:cNvSpPr>
          <p:nvPr/>
        </p:nvSpPr>
        <p:spPr>
          <a:xfrm>
            <a:off x="58475" y="4309570"/>
            <a:ext cx="3277928" cy="2397228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GB" sz="1100" b="1" u="sng" dirty="0">
                <a:solidFill>
                  <a:srgbClr val="404040"/>
                </a:solidFill>
                <a:latin typeface="Garamond" panose="02020404030301010803" pitchFamily="18" charset="0"/>
              </a:rPr>
              <a:t>High-level Timeline - Stream 1:</a:t>
            </a:r>
            <a:endParaRPr lang="en-GB" sz="1100" dirty="0">
              <a:solidFill>
                <a:srgbClr val="404040"/>
              </a:solidFill>
              <a:latin typeface="Garamond" panose="02020404030301010803" pitchFamily="18" charset="0"/>
            </a:endParaRP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r>
              <a:rPr lang="en-US" sz="1100" dirty="0">
                <a:solidFill>
                  <a:srgbClr val="404040"/>
                </a:solidFill>
                <a:latin typeface="Garamond" panose="02020404030301010803" pitchFamily="18" charset="0"/>
              </a:rPr>
              <a:t>Deliver brand new FCV @ </a:t>
            </a:r>
            <a:r>
              <a:rPr lang="en-US" sz="1100" dirty="0" err="1">
                <a:solidFill>
                  <a:srgbClr val="404040"/>
                </a:solidFill>
                <a:latin typeface="Garamond" panose="02020404030301010803" pitchFamily="18" charset="0"/>
              </a:rPr>
              <a:t>Tunu</a:t>
            </a:r>
            <a:r>
              <a:rPr lang="en-US" sz="1100" dirty="0">
                <a:solidFill>
                  <a:srgbClr val="404040"/>
                </a:solidFill>
                <a:latin typeface="Garamond" panose="02020404030301010803" pitchFamily="18" charset="0"/>
              </a:rPr>
              <a:t> Flow Station –  </a:t>
            </a:r>
            <a:r>
              <a:rPr lang="en-US" sz="1100" b="1" dirty="0">
                <a:solidFill>
                  <a:srgbClr val="404040"/>
                </a:solidFill>
                <a:latin typeface="Garamond" panose="02020404030301010803" pitchFamily="18" charset="0"/>
              </a:rPr>
              <a:t>End June 2023.</a:t>
            </a: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r>
              <a:rPr lang="en-US" sz="1100" dirty="0">
                <a:latin typeface="Garamond" panose="02020404030301010803" pitchFamily="18" charset="0"/>
              </a:rPr>
              <a:t>Deliver recommended spares for new FCV @ </a:t>
            </a:r>
            <a:r>
              <a:rPr lang="en-US" sz="1100" dirty="0" err="1">
                <a:latin typeface="Garamond" panose="02020404030301010803" pitchFamily="18" charset="0"/>
              </a:rPr>
              <a:t>Tunu</a:t>
            </a:r>
            <a:r>
              <a:rPr lang="en-US" sz="1100" dirty="0">
                <a:latin typeface="Garamond" panose="02020404030301010803" pitchFamily="18" charset="0"/>
              </a:rPr>
              <a:t> Flow Station – </a:t>
            </a:r>
            <a:r>
              <a:rPr lang="en-US" sz="1100" b="1" dirty="0">
                <a:latin typeface="Garamond" panose="02020404030301010803" pitchFamily="18" charset="0"/>
              </a:rPr>
              <a:t>End March 2023.</a:t>
            </a: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r>
              <a:rPr lang="en-US" sz="1100" dirty="0">
                <a:solidFill>
                  <a:srgbClr val="00B050"/>
                </a:solidFill>
                <a:latin typeface="Garamond" panose="02020404030301010803" pitchFamily="18" charset="0"/>
              </a:rPr>
              <a:t>Issued PO to Vendor for procurement of brand new FCV assembly – 21</a:t>
            </a:r>
            <a:r>
              <a:rPr lang="en-US" sz="1100" baseline="30000" dirty="0">
                <a:solidFill>
                  <a:srgbClr val="00B050"/>
                </a:solidFill>
                <a:latin typeface="Garamond" panose="02020404030301010803" pitchFamily="18" charset="0"/>
              </a:rPr>
              <a:t>st</a:t>
            </a:r>
            <a:r>
              <a:rPr lang="en-US" sz="1100" dirty="0">
                <a:solidFill>
                  <a:srgbClr val="00B050"/>
                </a:solidFill>
                <a:latin typeface="Garamond" panose="02020404030301010803" pitchFamily="18" charset="0"/>
              </a:rPr>
              <a:t> October 2022</a:t>
            </a: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r>
              <a:rPr lang="en-US" sz="1100" dirty="0">
                <a:solidFill>
                  <a:srgbClr val="00B050"/>
                </a:solidFill>
                <a:latin typeface="Garamond" panose="02020404030301010803" pitchFamily="18" charset="0"/>
              </a:rPr>
              <a:t>Issued PO to Vendor for procurement of recommended spares for brand new FCV. - 21</a:t>
            </a:r>
            <a:r>
              <a:rPr lang="en-US" sz="1100" baseline="30000" dirty="0">
                <a:solidFill>
                  <a:srgbClr val="00B050"/>
                </a:solidFill>
                <a:latin typeface="Garamond" panose="02020404030301010803" pitchFamily="18" charset="0"/>
              </a:rPr>
              <a:t>st</a:t>
            </a:r>
            <a:r>
              <a:rPr lang="en-US" sz="1100" dirty="0">
                <a:solidFill>
                  <a:srgbClr val="00B050"/>
                </a:solidFill>
                <a:latin typeface="Garamond" panose="02020404030301010803" pitchFamily="18" charset="0"/>
              </a:rPr>
              <a:t> October 2022</a:t>
            </a: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Improve SLA of 50days by engaging Material Movement Team – 10</a:t>
            </a:r>
            <a:r>
              <a:rPr lang="en-US" sz="1100" baseline="300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th</a:t>
            </a:r>
            <a:r>
              <a:rPr lang="en-US" sz="11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 November 2022.</a:t>
            </a: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100" dirty="0">
              <a:solidFill>
                <a:srgbClr val="404040"/>
              </a:solidFill>
              <a:latin typeface="Garamond" panose="02020404030301010803" pitchFamily="18" charset="0"/>
            </a:endParaRP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100" dirty="0">
              <a:solidFill>
                <a:srgbClr val="404040"/>
              </a:solidFill>
              <a:latin typeface="Garamond" panose="02020404030301010803" pitchFamily="18" charset="0"/>
            </a:endParaRP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05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4" id="{12D2936B-ECEB-48BC-96D4-167E39C69A90}" vid="{F6A45887-BFEC-4A05-8CA7-4E4BA58EA7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5120</TotalTime>
  <Words>492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Futura Bold</vt:lpstr>
      <vt:lpstr>Futura Medium</vt:lpstr>
      <vt:lpstr>Garamond</vt:lpstr>
      <vt:lpstr>Wingdings</vt:lpstr>
      <vt:lpstr>Shell layouts with footer</vt:lpstr>
      <vt:lpstr>Project Title: Dodo North Well 4 FCV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UTILIZE MOTION-SENSITIVE LIGHTING SYSTEMS AND CONSOLIDATE OFFICE SPACE DURING OFF-PERIODS</dc:title>
  <dc:creator>SPDC LEH IMOR OH SPDC-UPO/G/PLI</dc:creator>
  <cp:lastModifiedBy>Mark, Enyo SPDC-UPC/G/UW</cp:lastModifiedBy>
  <cp:revision>133</cp:revision>
  <dcterms:created xsi:type="dcterms:W3CDTF">2006-08-16T00:00:00Z</dcterms:created>
  <dcterms:modified xsi:type="dcterms:W3CDTF">2022-11-08T07:03:33Z</dcterms:modified>
</cp:coreProperties>
</file>