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snapToGrid="0">
      <p:cViewPr varScale="1">
        <p:scale>
          <a:sx n="67" d="100"/>
          <a:sy n="67" d="100"/>
        </p:scale>
        <p:origin x="7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1/20/2022</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1/20/2022</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25336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lgn="just">
              <a:spcAft>
                <a:spcPts val="500"/>
              </a:spcAft>
              <a:defRPr/>
            </a:pPr>
            <a:r>
              <a:rPr lang="en-US" sz="1300" dirty="0">
                <a:solidFill>
                  <a:schemeClr val="tx1">
                    <a:lumMod val="95000"/>
                    <a:lumOff val="5000"/>
                  </a:schemeClr>
                </a:solidFill>
                <a:latin typeface="Futura Medium" pitchFamily="2" charset="0"/>
                <a:cs typeface="Arial" charset="0"/>
              </a:rPr>
              <a:t>This production optimization opportunity involves the review and possible removal of restriction orifice plates in the well flowlines at the inlet manifold in Tunu flowstation, Opukushi flowstation and Benisede flowstation. These orifice plates have varying sizes of the openings ranging from 0.5" to 1.5" for the different well flowline. The intent of the orifice plates in the flowlines is to create the required differential pressure across them for production universe and real time operations for well performance monitoring. The sizes of the orifice plates are to be reviewed against the current well pressures and rates as the well pressure declines over time, to prevent the orifice plates causing restrictions to the declining wells. The review of the orifice plates size will result to less back pressures to the wells and increase rates from the well to the facility. There is potential gains of circa 500bopd increment from review of these plates without any process safety risks and risk to current operations.</a:t>
            </a:r>
            <a:endParaRPr lang="en-US" altLang="en-US" sz="1200" b="1" u="sng" dirty="0">
              <a:solidFill>
                <a:schemeClr val="tx1">
                  <a:lumMod val="95000"/>
                  <a:lumOff val="5000"/>
                </a:schemeClr>
              </a:solidFill>
              <a:latin typeface="Futura Medium" pitchFamily="2" charset="0"/>
              <a:cs typeface="Arial" charset="0"/>
            </a:endParaRPr>
          </a:p>
          <a:p>
            <a:pPr algn="just">
              <a:spcAft>
                <a:spcPts val="500"/>
              </a:spcAft>
              <a:defRPr/>
            </a:pPr>
            <a:r>
              <a:rPr lang="en-GB" altLang="en-US" sz="1200" b="1" u="sng" dirty="0">
                <a:solidFill>
                  <a:schemeClr val="tx1">
                    <a:lumMod val="95000"/>
                    <a:lumOff val="5000"/>
                  </a:schemeClr>
                </a:solidFill>
                <a:latin typeface="Futura Medium" panose="00000400000000000000" pitchFamily="2" charset="0"/>
              </a:rPr>
              <a:t>Objective:</a:t>
            </a:r>
          </a:p>
          <a:p>
            <a:pPr algn="just">
              <a:spcAft>
                <a:spcPts val="500"/>
              </a:spcAft>
              <a:defRPr/>
            </a:pPr>
            <a:r>
              <a:rPr lang="en-GB" sz="1200" dirty="0">
                <a:solidFill>
                  <a:schemeClr val="tx1">
                    <a:lumMod val="95000"/>
                    <a:lumOff val="5000"/>
                  </a:schemeClr>
                </a:solidFill>
                <a:latin typeface="Futura Medium" panose="00000400000000000000" pitchFamily="2" charset="0"/>
                <a:cs typeface="Arial" charset="0"/>
              </a:rPr>
              <a:t>To review the orifice plate sizes in Tunu Node flowlines for production increase of about 500bopd.</a:t>
            </a: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67100" y="2857500"/>
            <a:ext cx="4476750" cy="3796803"/>
          </a:xfrm>
          <a:prstGeom prst="rect">
            <a:avLst/>
          </a:prstGeom>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Project Scope/Actions (With start and end dates and action par</a:t>
            </a: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Joint Facility Review – Jan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Risk Assessment – Jan 2022</a:t>
            </a:r>
          </a:p>
          <a:p>
            <a:pP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Field trial – Feb 2022 </a:t>
            </a:r>
          </a:p>
          <a:p>
            <a:pP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MOC approval – Feb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Field implementation – Mar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Well testing for all the wells. – Mar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Well test validation by the Programmer – April 2022</a:t>
            </a:r>
          </a:p>
          <a:p>
            <a:pP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3" y="4810539"/>
            <a:ext cx="3103375" cy="183917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L0-L1</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L2: Impacts fully identified and FCF calculated</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L3: When to get approval for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L4: When to complete all major actions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L5: Initiative End</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047562" y="2865292"/>
            <a:ext cx="3873839" cy="1611457"/>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Critical Success Factors</a:t>
            </a:r>
            <a:r>
              <a:rPr lang="en-GB" sz="1300" dirty="0">
                <a:solidFill>
                  <a:schemeClr val="tx1">
                    <a:lumMod val="95000"/>
                    <a:lumOff val="5000"/>
                  </a:schemeClr>
                </a:solidFill>
                <a:latin typeface="Futura Medium" panose="00000400000000000000" pitchFamily="2" charset="0"/>
              </a:rPr>
              <a:t>.</a:t>
            </a:r>
          </a:p>
          <a:p>
            <a:pPr marL="171450" indent="-171450" algn="just" defTabSz="914400">
              <a:spcAft>
                <a:spcPts val="500"/>
              </a:spcAft>
              <a:buFont typeface="Arial" panose="020B0604020202020204" pitchFamily="34" charset="0"/>
              <a:buChar char="•"/>
              <a:defRPr/>
            </a:pPr>
            <a:r>
              <a:rPr lang="en-GB" sz="1300" dirty="0">
                <a:solidFill>
                  <a:schemeClr val="tx1">
                    <a:lumMod val="95000"/>
                    <a:lumOff val="5000"/>
                  </a:schemeClr>
                </a:solidFill>
                <a:latin typeface="Futura Medium" panose="00000400000000000000" pitchFamily="2" charset="0"/>
              </a:rPr>
              <a:t>Validation of the well test results before and after the removal of the orifice plates.</a:t>
            </a: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857500"/>
            <a:ext cx="3092787" cy="1959536"/>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Potential Benefits &amp; Measurement:</a:t>
            </a:r>
          </a:p>
          <a:p>
            <a:pPr marL="171450" indent="-171450">
              <a:buFont typeface="Wingdings" pitchFamily="2" charset="2"/>
              <a:buChar char="§"/>
              <a:defRPr/>
            </a:pPr>
            <a:r>
              <a:rPr lang="en-US" sz="1300" dirty="0">
                <a:solidFill>
                  <a:schemeClr val="tx1">
                    <a:lumMod val="95000"/>
                    <a:lumOff val="5000"/>
                  </a:schemeClr>
                </a:solidFill>
                <a:latin typeface="Futura Medium" panose="00000400000000000000" pitchFamily="2" charset="0"/>
              </a:rPr>
              <a:t>Additional oil production of 500bopd at almost zero implementation cost.</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047562" y="4549508"/>
            <a:ext cx="3863252" cy="2100204"/>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Sponsor: Busari Abiodun</a:t>
            </a:r>
          </a:p>
          <a:p>
            <a:pPr marL="0" lvl="1">
              <a:spcBef>
                <a:spcPts val="300"/>
              </a:spcBef>
              <a:spcAft>
                <a:spcPct val="0"/>
              </a:spcAft>
            </a:pPr>
            <a:endParaRPr lang="en-US" altLang="en-US" sz="13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Implementation Lead - </a:t>
            </a:r>
            <a:r>
              <a:rPr lang="en-US" sz="1300" dirty="0">
                <a:solidFill>
                  <a:schemeClr val="tx1">
                    <a:lumMod val="95000"/>
                    <a:lumOff val="5000"/>
                  </a:schemeClr>
                </a:solidFill>
                <a:latin typeface="Futura Medium" panose="00000400000000000000" pitchFamily="2" charset="0"/>
              </a:rPr>
              <a:t>Osephode Destiny/Oyedele, Oyebode</a:t>
            </a: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Team: </a:t>
            </a:r>
          </a:p>
          <a:p>
            <a:pPr marL="285750" indent="-285750">
              <a:buFont typeface="Arial" panose="020B0604020202020204" pitchFamily="34" charset="0"/>
              <a:buChar char="•"/>
              <a:defRPr/>
            </a:pPr>
            <a:r>
              <a:rPr lang="en-US" sz="1300" dirty="0">
                <a:solidFill>
                  <a:schemeClr val="tx1">
                    <a:lumMod val="95000"/>
                    <a:lumOff val="5000"/>
                  </a:schemeClr>
                </a:solidFill>
                <a:latin typeface="Futura Medium" panose="00000400000000000000" pitchFamily="2" charset="0"/>
              </a:rPr>
              <a:t>Adomokhai Segun,  Ikedilo Nonso, Umaru Jimmai, Taro Onajite, Bille Soye, Taiwo Agbaje</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60013" y="2857500"/>
            <a:ext cx="3092786" cy="242505"/>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67099" y="2865292"/>
            <a:ext cx="4487339" cy="23471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8068739" y="2865292"/>
            <a:ext cx="3842075" cy="23471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68760" y="4549508"/>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2" y="0"/>
            <a:ext cx="11650802" cy="331653"/>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latin typeface="Futura Bold" panose="00000900000000000000" pitchFamily="2" charset="0"/>
              </a:rPr>
              <a:t> Tunu Node Flowline Orifice plate review for additional 500bopd  by April 2022</a:t>
            </a:r>
          </a:p>
          <a:p>
            <a:endParaRPr lang="en-US" sz="20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60012" y="4843152"/>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15124</TotalTime>
  <Words>397</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Adomokhai, Segun E SPDC-UPC/G/UR</cp:lastModifiedBy>
  <cp:revision>102</cp:revision>
  <dcterms:created xsi:type="dcterms:W3CDTF">2019-04-26T15:39:43Z</dcterms:created>
  <dcterms:modified xsi:type="dcterms:W3CDTF">2022-01-20T12:37:39Z</dcterms:modified>
</cp:coreProperties>
</file>