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5"/>
    <p:sldMasterId id="2147483706" r:id="rId6"/>
  </p:sldMasterIdLst>
  <p:notesMasterIdLst>
    <p:notesMasterId r:id="rId8"/>
  </p:notesMasterIdLst>
  <p:handoutMasterIdLst>
    <p:handoutMasterId r:id="rId9"/>
  </p:handoutMasterIdLst>
  <p:sldIdLst>
    <p:sldId id="479" r:id="rId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orient="horz" pos="878">
          <p15:clr>
            <a:srgbClr val="A4A3A4"/>
          </p15:clr>
        </p15:guide>
        <p15:guide id="3" orient="horz" pos="1074">
          <p15:clr>
            <a:srgbClr val="A4A3A4"/>
          </p15:clr>
        </p15:guide>
        <p15:guide id="4" orient="horz" pos="2479">
          <p15:clr>
            <a:srgbClr val="A4A3A4"/>
          </p15:clr>
        </p15:guide>
        <p15:guide id="5" pos="567">
          <p15:clr>
            <a:srgbClr val="A4A3A4"/>
          </p15:clr>
        </p15:guide>
        <p15:guide id="6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D21"/>
    <a:srgbClr val="595959"/>
    <a:srgbClr val="FBCE07"/>
    <a:srgbClr val="A6A6A6"/>
    <a:srgbClr val="CCE9DB"/>
    <a:srgbClr val="99CDB7"/>
    <a:srgbClr val="66B492"/>
    <a:srgbClr val="339B6E"/>
    <a:srgbClr val="DFD1DE"/>
    <a:srgbClr val="C0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3" autoAdjust="0"/>
    <p:restoredTop sz="90514" autoAdjust="0"/>
  </p:normalViewPr>
  <p:slideViewPr>
    <p:cSldViewPr snapToGrid="0">
      <p:cViewPr varScale="1">
        <p:scale>
          <a:sx n="63" d="100"/>
          <a:sy n="63" d="100"/>
        </p:scale>
        <p:origin x="62" y="168"/>
      </p:cViewPr>
      <p:guideLst>
        <p:guide orient="horz" pos="3929"/>
        <p:guide orient="horz" pos="878"/>
        <p:guide orient="horz" pos="1074"/>
        <p:guide orient="horz" pos="2479"/>
        <p:guide pos="567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3174" y="-18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5F32E2-FB3F-4393-A3D0-09EAAA951AEF}" type="datetimeFigureOut">
              <a:rPr lang="en-US"/>
              <a:pPr>
                <a:defRPr/>
              </a:pPr>
              <a:t>7/27/2018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6264D61-8471-471B-8878-DC491F871D8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267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49D22B2-99D6-423C-BA31-9BD789BFEEAF}" type="datetimeFigureOut">
              <a:rPr lang="en-US"/>
              <a:pPr>
                <a:defRPr/>
              </a:pPr>
              <a:t>7/27/2018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6656" y="493776"/>
            <a:ext cx="4619783" cy="346557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49" y="4279391"/>
            <a:ext cx="5440680" cy="491032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3CE71D-F4BD-41F9-9CEC-EEE535A2545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469512" y="496332"/>
            <a:ext cx="1067707" cy="637144"/>
          </a:xfrm>
          <a:prstGeom prst="rect">
            <a:avLst/>
          </a:prstGeom>
          <a:solidFill>
            <a:srgbClr val="FBCE07"/>
          </a:solidFill>
        </p:spPr>
        <p:txBody>
          <a:bodyPr/>
          <a:lstStyle/>
          <a:p>
            <a:pPr>
              <a:defRPr/>
            </a:pPr>
            <a:r>
              <a:rPr lang="en-GB" sz="1400" b="1" dirty="0">
                <a:solidFill>
                  <a:srgbClr val="DD1D21"/>
                </a:solidFill>
                <a:latin typeface="Futura Medium" panose="00000400000000000000" pitchFamily="2" charset="0"/>
              </a:rPr>
              <a:t>TIME:</a:t>
            </a:r>
            <a:endParaRPr lang="en-GB" sz="1400" b="1" dirty="0">
              <a:solidFill>
                <a:srgbClr val="DD1D2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utura Medium" panose="00000400000000000000" pitchFamily="2" charset="0"/>
            </a:endParaRPr>
          </a:p>
          <a:p>
            <a:pPr>
              <a:defRPr/>
            </a:pPr>
            <a:endParaRPr lang="en-GB" sz="1100" dirty="0">
              <a:solidFill>
                <a:srgbClr val="DD1D21"/>
              </a:solidFill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7060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C8F0AEDB-E0E2-454F-A2FA-6BB80EB65149}" type="slidenum">
              <a:rPr lang="en-GB" altLang="en-US" smtClean="0"/>
              <a:pPr/>
              <a:t>1</a:t>
            </a:fld>
            <a:endParaRPr lang="en-GB" altLang="en-US" dirty="0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676275" y="493713"/>
            <a:ext cx="4619625" cy="3465512"/>
          </a:xfrm>
        </p:spPr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2928" y="781957"/>
            <a:ext cx="101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595959"/>
                </a:solidFill>
                <a:latin typeface="Futura Medium" panose="00000400000000000000" pitchFamily="2" charset="0"/>
              </a:rPr>
              <a:t>  mins</a:t>
            </a:r>
            <a:endParaRPr lang="en-GB" sz="1600" dirty="0">
              <a:solidFill>
                <a:srgbClr val="595959"/>
              </a:solidFill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1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MY" dirty="0">
                <a:latin typeface="Futura Medium" pitchFamily="2" charset="0"/>
              </a:rPr>
              <a:t>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MY" dirty="0">
              <a:latin typeface="Futura Medium" pitchFamily="2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MY" dirty="0">
              <a:latin typeface="Futura Medium" pitchFamily="2" charset="0"/>
            </a:endParaRP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4F127A2-0E07-4EAA-B08A-ED890FF3026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64875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369332"/>
          </a:xfrm>
          <a:noFill/>
          <a:ln w="9525">
            <a:noFill/>
          </a:ln>
        </p:spPr>
        <p:txBody>
          <a:bodyPr lIns="0" tIns="0"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4876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4893" name="Picture 1053" descr="Shell-2010-Pecten-RGBpc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BFF899-A988-49D9-B2DE-2A61BAA6482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1CEE83-5709-4CAF-BA51-79E4D45A8EB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rgbClr val="FDEB9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dirty="0">
                  <a:solidFill>
                    <a:srgbClr val="595959"/>
                  </a:solidFill>
                  <a:latin typeface="Futura Medium"/>
                  <a:cs typeface="+mn-cs"/>
                </a:rPr>
                <a:t> 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rgbClr val="FDEB9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rgbClr val="FBCE0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94536" cy="1206000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rgbClr val="DD1D2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200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{25.51181,198.4252,509.4771,36.8504}"/>
          <p:cNvSpPr txBox="1">
            <a:spLocks noChangeArrowheads="1"/>
          </p:cNvSpPr>
          <p:nvPr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  <p:sp>
        <p:nvSpPr>
          <p:cNvPr id="18" name="Text Box 11" descr="CONFIDENTIAL_TAG_0xFFEE"/>
          <p:cNvSpPr txBox="1">
            <a:spLocks noChangeArrowheads="1"/>
          </p:cNvSpPr>
          <p:nvPr/>
        </p:nvSpPr>
        <p:spPr bwMode="auto">
          <a:xfrm>
            <a:off x="6098400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3045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>
            <a:spLocks noChangeArrowheads="1"/>
          </p:cNvSpPr>
          <p:nvPr/>
        </p:nvSpPr>
        <p:spPr bwMode="auto">
          <a:xfrm flipH="1">
            <a:off x="468313" y="1307018"/>
            <a:ext cx="7020000" cy="5086350"/>
          </a:xfrm>
          <a:prstGeom prst="rect">
            <a:avLst/>
          </a:prstGeom>
          <a:solidFill>
            <a:srgbClr val="FDEB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595959"/>
                </a:solidFill>
                <a:latin typeface="Futura Medium"/>
                <a:cs typeface="+mn-cs"/>
              </a:rPr>
              <a:t> 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 flipH="1">
            <a:off x="1548071" y="226142"/>
            <a:ext cx="7129203" cy="5040000"/>
          </a:xfrm>
          <a:prstGeom prst="rect">
            <a:avLst/>
          </a:prstGeom>
          <a:solidFill>
            <a:srgbClr val="FBCE0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595959"/>
              </a:solidFill>
              <a:latin typeface="Futura Medium"/>
              <a:cs typeface="+mn-cs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 flipH="1">
            <a:off x="1548072" y="1307018"/>
            <a:ext cx="5942197" cy="3960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595959"/>
              </a:solidFill>
              <a:latin typeface="Futura Medium"/>
              <a:cs typeface="+mn-cs"/>
            </a:endParaRPr>
          </a:p>
        </p:txBody>
      </p:sp>
      <p:pic>
        <p:nvPicPr>
          <p:cNvPr id="23" name="Picture 22" descr="Shell-2010-Pecten-RGBpc.wm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68313" y="290934"/>
            <a:ext cx="720000" cy="667868"/>
          </a:xfrm>
          <a:prstGeom prst="rect">
            <a:avLst/>
          </a:prstGeom>
          <a:noFill/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390092"/>
            <a:ext cx="6748988" cy="382386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rgbClr val="FF0000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811745"/>
            <a:ext cx="6748988" cy="342685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578064" y="5402511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578064" y="5627540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47813" y="1307018"/>
            <a:ext cx="5942012" cy="3960307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8" name="Text Box 11" descr="CONFIDENTIAL_TAG_0xFFEE"/>
          <p:cNvSpPr txBox="1">
            <a:spLocks noChangeArrowheads="1"/>
          </p:cNvSpPr>
          <p:nvPr/>
        </p:nvSpPr>
        <p:spPr bwMode="auto">
          <a:xfrm>
            <a:off x="6098400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9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2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42036027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76250" y="1307018"/>
            <a:ext cx="7014019" cy="5076320"/>
          </a:xfrm>
          <a:solidFill>
            <a:srgbClr val="FDEB9C"/>
          </a:solidFill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dirty="0">
                  <a:solidFill>
                    <a:srgbClr val="595959"/>
                  </a:solidFill>
                  <a:latin typeface="Futura Medium"/>
                  <a:cs typeface="+mn-cs"/>
                </a:rPr>
                <a:t> 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rgbClr val="FBCE0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  <p:pic>
          <p:nvPicPr>
            <p:cNvPr id="23" name="Picture 22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468313" y="290934"/>
              <a:ext cx="720000" cy="667868"/>
            </a:xfrm>
            <a:prstGeom prst="rect">
              <a:avLst/>
            </a:prstGeom>
            <a:noFill/>
          </p:spPr>
        </p:pic>
      </p:grp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390092"/>
            <a:ext cx="6748988" cy="382386"/>
          </a:xfrm>
          <a:noFill/>
        </p:spPr>
        <p:txBody>
          <a:bodyPr lIns="0" tIns="0" rIns="0"/>
          <a:lstStyle>
            <a:lvl1pPr>
              <a:defRPr kern="1200" cap="all" spc="0" baseline="0">
                <a:solidFill>
                  <a:srgbClr val="DD1D2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811745"/>
            <a:ext cx="6748988" cy="342685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583134" y="5890598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583134" y="6115627"/>
            <a:ext cx="5857896" cy="196455"/>
          </a:xfrm>
        </p:spPr>
        <p:txBody>
          <a:bodyPr anchor="t" anchorCtr="0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8" name="Text Box 11" descr="CONFIDENTIAL_TAG_0xFFEE"/>
          <p:cNvSpPr txBox="1">
            <a:spLocks noChangeArrowheads="1"/>
          </p:cNvSpPr>
          <p:nvPr/>
        </p:nvSpPr>
        <p:spPr bwMode="auto">
          <a:xfrm>
            <a:off x="6098400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9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2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92293490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rgbClr val="FBCE07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882" y="295200"/>
            <a:ext cx="813463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rgbClr val="DD1D2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68313" y="1312201"/>
            <a:ext cx="8208961" cy="5071137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buClr>
                <a:srgbClr val="DD1D21"/>
              </a:buClr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Text Box 11" descr="CONFIDENTIAL_TAG_0xFFEE"/>
          <p:cNvSpPr txBox="1">
            <a:spLocks noChangeArrowheads="1"/>
          </p:cNvSpPr>
          <p:nvPr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3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53688361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rgbClr val="FBCE07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617" y="295200"/>
            <a:ext cx="8134895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rgbClr val="DD1D2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68313" y="1312202"/>
            <a:ext cx="8204249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Text Box 11" descr="CONFIDENTIAL_TAG_0xFFEE"/>
          <p:cNvSpPr txBox="1">
            <a:spLocks noChangeArrowheads="1"/>
          </p:cNvSpPr>
          <p:nvPr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6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25181464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rgbClr val="FBCE07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617" y="295200"/>
            <a:ext cx="8134895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rgbClr val="DD1D2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68313" y="1312202"/>
            <a:ext cx="8204249" cy="5071136"/>
          </a:xfrm>
        </p:spPr>
        <p:txBody>
          <a:bodyPr/>
          <a:lstStyle>
            <a:lvl1pPr marL="0" indent="0" defTabSz="268288">
              <a:lnSpc>
                <a:spcPct val="120000"/>
              </a:lnSpc>
              <a:spcBef>
                <a:spcPts val="0"/>
              </a:spcBef>
              <a:defRPr sz="1600"/>
            </a:lvl1pPr>
            <a:lvl2pPr marL="271463" indent="-271463" defTabSz="268288">
              <a:lnSpc>
                <a:spcPct val="120000"/>
              </a:lnSpc>
              <a:spcBef>
                <a:spcPts val="0"/>
              </a:spcBef>
              <a:defRPr sz="1600"/>
            </a:lvl2pPr>
            <a:lvl3pPr marL="450850" indent="-180975"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defTabSz="268288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defTabSz="268288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4" name="Text Box 11" descr="CONFIDENTIAL_TAG_0xFFEE"/>
          <p:cNvSpPr txBox="1">
            <a:spLocks noChangeArrowheads="1"/>
          </p:cNvSpPr>
          <p:nvPr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5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79346205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rgbClr val="FBCE07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rgbClr val="DD1D2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5688" y="1310400"/>
            <a:ext cx="3960000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marL="276225" lvl="1" indent="-276225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DD1D21"/>
              </a:buClr>
              <a:buSzPct val="85000"/>
              <a:buFont typeface="Wingdings" pitchFamily="2" charset="2"/>
              <a:buChar char="n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68313" y="1310400"/>
            <a:ext cx="3960000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rgbClr val="DD1D21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Text Box 11" descr="CONFIDENTIAL_TAG_0xFFEE"/>
          <p:cNvSpPr txBox="1">
            <a:spLocks noChangeArrowheads="1"/>
          </p:cNvSpPr>
          <p:nvPr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7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35870316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rgbClr val="FBCE07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rgbClr val="DD1D2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9638" y="1310400"/>
            <a:ext cx="3956050" cy="5072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Bef>
                <a:spcPts val="0"/>
              </a:spcBef>
              <a:spcAft>
                <a:spcPts val="600"/>
              </a:spcAft>
              <a:buClr>
                <a:srgbClr val="DD1D21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6950" indent="-185738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68313" y="1310400"/>
            <a:ext cx="3963987" cy="5073312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rgbClr val="DD1D21"/>
              </a:buClr>
              <a:buSzPct val="85000"/>
              <a:buFont typeface="Wingdings" pitchFamily="2" charset="2"/>
              <a:buChar char="n"/>
              <a:defRPr sz="2000"/>
            </a:lvl2pPr>
            <a:lvl3pPr marL="449263" indent="-173038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2000"/>
            </a:lvl3pPr>
            <a:lvl4pPr marL="635000" indent="-180975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Text Box 11" descr="CONFIDENTIAL_TAG_0xFFEE"/>
          <p:cNvSpPr txBox="1">
            <a:spLocks noChangeArrowheads="1"/>
          </p:cNvSpPr>
          <p:nvPr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7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6619741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26BDC2-BE79-404F-B7EA-12A171D4ED8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rgbClr val="FBCE07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rgbClr val="DD1D2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9638" y="1310400"/>
            <a:ext cx="3956050" cy="5072400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69875" indent="-2698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DD1D21"/>
              </a:buClr>
              <a:buSzPct val="85000"/>
              <a:buFont typeface="Wingdings" pitchFamily="2" charset="2"/>
              <a:buChar char="n"/>
              <a:defRPr sz="1600"/>
            </a:lvl2pPr>
            <a:lvl3pPr marL="454025" indent="-1841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635000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68313" y="1310400"/>
            <a:ext cx="3963987" cy="5073312"/>
          </a:xfr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76225" indent="-276225">
              <a:lnSpc>
                <a:spcPct val="120000"/>
              </a:lnSpc>
              <a:spcAft>
                <a:spcPts val="600"/>
              </a:spcAft>
              <a:buClr>
                <a:srgbClr val="DD1D21"/>
              </a:buClr>
              <a:buSzPct val="85000"/>
              <a:buFont typeface="Wingdings" pitchFamily="2" charset="2"/>
              <a:buChar char="n"/>
              <a:defRPr sz="1600"/>
            </a:lvl2pPr>
            <a:lvl3pPr marL="447675" indent="-17145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635000" indent="-174625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811213" indent="-169863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992188" indent="-180975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Text Box 11" descr="CONFIDENTIAL_TAG_0xFFEE"/>
          <p:cNvSpPr txBox="1">
            <a:spLocks noChangeArrowheads="1"/>
          </p:cNvSpPr>
          <p:nvPr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7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31449073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461160" y="6267688"/>
            <a:ext cx="4017706" cy="99509"/>
          </a:xfrm>
        </p:spPr>
        <p:txBody>
          <a:bodyPr wrap="square">
            <a:noAutofit/>
          </a:bodyPr>
          <a:lstStyle>
            <a:lvl1pPr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rgbClr val="FBCE07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rgbClr val="DD1D2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468312" y="4179607"/>
            <a:ext cx="396398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468312" y="3844644"/>
            <a:ext cx="396398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468313" y="4122027"/>
            <a:ext cx="3963987" cy="122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468312" y="4436262"/>
            <a:ext cx="3963987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61159" y="5944860"/>
            <a:ext cx="3963987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468312" y="1654176"/>
            <a:ext cx="396398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468312" y="1319213"/>
            <a:ext cx="396398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468313" y="1596596"/>
            <a:ext cx="3963987" cy="122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468312" y="1910831"/>
            <a:ext cx="3963987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461159" y="3419429"/>
            <a:ext cx="3963987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26792" y="4179607"/>
            <a:ext cx="3948896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26792" y="3844644"/>
            <a:ext cx="3948896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726792" y="4122027"/>
            <a:ext cx="3948896" cy="122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26792" y="4436262"/>
            <a:ext cx="3948896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719638" y="5944860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26792" y="1654176"/>
            <a:ext cx="3948896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26792" y="1319213"/>
            <a:ext cx="3948896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726792" y="1596596"/>
            <a:ext cx="3948896" cy="122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26792" y="1910831"/>
            <a:ext cx="3948896" cy="1703279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719638" y="3419429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9" name="Text Box 11" descr="CONFIDENTIAL_TAG_0xFFEE"/>
          <p:cNvSpPr txBox="1">
            <a:spLocks noChangeArrowheads="1"/>
          </p:cNvSpPr>
          <p:nvPr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30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3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49345293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dirty="0">
                  <a:solidFill>
                    <a:srgbClr val="595959"/>
                  </a:solidFill>
                  <a:latin typeface="Futura Medium"/>
                  <a:cs typeface="+mn-cs"/>
                </a:rPr>
                <a:t> </a:t>
              </a:r>
            </a:p>
          </p:txBody>
        </p:sp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82070" y="3198783"/>
            <a:ext cx="560346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782070" y="2379407"/>
            <a:ext cx="5603468" cy="7416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4" name="Text Box 11" descr="CONFIDENTIAL_TAG_0xFFEE"/>
          <p:cNvSpPr txBox="1">
            <a:spLocks noChangeArrowheads="1"/>
          </p:cNvSpPr>
          <p:nvPr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5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2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55112114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" name="Text Box 11" descr="CONFIDENTIAL_TAG_0xFFEE"/>
          <p:cNvSpPr txBox="1">
            <a:spLocks noChangeArrowheads="1"/>
          </p:cNvSpPr>
          <p:nvPr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1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5028014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GB" sz="2400" b="1" dirty="0">
              <a:solidFill>
                <a:srgbClr val="999999"/>
              </a:solidFill>
              <a:latin typeface="Futura Medium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8" name="Text Box 11" descr="CONFIDENTIAL_TAG_0xFFEE"/>
          <p:cNvSpPr txBox="1">
            <a:spLocks noChangeArrowheads="1"/>
          </p:cNvSpPr>
          <p:nvPr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0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50350257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8313" y="226142"/>
            <a:ext cx="8208961" cy="6167226"/>
            <a:chOff x="468313" y="226142"/>
            <a:chExt cx="8208961" cy="6167226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 flipH="1">
              <a:off x="468313" y="1307018"/>
              <a:ext cx="7020000" cy="5086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dirty="0">
                  <a:solidFill>
                    <a:srgbClr val="595959"/>
                  </a:solidFill>
                  <a:latin typeface="Futura Medium"/>
                  <a:cs typeface="+mn-cs"/>
                </a:rPr>
                <a:t> 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 flipH="1">
              <a:off x="1548071" y="226142"/>
              <a:ext cx="7129203" cy="504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 flipH="1">
              <a:off x="1548072" y="1307018"/>
              <a:ext cx="5942197" cy="396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595959"/>
                </a:solidFill>
                <a:latin typeface="Futura Medium"/>
                <a:cs typeface="+mn-cs"/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782070" y="1415008"/>
            <a:ext cx="2243127" cy="964626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6000">
                <a:solidFill>
                  <a:schemeClr val="accent2"/>
                </a:solidFill>
                <a:latin typeface="Futura Light" pitchFamily="2" charset="0"/>
              </a:defRPr>
            </a:lvl1pPr>
          </a:lstStyle>
          <a:p>
            <a:pPr lvl="0"/>
            <a:r>
              <a:rPr lang="en-GB" dirty="0"/>
              <a:t>Q &amp; A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Text Box 11" descr="CONFIDENTIAL_TAG_0xFFEE"/>
          <p:cNvSpPr txBox="1">
            <a:spLocks noChangeArrowheads="1"/>
          </p:cNvSpPr>
          <p:nvPr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12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57728375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6" name="Text Box 11" descr="CONFIDENTIAL_TAG_0xFFEE"/>
          <p:cNvSpPr txBox="1">
            <a:spLocks noChangeArrowheads="1"/>
          </p:cNvSpPr>
          <p:nvPr/>
        </p:nvSpPr>
        <p:spPr bwMode="auto">
          <a:xfrm>
            <a:off x="6099175" y="6470650"/>
            <a:ext cx="107950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800" dirty="0">
              <a:solidFill>
                <a:srgbClr val="D42E12"/>
              </a:solidFill>
              <a:latin typeface="Futura Medium" pitchFamily="2" charset="0"/>
            </a:endParaRPr>
          </a:p>
        </p:txBody>
      </p:sp>
      <p:sp>
        <p:nvSpPr>
          <p:cNvPr id="8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59427794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GB" dirty="0">
                <a:solidFill>
                  <a:srgbClr val="FFFFFF"/>
                </a:solidFill>
              </a:endParaRPr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967446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95200"/>
            <a:ext cx="8132199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8312" y="2514600"/>
            <a:ext cx="8207376" cy="38682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69875" indent="-26987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54025" indent="-18415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7462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68312" y="1310400"/>
            <a:ext cx="8204959" cy="899400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/>
            </a:lvl1pPr>
            <a:lvl2pPr marL="276225" indent="-276225"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447675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635000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4pPr>
            <a:lvl5pPr marL="811213" indent="-16986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5pPr>
            <a:lvl6pPr marL="992188" indent="-180975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06599" y="6470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Text Box 11" descr="&lt;COMPANY_NAME&gt;{25.51181,198.4252,509.4771,36.8504}"/>
          <p:cNvSpPr txBox="1">
            <a:spLocks noChangeArrowheads="1"/>
          </p:cNvSpPr>
          <p:nvPr userDrawn="1"/>
        </p:nvSpPr>
        <p:spPr bwMode="auto">
          <a:xfrm>
            <a:off x="468000" y="6470359"/>
            <a:ext cx="252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800" dirty="0">
                <a:solidFill>
                  <a:srgbClr val="595959"/>
                </a:solidFill>
                <a:latin typeface="Futura Medium"/>
              </a:rPr>
              <a:t>Copyright of Shell International </a:t>
            </a:r>
          </a:p>
        </p:txBody>
      </p:sp>
      <p:sp>
        <p:nvSpPr>
          <p:cNvPr id="1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5963" y="6469200"/>
            <a:ext cx="108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2500" y="6469199"/>
            <a:ext cx="2520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12291915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800" tIns="133200" rIns="36000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00" b="1" dirty="0">
              <a:solidFill>
                <a:srgbClr val="999999"/>
              </a:solidFill>
              <a:latin typeface="Futura" pitchFamily="18" charset="0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2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2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3"/>
          <p:cNvSpPr>
            <a:spLocks noGrp="1"/>
          </p:cNvSpPr>
          <p:nvPr userDrawn="1">
            <p:ph type="ftr" sz="quarter" idx="3"/>
          </p:nvPr>
        </p:nvSpPr>
        <p:spPr>
          <a:xfrm>
            <a:off x="3489323" y="6470359"/>
            <a:ext cx="2520000" cy="32400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  <a:latin typeface="Futura Medium"/>
                <a:cs typeface="+mn-cs"/>
              </a:rPr>
              <a:t>RESTRICTED</a:t>
            </a:r>
            <a:endParaRPr lang="en-US" dirty="0">
              <a:solidFill>
                <a:srgbClr val="595959"/>
              </a:solidFill>
              <a:latin typeface="Futura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5457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71D733-686F-4636-BC91-0965BA0409D9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rgbClr val="999999"/>
              </a:solidFill>
              <a:latin typeface="Futura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595959"/>
                </a:solidFill>
                <a:latin typeface="Futura Medium"/>
                <a:cs typeface="+mn-cs"/>
              </a:rPr>
              <a:t>RESTRICTED</a:t>
            </a:r>
            <a:endParaRPr lang="en-US" dirty="0">
              <a:solidFill>
                <a:srgbClr val="595959"/>
              </a:solidFill>
              <a:latin typeface="Futura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82730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srgbClr val="999999"/>
              </a:solidFill>
              <a:latin typeface="Futur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445" y="295275"/>
            <a:ext cx="8020630" cy="4191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54731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464E50-FC8E-494C-9EC7-4E16ECE5B8F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045AAC-F3E7-43D7-B81E-BC681F2D31C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1FB3C8-DDCD-4F44-A953-882D76A7EB8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CE7770-D4F6-4EC5-AA67-DBE32D6C231F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573FEA-8267-4FDF-B88A-655B45B7950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118350" y="6465888"/>
            <a:ext cx="10795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9442DC-4A47-42DB-A209-FE2CA50B4D3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62300" y="6465888"/>
            <a:ext cx="2519363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RESTRICTED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38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23859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+mn-lt"/>
              </a:defRPr>
            </a:lvl1pPr>
          </a:lstStyle>
          <a:p>
            <a:fld id="{1539AAD9-95A6-42C7-85D8-27ED833677C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>
    <p:fad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fontAlgn="base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69913" indent="-193675" algn="l" rtl="0" fontAlgn="base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952500" indent="-185738" algn="l" rtl="0" fontAlgn="base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323975" indent="-180975" algn="l" rtl="0" fontAlgn="base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10400"/>
            <a:ext cx="8188567" cy="507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Xx</a:t>
            </a:r>
          </a:p>
          <a:p>
            <a:pPr lvl="5"/>
            <a:r>
              <a:rPr lang="en-GB" dirty="0"/>
              <a:t>xx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1354" y="295253"/>
            <a:ext cx="8139721" cy="419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595959">
                    <a:tint val="75000"/>
                  </a:srgbClr>
                </a:solidFill>
                <a:latin typeface="Futura Medium"/>
                <a:cs typeface="+mn-cs"/>
              </a:rPr>
              <a:t>2015</a:t>
            </a:r>
            <a:endParaRPr lang="en-GB" dirty="0">
              <a:solidFill>
                <a:srgbClr val="595959">
                  <a:tint val="75000"/>
                </a:srgbClr>
              </a:solidFill>
              <a:latin typeface="Futura Medium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0B2A9F1-4CD5-4722-8162-33576AC199ED}" type="slidenum">
              <a:rPr lang="en-GB" smtClean="0">
                <a:solidFill>
                  <a:srgbClr val="595959">
                    <a:tint val="75000"/>
                  </a:srgbClr>
                </a:solidFill>
                <a:latin typeface="Futura Medium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dirty="0">
              <a:solidFill>
                <a:srgbClr val="595959">
                  <a:tint val="75000"/>
                </a:srgbClr>
              </a:solidFill>
              <a:latin typeface="Futura Medium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7" r:id="rId20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cap="none" baseline="0">
          <a:solidFill>
            <a:srgbClr val="DD1D2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rgbClr val="DD1D21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8415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1825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213" indent="-173038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89013" indent="-177800" algn="l" defTabSz="268288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0775" y="333347"/>
            <a:ext cx="8428809" cy="215444"/>
          </a:xfrm>
        </p:spPr>
        <p:txBody>
          <a:bodyPr wrap="square">
            <a:spAutoFit/>
          </a:bodyPr>
          <a:lstStyle/>
          <a:p>
            <a:r>
              <a:rPr lang="en-GB" sz="1400" dirty="0"/>
              <a:t>De-bottlenecking of Estuary Cluster-5 Bulk lines TO optimize  PRODUCTION</a:t>
            </a:r>
            <a:endParaRPr lang="en-US" altLang="en-US" sz="1400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4444184" y="756386"/>
            <a:ext cx="4202113" cy="252412"/>
          </a:xfrm>
          <a:prstGeom prst="rect">
            <a:avLst/>
          </a:prstGeom>
          <a:solidFill>
            <a:srgbClr val="DD1D21"/>
          </a:solidFill>
          <a:ln w="9525">
            <a:noFill/>
            <a:miter lim="800000"/>
            <a:headEnd/>
            <a:tailEnd/>
          </a:ln>
        </p:spPr>
        <p:txBody>
          <a:bodyPr wrap="none" lIns="83237" tIns="41619" rIns="83237" bIns="41619"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Futura Medium"/>
              </a:rPr>
              <a:t>Current Conditions/Opportunity 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111126" y="776555"/>
            <a:ext cx="4324350" cy="252412"/>
          </a:xfrm>
          <a:prstGeom prst="rect">
            <a:avLst/>
          </a:prstGeom>
          <a:solidFill>
            <a:srgbClr val="DD1D21"/>
          </a:solidFill>
          <a:ln w="9525">
            <a:noFill/>
            <a:miter lim="800000"/>
            <a:headEnd/>
            <a:tailEnd/>
          </a:ln>
        </p:spPr>
        <p:txBody>
          <a:bodyPr wrap="none" lIns="83237" tIns="41619" rIns="83237" bIns="41619" anchor="ctr"/>
          <a:lstStyle/>
          <a:p>
            <a:pPr algn="ctr">
              <a:defRPr/>
            </a:pPr>
            <a:r>
              <a:rPr lang="en-GB" sz="1400" dirty="0">
                <a:solidFill>
                  <a:srgbClr val="FFFFFF"/>
                </a:solidFill>
                <a:latin typeface="Futura Medium"/>
              </a:rPr>
              <a:t>Background/Business Case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541837" y="3390921"/>
            <a:ext cx="4466696" cy="250825"/>
          </a:xfrm>
          <a:prstGeom prst="rect">
            <a:avLst/>
          </a:prstGeom>
          <a:solidFill>
            <a:srgbClr val="DD1D21"/>
          </a:solidFill>
          <a:ln w="28575">
            <a:solidFill>
              <a:srgbClr val="A6A6A6"/>
            </a:solidFill>
            <a:miter lim="800000"/>
            <a:headEnd/>
            <a:tailEnd/>
          </a:ln>
        </p:spPr>
        <p:txBody>
          <a:bodyPr wrap="none" lIns="83237" tIns="41619" rIns="83237" bIns="41619"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Futura Medium"/>
              </a:rPr>
              <a:t>Sign-off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146039" y="3390921"/>
            <a:ext cx="4324350" cy="252412"/>
          </a:xfrm>
          <a:prstGeom prst="rect">
            <a:avLst/>
          </a:prstGeom>
          <a:solidFill>
            <a:srgbClr val="DD1D21"/>
          </a:solidFill>
          <a:ln w="28575">
            <a:solidFill>
              <a:srgbClr val="A6A6A6"/>
            </a:solidFill>
            <a:miter lim="800000"/>
            <a:headEnd/>
            <a:tailEnd/>
          </a:ln>
        </p:spPr>
        <p:txBody>
          <a:bodyPr wrap="none" lIns="83237" tIns="41619" rIns="83237" bIns="41619"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Futura Medium"/>
              </a:rPr>
              <a:t> (Initial) Goals</a:t>
            </a: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102418" y="755154"/>
            <a:ext cx="4322762" cy="5681822"/>
          </a:xfrm>
          <a:prstGeom prst="rect">
            <a:avLst/>
          </a:prstGeom>
          <a:noFill/>
          <a:ln w="28575">
            <a:solidFill>
              <a:srgbClr val="A6A6A6"/>
            </a:solidFill>
            <a:miter lim="800000"/>
            <a:headEnd/>
            <a:tailEnd/>
          </a:ln>
        </p:spPr>
        <p:txBody>
          <a:bodyPr wrap="none" lIns="85542" tIns="42771" rIns="85542" bIns="42771"/>
          <a:lstStyle>
            <a:lvl1pPr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SzPct val="120000"/>
            </a:pPr>
            <a:endParaRPr lang="en-GB" altLang="en-US" sz="1100" b="1" dirty="0">
              <a:solidFill>
                <a:srgbClr val="595959"/>
              </a:solidFill>
              <a:latin typeface="Futura Medium" pitchFamily="2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4496594" y="1041020"/>
            <a:ext cx="4528596" cy="5414933"/>
          </a:xfrm>
          <a:prstGeom prst="rect">
            <a:avLst/>
          </a:prstGeom>
          <a:noFill/>
          <a:ln w="28575">
            <a:solidFill>
              <a:srgbClr val="A6A6A6"/>
            </a:solidFill>
            <a:miter lim="800000"/>
            <a:headEnd/>
            <a:tailEnd/>
          </a:ln>
        </p:spPr>
        <p:txBody>
          <a:bodyPr wrap="none" lIns="85542" tIns="42771" rIns="85542" bIns="42771"/>
          <a:lstStyle>
            <a:lvl1pPr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855663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8556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SzPct val="120000"/>
            </a:pPr>
            <a:endParaRPr lang="en-MY" altLang="en-US" sz="1100" b="1" dirty="0">
              <a:solidFill>
                <a:srgbClr val="595959"/>
              </a:solidFill>
              <a:latin typeface="Futura Medium" pitchFamily="2" charset="0"/>
            </a:endParaRPr>
          </a:p>
        </p:txBody>
      </p:sp>
      <p:sp>
        <p:nvSpPr>
          <p:cNvPr id="5141" name="TextBox 44"/>
          <p:cNvSpPr txBox="1">
            <a:spLocks noChangeArrowheads="1"/>
          </p:cNvSpPr>
          <p:nvPr/>
        </p:nvSpPr>
        <p:spPr bwMode="auto">
          <a:xfrm>
            <a:off x="4470389" y="983228"/>
            <a:ext cx="4202113" cy="21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000" b="1" i="1" dirty="0">
                <a:solidFill>
                  <a:srgbClr val="595959"/>
                </a:solidFill>
                <a:latin typeface="Futura Medium" pitchFamily="2" charset="0"/>
              </a:rPr>
              <a:t>Define the problem or opportunity, as simply as possible, in terms of Who, What, When, Where and the Extent. </a:t>
            </a:r>
            <a:r>
              <a:rPr lang="en-US" altLang="en-US" sz="1000" i="1" dirty="0">
                <a:solidFill>
                  <a:srgbClr val="595959"/>
                </a:solidFill>
                <a:latin typeface="Futura Medium" pitchFamily="2" charset="0"/>
              </a:rPr>
              <a:t> </a:t>
            </a:r>
          </a:p>
          <a:p>
            <a:pPr eaLnBrk="1" hangingPunct="1"/>
            <a:endParaRPr lang="en-US" altLang="en-US" sz="1000" i="1" dirty="0">
              <a:solidFill>
                <a:srgbClr val="595959"/>
              </a:solidFill>
              <a:latin typeface="Futura Medium" pitchFamily="2" charset="0"/>
            </a:endParaRP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102046" y="956646"/>
            <a:ext cx="433778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b="1" i="1" dirty="0">
                <a:solidFill>
                  <a:srgbClr val="595959"/>
                </a:solidFill>
                <a:latin typeface="Futura Medium"/>
              </a:rPr>
              <a:t>Why is this project being discussed, what is the problem that needs to be addressed?</a:t>
            </a:r>
          </a:p>
          <a:p>
            <a:pPr>
              <a:defRPr/>
            </a:pPr>
            <a:r>
              <a:rPr lang="en-GB" sz="1100" dirty="0"/>
              <a:t>De-bottlenecking of Estuary Cluster-5 Bulklines for Production optimization. Estuary Cluster-5 in West Asset has four flowing wells (W5L, 22T, 23L &amp; 23S) bulked into one header and one flow line to the flow station thereby creating bulking effect. This led to W5L (400 </a:t>
            </a:r>
            <a:r>
              <a:rPr lang="en-GB" sz="1100" dirty="0" err="1"/>
              <a:t>bopd</a:t>
            </a:r>
            <a:r>
              <a:rPr lang="en-GB" sz="1100" dirty="0"/>
              <a:t>) &amp; W23L (350 </a:t>
            </a:r>
            <a:r>
              <a:rPr lang="en-GB" sz="1100" dirty="0" err="1"/>
              <a:t>bopd</a:t>
            </a:r>
            <a:r>
              <a:rPr lang="en-GB" sz="1100" dirty="0"/>
              <a:t>) not producing optimally. The associated monthly deferment is 7500bbls. The project is aimed at eliminating this bulking effect that will ensure this deferment stopped.</a:t>
            </a:r>
          </a:p>
          <a:p>
            <a:pPr>
              <a:defRPr/>
            </a:pPr>
            <a:r>
              <a:rPr lang="en-US" sz="1200" b="1" i="1" dirty="0">
                <a:solidFill>
                  <a:srgbClr val="595959"/>
                </a:solidFill>
                <a:latin typeface="Futura Medium"/>
              </a:rPr>
              <a:t>What is in scope</a:t>
            </a:r>
          </a:p>
          <a:p>
            <a:pPr>
              <a:defRPr/>
            </a:pPr>
            <a:r>
              <a:rPr lang="en-GB" sz="1100" dirty="0"/>
              <a:t>To investigate the root causes and carry out remedial actions to debottleneck Estuary Cluster -5 at the point where the four wells are co-mingled</a:t>
            </a:r>
            <a:r>
              <a:rPr lang="en-GB" sz="1200" dirty="0"/>
              <a:t>.</a:t>
            </a:r>
          </a:p>
          <a:p>
            <a:pPr>
              <a:defRPr/>
            </a:pPr>
            <a:endParaRPr lang="en-GB" sz="1200" dirty="0"/>
          </a:p>
        </p:txBody>
      </p:sp>
      <p:sp>
        <p:nvSpPr>
          <p:cNvPr id="26" name="Rectangle 25"/>
          <p:cNvSpPr/>
          <p:nvPr/>
        </p:nvSpPr>
        <p:spPr>
          <a:xfrm>
            <a:off x="207192" y="3768711"/>
            <a:ext cx="4113213" cy="2831544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000" b="1" i="1" dirty="0">
                <a:solidFill>
                  <a:srgbClr val="595959"/>
                </a:solidFill>
                <a:latin typeface="Futura Medium" pitchFamily="2" charset="0"/>
              </a:rPr>
              <a:t>These are the initial goals. You can add to this as more data becomes available.</a:t>
            </a:r>
          </a:p>
          <a:p>
            <a:pPr eaLnBrk="1" hangingPunct="1"/>
            <a:endParaRPr lang="en-US" altLang="en-US" sz="10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marL="228600" indent="-228600" eaLnBrk="1" hangingPunct="1">
              <a:buAutoNum type="arabicPeriod"/>
            </a:pPr>
            <a:r>
              <a:rPr lang="en-US" altLang="en-US" sz="1200" dirty="0">
                <a:solidFill>
                  <a:srgbClr val="595959"/>
                </a:solidFill>
              </a:rPr>
              <a:t>To unlocked about 7500bbls/month deferment through the out 2018 starting from June.</a:t>
            </a:r>
          </a:p>
          <a:p>
            <a:pPr marL="228600" indent="-228600" eaLnBrk="1" hangingPunct="1">
              <a:buAutoNum type="arabicPeriod"/>
            </a:pPr>
            <a:r>
              <a:rPr lang="en-US" altLang="en-US" sz="1200" dirty="0">
                <a:solidFill>
                  <a:srgbClr val="595959"/>
                </a:solidFill>
              </a:rPr>
              <a:t>To create additional flexibility for effective MER testing of the four wells by modifying the Cluster manifold when the Root cause/s is understood before end of May</a:t>
            </a:r>
          </a:p>
          <a:p>
            <a:pPr marL="228600" indent="-228600" eaLnBrk="1" hangingPunct="1">
              <a:buAutoNum type="arabicPeriod"/>
            </a:pPr>
            <a:r>
              <a:rPr lang="en-US" altLang="en-US" sz="1200" dirty="0">
                <a:solidFill>
                  <a:srgbClr val="595959"/>
                </a:solidFill>
              </a:rPr>
              <a:t>Flowline/manifold integrity restorations – Assurance Issue </a:t>
            </a:r>
          </a:p>
          <a:p>
            <a:pPr marL="228600" indent="-228600" eaLnBrk="1" hangingPunct="1">
              <a:buAutoNum type="arabicPeriod"/>
            </a:pPr>
            <a:r>
              <a:rPr lang="en-US" altLang="en-US" sz="1200" dirty="0" err="1">
                <a:solidFill>
                  <a:srgbClr val="595959"/>
                </a:solidFill>
              </a:rPr>
              <a:t>E.t.c</a:t>
            </a:r>
            <a:endParaRPr lang="en-US" altLang="en-US" sz="1200" dirty="0">
              <a:solidFill>
                <a:srgbClr val="595959"/>
              </a:solidFill>
            </a:endParaRPr>
          </a:p>
          <a:p>
            <a:pPr eaLnBrk="1" hangingPunct="1"/>
            <a:endParaRPr lang="en-US" altLang="en-US" sz="10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endParaRPr lang="en-US" altLang="en-US" sz="1000" b="1" i="1" dirty="0">
              <a:solidFill>
                <a:srgbClr val="595959"/>
              </a:solidFill>
              <a:latin typeface="Futura Medium" pitchFamily="2" charset="0"/>
            </a:endParaRPr>
          </a:p>
          <a:p>
            <a:pPr eaLnBrk="1" hangingPunct="1"/>
            <a:r>
              <a:rPr lang="en-US" altLang="en-US" sz="1000" b="1" i="1" dirty="0">
                <a:solidFill>
                  <a:srgbClr val="595959"/>
                </a:solidFill>
                <a:latin typeface="Futura Medium" pitchFamily="2" charset="0"/>
              </a:rPr>
              <a:t>Think SMART and make the goals: </a:t>
            </a:r>
          </a:p>
          <a:p>
            <a:pPr eaLnBrk="1" hangingPunct="1"/>
            <a:r>
              <a:rPr lang="en-US" altLang="en-US" sz="1000" b="1" i="1" dirty="0">
                <a:solidFill>
                  <a:srgbClr val="595959"/>
                </a:solidFill>
                <a:latin typeface="Futura Medium" pitchFamily="2" charset="0"/>
              </a:rPr>
              <a:t>S</a:t>
            </a:r>
            <a:r>
              <a:rPr lang="en-US" altLang="en-US" sz="1000" i="1" dirty="0">
                <a:solidFill>
                  <a:srgbClr val="595959"/>
                </a:solidFill>
                <a:latin typeface="Futura Medium" pitchFamily="2" charset="0"/>
              </a:rPr>
              <a:t>pecific, </a:t>
            </a:r>
            <a:r>
              <a:rPr lang="en-US" altLang="en-US" sz="1000" b="1" i="1" dirty="0">
                <a:solidFill>
                  <a:srgbClr val="595959"/>
                </a:solidFill>
                <a:latin typeface="Futura Medium" pitchFamily="2" charset="0"/>
              </a:rPr>
              <a:t>M</a:t>
            </a:r>
            <a:r>
              <a:rPr lang="en-US" altLang="en-US" sz="1000" i="1" dirty="0">
                <a:solidFill>
                  <a:srgbClr val="595959"/>
                </a:solidFill>
                <a:latin typeface="Futura Medium" pitchFamily="2" charset="0"/>
              </a:rPr>
              <a:t>easureable, </a:t>
            </a:r>
            <a:r>
              <a:rPr lang="en-US" altLang="en-US" sz="1000" b="1" i="1" dirty="0">
                <a:solidFill>
                  <a:srgbClr val="595959"/>
                </a:solidFill>
                <a:latin typeface="Futura Medium" pitchFamily="2" charset="0"/>
              </a:rPr>
              <a:t>A</a:t>
            </a:r>
            <a:r>
              <a:rPr lang="en-US" altLang="en-US" sz="1000" i="1" dirty="0">
                <a:solidFill>
                  <a:srgbClr val="595959"/>
                </a:solidFill>
                <a:latin typeface="Futura Medium" pitchFamily="2" charset="0"/>
              </a:rPr>
              <a:t>ttainable, </a:t>
            </a:r>
            <a:r>
              <a:rPr lang="en-US" altLang="en-US" sz="1000" b="1" i="1" dirty="0">
                <a:solidFill>
                  <a:srgbClr val="595959"/>
                </a:solidFill>
                <a:latin typeface="Futura Medium" pitchFamily="2" charset="0"/>
              </a:rPr>
              <a:t>R</a:t>
            </a:r>
            <a:r>
              <a:rPr lang="en-US" altLang="en-US" sz="1000" i="1" dirty="0">
                <a:solidFill>
                  <a:srgbClr val="595959"/>
                </a:solidFill>
                <a:latin typeface="Futura Medium" pitchFamily="2" charset="0"/>
              </a:rPr>
              <a:t>elevant and </a:t>
            </a:r>
            <a:r>
              <a:rPr lang="en-US" altLang="en-US" sz="1000" b="1" i="1" dirty="0">
                <a:solidFill>
                  <a:srgbClr val="595959"/>
                </a:solidFill>
                <a:latin typeface="Futura Medium" pitchFamily="2" charset="0"/>
              </a:rPr>
              <a:t>T</a:t>
            </a:r>
            <a:r>
              <a:rPr lang="en-US" altLang="en-US" sz="1000" i="1" dirty="0">
                <a:solidFill>
                  <a:srgbClr val="595959"/>
                </a:solidFill>
                <a:latin typeface="Futura Medium" pitchFamily="2" charset="0"/>
              </a:rPr>
              <a:t>ime-bound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33658" y="3575217"/>
            <a:ext cx="4226751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>
                <a:solidFill>
                  <a:srgbClr val="595959"/>
                </a:solidFill>
              </a:rPr>
              <a:t>Name :  Akaka Alphonsus and North bank OPS staff                    Sponsor: Atanda Akintunde</a:t>
            </a:r>
            <a:br>
              <a:rPr lang="en-US" sz="1000" b="1" i="1" dirty="0">
                <a:solidFill>
                  <a:srgbClr val="595959"/>
                </a:solidFill>
              </a:rPr>
            </a:br>
            <a:r>
              <a:rPr lang="en-US" sz="1000" b="1" i="1" dirty="0">
                <a:solidFill>
                  <a:srgbClr val="595959"/>
                </a:solidFill>
              </a:rPr>
              <a:t>Sign-off date: February, 2018</a:t>
            </a:r>
          </a:p>
          <a:p>
            <a:endParaRPr lang="en-US" sz="1000" b="1" i="1" dirty="0">
              <a:solidFill>
                <a:srgbClr val="595959"/>
              </a:solidFill>
              <a:latin typeface="Futura Medium"/>
            </a:endParaRPr>
          </a:p>
          <a:p>
            <a:endParaRPr lang="en-US" sz="1000" b="1" i="1" dirty="0">
              <a:solidFill>
                <a:srgbClr val="595959"/>
              </a:solidFill>
              <a:latin typeface="Futura Medium"/>
            </a:endParaRPr>
          </a:p>
          <a:p>
            <a:pPr>
              <a:spcBef>
                <a:spcPts val="600"/>
              </a:spcBef>
            </a:pPr>
            <a:r>
              <a:rPr lang="en-US" sz="1000" b="1" i="1" dirty="0">
                <a:solidFill>
                  <a:srgbClr val="595959"/>
                </a:solidFill>
                <a:latin typeface="Futura Medium"/>
              </a:rPr>
              <a:t>Key milestones: 		Date:</a:t>
            </a:r>
          </a:p>
          <a:p>
            <a:r>
              <a:rPr lang="en-US" sz="1000" dirty="0">
                <a:solidFill>
                  <a:srgbClr val="595959"/>
                </a:solidFill>
              </a:rPr>
              <a:t>What is the problem 	March, 2018</a:t>
            </a:r>
          </a:p>
          <a:p>
            <a:r>
              <a:rPr lang="en-US" sz="1000" dirty="0">
                <a:solidFill>
                  <a:srgbClr val="595959"/>
                </a:solidFill>
              </a:rPr>
              <a:t>What is the Root cause               April, 2018</a:t>
            </a:r>
          </a:p>
          <a:p>
            <a:r>
              <a:rPr lang="en-US" sz="1000" dirty="0">
                <a:solidFill>
                  <a:srgbClr val="595959"/>
                </a:solidFill>
              </a:rPr>
              <a:t>How to fix it / Implement              May-June, 2018 </a:t>
            </a:r>
          </a:p>
          <a:p>
            <a:r>
              <a:rPr lang="en-US" sz="1000" dirty="0">
                <a:solidFill>
                  <a:srgbClr val="595959"/>
                </a:solidFill>
              </a:rPr>
              <a:t>How to Sustain it  (SOP)             July-August, 2018</a:t>
            </a:r>
          </a:p>
          <a:p>
            <a:endParaRPr lang="en-US" sz="1000" i="1" dirty="0">
              <a:solidFill>
                <a:srgbClr val="595959"/>
              </a:solidFill>
              <a:latin typeface="Futura Medium"/>
            </a:endParaRPr>
          </a:p>
          <a:p>
            <a:endParaRPr lang="en-US" sz="1000" i="1" dirty="0">
              <a:solidFill>
                <a:srgbClr val="595959"/>
              </a:solidFill>
              <a:latin typeface="Futura Medium"/>
            </a:endParaRPr>
          </a:p>
          <a:p>
            <a:r>
              <a:rPr lang="en-US" sz="1000" b="1" i="1" dirty="0">
                <a:solidFill>
                  <a:srgbClr val="595959"/>
                </a:solidFill>
                <a:latin typeface="Futura Medium"/>
              </a:rPr>
              <a:t>Benefits forecasted:</a:t>
            </a:r>
          </a:p>
          <a:p>
            <a:r>
              <a:rPr lang="en-US" sz="1000" dirty="0"/>
              <a:t>Total Expected Oil Gain = 7500 barrels of oil  per month (Free Cash Flow of $226,615/</a:t>
            </a:r>
            <a:r>
              <a:rPr lang="en-US" sz="1000" dirty="0" err="1"/>
              <a:t>yr</a:t>
            </a:r>
            <a:r>
              <a:rPr lang="en-US" sz="1000" dirty="0"/>
              <a:t> = $3.656mln/</a:t>
            </a:r>
            <a:r>
              <a:rPr lang="en-US" sz="1000" dirty="0" err="1"/>
              <a:t>yr</a:t>
            </a:r>
            <a:br>
              <a:rPr lang="en-US" sz="1000" dirty="0"/>
            </a:br>
            <a:r>
              <a:rPr lang="en-US" sz="1000" dirty="0"/>
              <a:t>Asset Engineering Estimates = $20,000.</a:t>
            </a:r>
            <a:br>
              <a:rPr lang="en-US" sz="1000" dirty="0"/>
            </a:br>
            <a:r>
              <a:rPr lang="en-US" sz="1000" dirty="0"/>
              <a:t>Completion Date – June, 2018 - changed to end July 2018</a:t>
            </a:r>
            <a:endParaRPr lang="en-US" sz="1000" i="1" dirty="0">
              <a:solidFill>
                <a:srgbClr val="595959"/>
              </a:solidFill>
              <a:latin typeface="Futura Medium"/>
            </a:endParaRPr>
          </a:p>
        </p:txBody>
      </p:sp>
      <p:sp>
        <p:nvSpPr>
          <p:cNvPr id="14" name="Isosceles Triangle 13"/>
          <p:cNvSpPr/>
          <p:nvPr/>
        </p:nvSpPr>
        <p:spPr bwMode="auto">
          <a:xfrm rot="2700000">
            <a:off x="7636668" y="-189706"/>
            <a:ext cx="2235201" cy="1131888"/>
          </a:xfrm>
          <a:prstGeom prst="triangle">
            <a:avLst/>
          </a:prstGeom>
          <a:solidFill>
            <a:srgbClr val="DD1D2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200" b="1" dirty="0">
                <a:solidFill>
                  <a:srgbClr val="FFFFFF"/>
                </a:solidFill>
              </a:rPr>
              <a:t>MUST HAVE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579112" y="4244622"/>
            <a:ext cx="4429421" cy="243008"/>
          </a:xfrm>
          <a:prstGeom prst="rect">
            <a:avLst/>
          </a:prstGeom>
          <a:solidFill>
            <a:srgbClr val="DD1D21"/>
          </a:solidFill>
          <a:ln w="28575">
            <a:solidFill>
              <a:srgbClr val="A6A6A6"/>
            </a:solidFill>
            <a:miter lim="800000"/>
            <a:headEnd/>
            <a:tailEnd/>
          </a:ln>
        </p:spPr>
        <p:txBody>
          <a:bodyPr wrap="none" lIns="83237" tIns="41619" rIns="83237" bIns="41619"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Futura Medium"/>
              </a:rPr>
              <a:t>Timeline Commitment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4541249" y="5232996"/>
            <a:ext cx="4500010" cy="280137"/>
          </a:xfrm>
          <a:prstGeom prst="rect">
            <a:avLst/>
          </a:prstGeom>
          <a:solidFill>
            <a:srgbClr val="DD1D21"/>
          </a:solidFill>
          <a:ln w="28575">
            <a:solidFill>
              <a:srgbClr val="A6A6A6"/>
            </a:solidFill>
            <a:miter lim="800000"/>
            <a:headEnd/>
            <a:tailEnd/>
          </a:ln>
        </p:spPr>
        <p:txBody>
          <a:bodyPr wrap="none" lIns="83237" tIns="41619" rIns="83237" bIns="41619" anchor="ctr"/>
          <a:lstStyle/>
          <a:p>
            <a:pPr algn="ctr">
              <a:defRPr/>
            </a:pPr>
            <a:r>
              <a:rPr lang="en-US" sz="1400" dirty="0">
                <a:solidFill>
                  <a:srgbClr val="FFFFFF"/>
                </a:solidFill>
                <a:latin typeface="Futura Medium"/>
              </a:rPr>
              <a:t>Benefits Forecasted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</a:rPr>
              <a:t>2015</a:t>
            </a:r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DD1D21"/>
                </a:solidFill>
              </a:rPr>
              <a:t>RESTRICTED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1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20" name="TextBox 44">
            <a:extLst>
              <a:ext uri="{FF2B5EF4-FFF2-40B4-BE49-F238E27FC236}">
                <a16:creationId xmlns:a16="http://schemas.microsoft.com/office/drawing/2014/main" id="{38B27685-3451-4C9D-A96B-861694150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0525" y="1366894"/>
            <a:ext cx="4368321" cy="187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228600" indent="-228600" eaLnBrk="1" hangingPunct="1">
              <a:buAutoNum type="arabicPeriod"/>
            </a:pPr>
            <a:r>
              <a:rPr lang="en-US" altLang="en-US" sz="1100" dirty="0">
                <a:solidFill>
                  <a:srgbClr val="595959"/>
                </a:solidFill>
              </a:rPr>
              <a:t>The SWH Asset is deferring approx. 7500bbls /month as a result of this bulking problem.</a:t>
            </a:r>
          </a:p>
          <a:p>
            <a:pPr marL="228600" indent="-228600" eaLnBrk="1" hangingPunct="1">
              <a:buAutoNum type="arabicPeriod"/>
            </a:pPr>
            <a:endParaRPr lang="en-US" altLang="en-US" sz="1100" dirty="0">
              <a:solidFill>
                <a:srgbClr val="595959"/>
              </a:solidFill>
            </a:endParaRPr>
          </a:p>
          <a:p>
            <a:pPr marL="228600" indent="-228600" eaLnBrk="1" hangingPunct="1">
              <a:buAutoNum type="arabicPeriod" startAt="2"/>
            </a:pPr>
            <a:r>
              <a:rPr lang="en-US" altLang="en-US" sz="1100" dirty="0">
                <a:solidFill>
                  <a:srgbClr val="595959"/>
                </a:solidFill>
              </a:rPr>
              <a:t>We have just one Manifold ring out of three rings on the Cluster caused by leaks induced by corrosion</a:t>
            </a:r>
          </a:p>
          <a:p>
            <a:pPr marL="228600" indent="-228600" eaLnBrk="1" hangingPunct="1">
              <a:buAutoNum type="arabicPeriod" startAt="2"/>
            </a:pPr>
            <a:endParaRPr lang="en-US" altLang="en-US" sz="1100" dirty="0">
              <a:solidFill>
                <a:srgbClr val="595959"/>
              </a:solidFill>
            </a:endParaRPr>
          </a:p>
          <a:p>
            <a:pPr marL="228600" indent="-228600" eaLnBrk="1" hangingPunct="1">
              <a:buAutoNum type="arabicPeriod" startAt="2"/>
            </a:pPr>
            <a:r>
              <a:rPr lang="en-US" altLang="en-US" sz="1100" dirty="0">
                <a:solidFill>
                  <a:srgbClr val="595959"/>
                </a:solidFill>
              </a:rPr>
              <a:t>We have only one Flowline/riser available.. The other have a leak due to corrosion.</a:t>
            </a:r>
          </a:p>
          <a:p>
            <a:pPr marL="228600" indent="-228600" eaLnBrk="1" hangingPunct="1">
              <a:buAutoNum type="arabicPeriod" startAt="2"/>
            </a:pPr>
            <a:endParaRPr lang="en-US" altLang="en-US" sz="1100" dirty="0">
              <a:solidFill>
                <a:srgbClr val="595959"/>
              </a:solidFill>
            </a:endParaRPr>
          </a:p>
          <a:p>
            <a:pPr marL="228600" indent="-228600" eaLnBrk="1" hangingPunct="1">
              <a:buAutoNum type="arabicPeriod" startAt="4"/>
            </a:pPr>
            <a:r>
              <a:rPr lang="en-US" altLang="en-US" sz="1100" dirty="0">
                <a:solidFill>
                  <a:srgbClr val="595959"/>
                </a:solidFill>
              </a:rPr>
              <a:t>Go See and Scope the job – Alphonsus and Asset</a:t>
            </a:r>
          </a:p>
          <a:p>
            <a:pPr eaLnBrk="1" hangingPunct="1"/>
            <a:r>
              <a:rPr lang="en-US" altLang="en-US" sz="1100" dirty="0">
                <a:solidFill>
                  <a:srgbClr val="595959"/>
                </a:solidFill>
              </a:rPr>
              <a:t>      Engineering</a:t>
            </a:r>
          </a:p>
        </p:txBody>
      </p:sp>
    </p:spTree>
    <p:extLst>
      <p:ext uri="{BB962C8B-B14F-4D97-AF65-F5344CB8AC3E}">
        <p14:creationId xmlns:p14="http://schemas.microsoft.com/office/powerpoint/2010/main" val="9181808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Default Design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hell Nov Template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fb3ca0bd-3f91-47bf-8881-08280392c4a1">AAFAA0872-1201281902-478</_dlc_DocId>
    <_dlc_DocIdUrl xmlns="fb3ca0bd-3f91-47bf-8881-08280392c4a1">
      <Url>https://eu001-sp.shell.com/sites/AAFAA0872/_layouts/15/DocIdRedir.aspx?ID=AAFAA0872-1201281902-478</Url>
      <Description>AAFAA0872-1201281902-478</Description>
    </_dlc_DocIdUrl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58EBCA361B65844288C44CC1FF997A3F" ma:contentTypeVersion="0" ma:contentTypeDescription="Fill out this form." ma:contentTypeScope="" ma:versionID="87684291506287acd8e64f97e76afd01">
  <xsd:schema xmlns:xsd="http://www.w3.org/2001/XMLSchema" xmlns:xs="http://www.w3.org/2001/XMLSchema" xmlns:p="http://schemas.microsoft.com/office/2006/metadata/properties" xmlns:ns1="http://schemas.microsoft.com/sharepoint/v3" xmlns:ns2="fb3ca0bd-3f91-47bf-8881-08280392c4a1" targetNamespace="http://schemas.microsoft.com/office/2006/metadata/properties" ma:root="true" ma:fieldsID="e33713ea00ad44fd8a1e9c9eece75b89" ns1:_="" ns2:_="">
    <xsd:import namespace="http://schemas.microsoft.com/sharepoint/v3"/>
    <xsd:import namespace="fb3ca0bd-3f91-47bf-8881-08280392c4a1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ca0bd-3f91-47bf-8881-08280392c4a1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B5A795-1851-4856-A52D-E19E6D843269}">
  <ds:schemaRefs>
    <ds:schemaRef ds:uri="http://schemas.microsoft.com/sharepoint/v3"/>
    <ds:schemaRef ds:uri="http://purl.org/dc/terms/"/>
    <ds:schemaRef ds:uri="http://schemas.openxmlformats.org/package/2006/metadata/core-properties"/>
    <ds:schemaRef ds:uri="fb3ca0bd-3f91-47bf-8881-08280392c4a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B8F6A01-601E-4CD7-AB1C-BBD3E1423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b3ca0bd-3f91-47bf-8881-08280392c4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1F5081-90FC-4FF6-A0BF-085DCF70004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F67D248C-80E9-440D-A1D0-1ECC18C9C7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4752</TotalTime>
  <Words>362</Words>
  <Application>Microsoft Office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Futura</vt:lpstr>
      <vt:lpstr>Futura Light</vt:lpstr>
      <vt:lpstr>Futura Medium</vt:lpstr>
      <vt:lpstr>Wingdings</vt:lpstr>
      <vt:lpstr>Default Design</vt:lpstr>
      <vt:lpstr>1_Shell Nov Template</vt:lpstr>
      <vt:lpstr>De-bottlenecking of Estuary Cluster-5 Bulk lines TO optimize  PRODUCTION</vt:lpstr>
    </vt:vector>
  </TitlesOfParts>
  <Company>Article 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LP1 - LP Pre-course Call Pack v2.1</dc:title>
  <dc:creator>Ian Barrington</dc:creator>
  <cp:lastModifiedBy>Akaka, Alphonsus E SPDC-UPO/G/PSI</cp:lastModifiedBy>
  <cp:revision>580</cp:revision>
  <dcterms:created xsi:type="dcterms:W3CDTF">2009-11-25T14:32:06Z</dcterms:created>
  <dcterms:modified xsi:type="dcterms:W3CDTF">2018-07-27T14:39:25Z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0x0101010058EBCA361B65844288C44CC1FF997A3F</vt:lpwstr>
  </property>
  <property fmtid="{D5CDD505-2E9C-101B-9397-08002B2CF9AE}" pid="3" name="_dlc_DocIdItemGuid">
    <vt:lpwstr>54a5c55e-e969-4552-8dd8-c60d3730d87a</vt:lpwstr>
  </property>
  <property fmtid="{D5CDD505-2E9C-101B-9397-08002B2CF9AE}" pid="4" name="Shell_x0020_SharePoint_x0020_SAEF_x0020_ExportControlClassification">
    <vt:lpwstr>9;#Non-US content - Non Controlled|2ac8835e-0587-4096-a6e2-1f68da1e6cb3</vt:lpwstr>
  </property>
  <property fmtid="{D5CDD505-2E9C-101B-9397-08002B2CF9AE}" pid="5" name="Shell_x0020_SharePoint_x0020_SAEF_x0020_SecurityClassification">
    <vt:lpwstr>10;#Restricted|21aa7f98-4035-4019-a764-107acb7269af</vt:lpwstr>
  </property>
  <property fmtid="{D5CDD505-2E9C-101B-9397-08002B2CF9AE}" pid="6" name="Shell SharePoint SAEF SecurityClassification">
    <vt:lpwstr>10;#Restricted|21aa7f98-4035-4019-a764-107acb7269af</vt:lpwstr>
  </property>
  <property fmtid="{D5CDD505-2E9C-101B-9397-08002B2CF9AE}" pid="7" name="Shell SharePoint SAEF ExportControlClassification">
    <vt:lpwstr>9;#Non-US content - Non Controlled|2ac8835e-0587-4096-a6e2-1f68da1e6cb3</vt:lpwstr>
  </property>
  <property fmtid="{D5CDD505-2E9C-101B-9397-08002B2CF9AE}" pid="8" name="_dlc_policyId">
    <vt:lpwstr>0x0101006F0A470EEB1140E7AA14F4CE8A50B54C|-1621365827</vt:lpwstr>
  </property>
  <property fmtid="{D5CDD505-2E9C-101B-9397-08002B2CF9AE}" pid="9" name="ItemRetentionFormula">
    <vt:lpwstr>&lt;formula id="Shell.SharePoint.SIS.IOTV.IOTVExpirationFormula"&gt;&lt;number&gt;1080&lt;/number&gt;&lt;property&gt;Modified&lt;/property&gt;&lt;period&gt;months&lt;/period&gt;&lt;/formula&gt;</vt:lpwstr>
  </property>
  <property fmtid="{D5CDD505-2E9C-101B-9397-08002B2CF9AE}" pid="10" name="Shell_x0020_SharePoint_x0020_SAEF_x0020_CountryOfJurisdiction">
    <vt:lpwstr>7;#NETHERLANDS|54565ecb-470f-40ea-a584-819150a65a13</vt:lpwstr>
  </property>
  <property fmtid="{D5CDD505-2E9C-101B-9397-08002B2CF9AE}" pid="11" name="Shell_x0020_SharePoint_x0020_SAEF_x0020_BusinessProcess">
    <vt:lpwstr>8;#HR - Global People Process|165c3097-f313-450c-bf1e-f87711cdf9ff</vt:lpwstr>
  </property>
  <property fmtid="{D5CDD505-2E9C-101B-9397-08002B2CF9AE}" pid="12" name="Shell_x0020_SharePoint_x0020_SAEF_x0020_BusinessUnitRegion">
    <vt:lpwstr>2;#Business Function or Other|4d7122ee-2ff8-444d-9f0f-6a611b095945</vt:lpwstr>
  </property>
  <property fmtid="{D5CDD505-2E9C-101B-9397-08002B2CF9AE}" pid="13" name="Shell_x0020_SharePoint_x0020_SAEF_x0020_Language">
    <vt:lpwstr>6;#English|bd3ad5ee-f0c3-40aa-8cc8-36ef09940af3</vt:lpwstr>
  </property>
  <property fmtid="{D5CDD505-2E9C-101B-9397-08002B2CF9AE}" pid="14" name="Shell_x0020_SharePoint_x0020_SAEF_x0020_Business">
    <vt:lpwstr>1;#Global Functions|97a538f4-23ff-40fe-9c6e-c1dbb6867298</vt:lpwstr>
  </property>
  <property fmtid="{D5CDD505-2E9C-101B-9397-08002B2CF9AE}" pid="15" name="Shell_x0020_SharePoint_x0020_SAEF_x0020_LegalEntity">
    <vt:lpwstr>4;#Shell International B.V.|9132d9f5-7ca8-4411-8616-d5538f34b7de</vt:lpwstr>
  </property>
  <property fmtid="{D5CDD505-2E9C-101B-9397-08002B2CF9AE}" pid="16" name="Shell_x0020_SharePoint_x0020_SAEF_x0020_GlobalFunction">
    <vt:lpwstr>3;#Human Resources ＆ Corporate|32f34e3b-9da6-4723-be31-1f637e1d5e3a</vt:lpwstr>
  </property>
  <property fmtid="{D5CDD505-2E9C-101B-9397-08002B2CF9AE}" pid="17" name="Shell_x0020_SharePoint_x0020_SAEF_x0020_WorkgroupID">
    <vt:lpwstr>5;#Not Applicable|7efdb303-c932-401b-96dd-5d8c8895f6d1</vt:lpwstr>
  </property>
  <property fmtid="{D5CDD505-2E9C-101B-9397-08002B2CF9AE}" pid="18" name="Shell SharePoint SAEF BusinessProcess">
    <vt:lpwstr>8;#HR - Global People Process|165c3097-f313-450c-bf1e-f87711cdf9ff</vt:lpwstr>
  </property>
  <property fmtid="{D5CDD505-2E9C-101B-9397-08002B2CF9AE}" pid="19" name="Shell SharePoint SAEF LegalEntity">
    <vt:lpwstr>4;#Shell International B.V.|9132d9f5-7ca8-4411-8616-d5538f34b7de</vt:lpwstr>
  </property>
  <property fmtid="{D5CDD505-2E9C-101B-9397-08002B2CF9AE}" pid="20" name="Shell SharePoint SAEF BusinessUnitRegion">
    <vt:lpwstr>2;#Business Function or Other|4d7122ee-2ff8-444d-9f0f-6a611b095945</vt:lpwstr>
  </property>
  <property fmtid="{D5CDD505-2E9C-101B-9397-08002B2CF9AE}" pid="21" name="Shell SharePoint SAEF GlobalFunction">
    <vt:lpwstr>3;#Human Resources ＆ Corporate|32f34e3b-9da6-4723-be31-1f637e1d5e3a</vt:lpwstr>
  </property>
  <property fmtid="{D5CDD505-2E9C-101B-9397-08002B2CF9AE}" pid="22" name="Shell SharePoint SAEF WorkgroupID">
    <vt:lpwstr>5;#Not Applicable|7efdb303-c932-401b-96dd-5d8c8895f6d1</vt:lpwstr>
  </property>
  <property fmtid="{D5CDD505-2E9C-101B-9397-08002B2CF9AE}" pid="23" name="Shell SharePoint SAEF CountryOfJurisdiction">
    <vt:lpwstr>7;#NETHERLANDS|54565ecb-470f-40ea-a584-819150a65a13</vt:lpwstr>
  </property>
  <property fmtid="{D5CDD505-2E9C-101B-9397-08002B2CF9AE}" pid="24" name="Shell SharePoint SAEF Language">
    <vt:lpwstr>6;#English|bd3ad5ee-f0c3-40aa-8cc8-36ef09940af3</vt:lpwstr>
  </property>
  <property fmtid="{D5CDD505-2E9C-101B-9397-08002B2CF9AE}" pid="25" name="Shell SharePoint SAEF Business">
    <vt:lpwstr>1;#Global Functions|97a538f4-23ff-40fe-9c6e-c1dbb6867298</vt:lpwstr>
  </property>
  <property fmtid="{D5CDD505-2E9C-101B-9397-08002B2CF9AE}" pid="26" name="Shell_x0020_SharePoint_x0020_SIS_x0020_BusinessProcess">
    <vt:lpwstr>18;#Organisation Effectiveness ＆ Change|c03c1075-37ad-48ec-80cc-e153acac7547</vt:lpwstr>
  </property>
  <property fmtid="{D5CDD505-2E9C-101B-9397-08002B2CF9AE}" pid="27" name="Shell_x0020_SharePoint_x0020_SIS_x0020_HRFunction">
    <vt:lpwstr>17;#Learning|1b5e2f02-4386-45fb-81ba-9fc75938dfae</vt:lpwstr>
  </property>
  <property fmtid="{D5CDD505-2E9C-101B-9397-08002B2CF9AE}" pid="28" name="Shell_x0020_SharePoint_x0020_SAEF_x0020_DocumentType">
    <vt:lpwstr>19;#ZZZ - Migrated - To be Selected|8d1b5674-89e6-4698-8ef0-80688f78253a</vt:lpwstr>
  </property>
  <property fmtid="{D5CDD505-2E9C-101B-9397-08002B2CF9AE}" pid="29" name="Shell SharePoint SIS HRFunction">
    <vt:lpwstr>17</vt:lpwstr>
  </property>
  <property fmtid="{D5CDD505-2E9C-101B-9397-08002B2CF9AE}" pid="30" name="Shell SharePoint SIS BusinessProcess">
    <vt:lpwstr>18</vt:lpwstr>
  </property>
  <property fmtid="{D5CDD505-2E9C-101B-9397-08002B2CF9AE}" pid="31" name="Shell SharePoint SAEF DocumentType">
    <vt:lpwstr>19</vt:lpwstr>
  </property>
  <property fmtid="{D5CDD505-2E9C-101B-9397-08002B2CF9AE}" pid="32" name="SAEFExportControlClassification">
    <vt:lpwstr>9;#Non-US content - Non Controlled|2ac8835e-0587-4096-a6e2-1f68da1e6cb3</vt:lpwstr>
  </property>
  <property fmtid="{D5CDD505-2E9C-101B-9397-08002B2CF9AE}" pid="33" name="SAEFBusinessUnitRegion">
    <vt:lpwstr>2;#Business Function or Other|874d49cd-70ad-414d-a612-40638fadccae</vt:lpwstr>
  </property>
  <property fmtid="{D5CDD505-2E9C-101B-9397-08002B2CF9AE}" pid="34" name="SISBusinessProcess">
    <vt:lpwstr>20;#ZZZ - Migrated - To be Selected|29769059-2583-45e2-ac33-0566cce44387</vt:lpwstr>
  </property>
  <property fmtid="{D5CDD505-2E9C-101B-9397-08002B2CF9AE}" pid="35" name="SAEFCountryOfJurisdiction">
    <vt:lpwstr>7;#NETHERLANDS|54565ecb-470f-40ea-a584-819150a65a13</vt:lpwstr>
  </property>
  <property fmtid="{D5CDD505-2E9C-101B-9397-08002B2CF9AE}" pid="36" name="SAEFDocumentType">
    <vt:lpwstr>19;#ZZZ - Migrated - To be Selected|8d1b5674-89e6-4698-8ef0-80688f78253a</vt:lpwstr>
  </property>
  <property fmtid="{D5CDD505-2E9C-101B-9397-08002B2CF9AE}" pid="37" name="SAEFLanguage">
    <vt:lpwstr>6;#English|bd3ad5ee-f0c3-40aa-8cc8-36ef09940af3</vt:lpwstr>
  </property>
  <property fmtid="{D5CDD505-2E9C-101B-9397-08002B2CF9AE}" pid="38" name="SAEFSecurityClassification">
    <vt:lpwstr>12;#Restricted|21aa7f98-4035-4019-a764-107acb7269af</vt:lpwstr>
  </property>
  <property fmtid="{D5CDD505-2E9C-101B-9397-08002B2CF9AE}" pid="39" name="SAEFBusiness">
    <vt:lpwstr>1;#Global Functions|97a538f4-23ff-40fe-9c6e-c1dbb6867298</vt:lpwstr>
  </property>
  <property fmtid="{D5CDD505-2E9C-101B-9397-08002B2CF9AE}" pid="40" name="SAEFBusinessProcess">
    <vt:lpwstr>10;#HR - Global People Process|165c3097-f313-450c-bf1e-f87711cdf9ff</vt:lpwstr>
  </property>
  <property fmtid="{D5CDD505-2E9C-101B-9397-08002B2CF9AE}" pid="41" name="SISHRFunction">
    <vt:lpwstr>21;#ZZZ - Migrated - To be Selected|12f119c7-ba19-4567-80a8-af4ec642c68a</vt:lpwstr>
  </property>
  <property fmtid="{D5CDD505-2E9C-101B-9397-08002B2CF9AE}" pid="42" name="SAEFGlobalFunction">
    <vt:lpwstr>3;#Human Resources|c247491f-f20d-4827-b936-785e70fab918</vt:lpwstr>
  </property>
  <property fmtid="{D5CDD505-2E9C-101B-9397-08002B2CF9AE}" pid="43" name="SAEFLegalEntity">
    <vt:lpwstr>4;#Shell International B.V.|9132d9f5-7ca8-4411-8616-d5538f34b7de</vt:lpwstr>
  </property>
  <property fmtid="{D5CDD505-2E9C-101B-9397-08002B2CF9AE}" pid="44" name="SAEFDocumentStatus">
    <vt:lpwstr>11;#Draft|1c86f377-7d91-4c95-bd5b-c18c83fe0aa5</vt:lpwstr>
  </property>
  <property fmtid="{D5CDD505-2E9C-101B-9397-08002B2CF9AE}" pid="45" name="SAEFWorkgroupID">
    <vt:lpwstr>5;#HR_Human_Resources_&amp;_Corporate - 11184|a5132bc6-823d-4040-a29b-ead05b73c770</vt:lpwstr>
  </property>
</Properties>
</file>