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7"/>
  </p:sldMasterIdLst>
  <p:notesMasterIdLst>
    <p:notesMasterId r:id="rId9"/>
  </p:notesMasterIdLst>
  <p:handoutMasterIdLst>
    <p:handoutMasterId r:id="rId10"/>
  </p:handoutMasterIdLst>
  <p:sldIdLst>
    <p:sldId id="393" r:id="rId8"/>
  </p:sldIdLst>
  <p:sldSz cx="12192000" cy="6858000"/>
  <p:notesSz cx="7010400" cy="9296400"/>
  <p:embeddedFontLst>
    <p:embeddedFont>
      <p:font typeface="Futura Bold" panose="00000900000000000000" pitchFamily="2" charset="0"/>
      <p:regular r:id="rId11"/>
    </p:embeddedFont>
    <p:embeddedFont>
      <p:font typeface="Futura Medium" panose="00000400000000000000" pitchFamily="2" charset="0"/>
      <p:regular r:id="rId12"/>
      <p:bold r:id="rId13"/>
      <p:italic r:id="rId14"/>
      <p:boldItalic r:id="rId15"/>
    </p:embeddedFont>
    <p:embeddedFont>
      <p:font typeface="Garamond" panose="02020404030301010803" pitchFamily="18" charset="0"/>
      <p:regular r:id="rId16"/>
      <p:bold r:id="rId17"/>
      <p:italic r:id="rId18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CCE9DB"/>
    <a:srgbClr val="99CDB7"/>
    <a:srgbClr val="66B492"/>
    <a:srgbClr val="339B6E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4664" autoAdjust="0"/>
  </p:normalViewPr>
  <p:slideViewPr>
    <p:cSldViewPr snapToGrid="0" snapToObjects="1" showGuides="1">
      <p:cViewPr varScale="1">
        <p:scale>
          <a:sx n="65" d="100"/>
          <a:sy n="65" d="100"/>
        </p:scale>
        <p:origin x="64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font" Target="fonts/font1.fntdata"/><Relationship Id="rId5" Type="http://schemas.openxmlformats.org/officeDocument/2006/relationships/customXml" Target="../customXml/item5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25/03/2019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25/03/2019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C8F0AEDB-E0E2-454F-A2FA-6BB80EB65149}" type="slidenum">
              <a:rPr lang="en-GB" altLang="en-US" smtClean="0"/>
              <a:pPr/>
              <a:t>1</a:t>
            </a:fld>
            <a:endParaRPr lang="en-GB" alt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93675" y="461963"/>
            <a:ext cx="5772150" cy="3246437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4510" y="732311"/>
            <a:ext cx="104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95959"/>
                </a:solidFill>
                <a:latin typeface="Futura Medium" panose="00000400000000000000" pitchFamily="2" charset="0"/>
              </a:rPr>
              <a:t>  mins</a:t>
            </a:r>
            <a:endParaRPr lang="en-GB" sz="1600" dirty="0">
              <a:solidFill>
                <a:srgbClr val="595959"/>
              </a:solidFill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6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860" y="117009"/>
            <a:ext cx="8495414" cy="246221"/>
          </a:xfrm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/>
              <a:t>INSTALLATION OF PDHG ON EA-51 BY AUGUST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1</a:t>
            </a:fld>
            <a:endParaRPr lang="en-GB" dirty="0">
              <a:solidFill>
                <a:srgbClr val="595959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0258" y="335753"/>
            <a:ext cx="10828384" cy="6133444"/>
            <a:chOff x="1491471" y="904274"/>
            <a:chExt cx="8823815" cy="5681822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6113173" y="968765"/>
              <a:ext cx="4202113" cy="267143"/>
            </a:xfrm>
            <a:prstGeom prst="rect">
              <a:avLst/>
            </a:prstGeom>
            <a:solidFill>
              <a:srgbClr val="DD1D21"/>
            </a:solidFill>
            <a:ln w="9525">
              <a:noFill/>
              <a:miter lim="800000"/>
              <a:headEnd/>
              <a:tailEnd/>
            </a:ln>
          </p:spPr>
          <p:txBody>
            <a:bodyPr wrap="none" lIns="83237" tIns="41619" rIns="83237" bIns="41619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FFFFFF"/>
                  </a:solidFill>
                  <a:latin typeface="Futura Medium"/>
                </a:rPr>
                <a:t>Potential Benefits &amp; Measures</a:t>
              </a: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512700" y="959188"/>
              <a:ext cx="4553127" cy="314071"/>
            </a:xfrm>
            <a:prstGeom prst="rect">
              <a:avLst/>
            </a:prstGeom>
            <a:solidFill>
              <a:srgbClr val="DD1D21"/>
            </a:solidFill>
            <a:ln w="9525">
              <a:noFill/>
              <a:miter lim="800000"/>
              <a:headEnd/>
              <a:tailEnd/>
            </a:ln>
          </p:spPr>
          <p:txBody>
            <a:bodyPr wrap="none" lIns="83237" tIns="41619" rIns="83237" bIns="41619" anchor="ctr"/>
            <a:lstStyle/>
            <a:p>
              <a:pPr algn="ctr">
                <a:defRPr/>
              </a:pPr>
              <a:r>
                <a:rPr lang="en-GB" sz="1400" dirty="0">
                  <a:solidFill>
                    <a:srgbClr val="FFFFFF"/>
                  </a:solidFill>
                  <a:latin typeface="Futura Medium"/>
                </a:rPr>
                <a:t>Background/Business Case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1764290" y="3253483"/>
              <a:ext cx="4324350" cy="252412"/>
            </a:xfrm>
            <a:prstGeom prst="rect">
              <a:avLst/>
            </a:prstGeom>
            <a:solidFill>
              <a:srgbClr val="DD1D21"/>
            </a:solidFill>
            <a:ln w="28575">
              <a:solidFill>
                <a:srgbClr val="A6A6A6"/>
              </a:solidFill>
              <a:miter lim="800000"/>
              <a:headEnd/>
              <a:tailEnd/>
            </a:ln>
          </p:spPr>
          <p:txBody>
            <a:bodyPr wrap="none" lIns="83237" tIns="41619" rIns="83237" bIns="41619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FFFFFF"/>
                  </a:solidFill>
                  <a:latin typeface="Futura Medium"/>
                </a:rPr>
                <a:t> Project Plan</a:t>
              </a: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1512700" y="904274"/>
              <a:ext cx="4579244" cy="5681822"/>
            </a:xfrm>
            <a:prstGeom prst="rect">
              <a:avLst/>
            </a:prstGeom>
            <a:noFill/>
            <a:ln w="28575">
              <a:solidFill>
                <a:srgbClr val="A6A6A6"/>
              </a:solidFill>
              <a:miter lim="800000"/>
              <a:headEnd/>
              <a:tailEnd/>
            </a:ln>
          </p:spPr>
          <p:txBody>
            <a:bodyPr wrap="none" lIns="85542" tIns="42771" rIns="85542" bIns="42771"/>
            <a:lstStyle>
              <a:lvl1pPr defTabSz="855663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855663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855663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855663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855663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8556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8556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8556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8556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SzPct val="120000"/>
              </a:pPr>
              <a:endParaRPr lang="en-GB" altLang="en-US" sz="1100" b="1" dirty="0">
                <a:solidFill>
                  <a:srgbClr val="595959"/>
                </a:solidFill>
                <a:latin typeface="Futura Medium" pitchFamily="2" charset="0"/>
              </a:endParaRP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6099176" y="922631"/>
              <a:ext cx="4192956" cy="2512016"/>
            </a:xfrm>
            <a:prstGeom prst="rect">
              <a:avLst/>
            </a:prstGeom>
            <a:noFill/>
            <a:ln w="28575">
              <a:solidFill>
                <a:srgbClr val="A6A6A6"/>
              </a:solidFill>
              <a:miter lim="800000"/>
              <a:headEnd/>
              <a:tailEnd/>
            </a:ln>
          </p:spPr>
          <p:txBody>
            <a:bodyPr wrap="none" lIns="85542" tIns="42771" rIns="85542" bIns="42771"/>
            <a:lstStyle>
              <a:lvl1pPr defTabSz="855663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855663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855663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855663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855663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8556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8556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8556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8556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SzPct val="120000"/>
              </a:pPr>
              <a:endParaRPr lang="en-MY" altLang="en-US" sz="1100" b="1" dirty="0">
                <a:solidFill>
                  <a:srgbClr val="595959"/>
                </a:solidFill>
                <a:latin typeface="Futura Medium" pitchFamily="2" charset="0"/>
              </a:endParaRPr>
            </a:p>
          </p:txBody>
        </p:sp>
        <p:sp>
          <p:nvSpPr>
            <p:cNvPr id="5141" name="TextBox 44"/>
            <p:cNvSpPr txBox="1">
              <a:spLocks noChangeArrowheads="1"/>
            </p:cNvSpPr>
            <p:nvPr/>
          </p:nvSpPr>
          <p:spPr bwMode="auto">
            <a:xfrm>
              <a:off x="6077923" y="1291363"/>
              <a:ext cx="4216133" cy="1820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111125" indent="-111125" algn="just" eaLnBrk="1" hangingPunct="1">
                <a:buClr>
                  <a:srgbClr val="C00000"/>
                </a:buClr>
                <a:buSzPct val="113000"/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Eliminate requirement for yearly BHP survey – ca $110K</a:t>
              </a:r>
            </a:p>
            <a:p>
              <a:pPr marL="111125" indent="-111125" algn="just" eaLnBrk="1" hangingPunct="1">
                <a:buClr>
                  <a:srgbClr val="C00000"/>
                </a:buClr>
                <a:buSzPct val="113000"/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Reduction in scheduled deferments app. 1.5days annually (774bopd x 1.5 = 1,161 barrels)</a:t>
              </a:r>
            </a:p>
            <a:p>
              <a:pPr marL="111125" indent="-111125" algn="just" eaLnBrk="1" hangingPunct="1">
                <a:buClr>
                  <a:srgbClr val="C00000"/>
                </a:buClr>
                <a:buSzPct val="113000"/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Enhanced reservoir management &amp; optimization </a:t>
              </a:r>
            </a:p>
            <a:p>
              <a:pPr marL="111125" indent="-111125" algn="just" eaLnBrk="1" hangingPunct="1">
                <a:buClr>
                  <a:srgbClr val="C00000"/>
                </a:buClr>
                <a:buSzPct val="113000"/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Remote monitoring capabilities (over the PI network)</a:t>
              </a:r>
            </a:p>
            <a:p>
              <a:pPr marL="111125" indent="-111125" algn="just" eaLnBrk="1" hangingPunct="1">
                <a:buClr>
                  <a:srgbClr val="C00000"/>
                </a:buClr>
                <a:buSzPct val="113000"/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Compliance with WRFM min requirement</a:t>
              </a:r>
            </a:p>
            <a:p>
              <a:pPr marL="111125" indent="-111125" algn="just" eaLnBrk="1" hangingPunct="1">
                <a:buClr>
                  <a:srgbClr val="C00000"/>
                </a:buClr>
                <a:buSzPct val="113000"/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TCI (Inhouse design and implementation) </a:t>
              </a:r>
            </a:p>
            <a:p>
              <a:pPr algn="just" eaLnBrk="1" hangingPunct="1">
                <a:buClr>
                  <a:srgbClr val="C00000"/>
                </a:buClr>
                <a:buSzPct val="113000"/>
              </a:pPr>
              <a:endParaRPr lang="en-US" sz="1200" dirty="0">
                <a:solidFill>
                  <a:srgbClr val="595959"/>
                </a:solidFill>
                <a:latin typeface="Garamond" panose="02020404030301010803" pitchFamily="18" charset="0"/>
              </a:endParaRPr>
            </a:p>
            <a:p>
              <a:pPr marL="171450" indent="-171450" defTabSz="914400" eaLnBrk="1" fontAlgn="base" hangingPunct="1">
                <a:spcBef>
                  <a:spcPct val="50000"/>
                </a:spcBef>
                <a:spcAft>
                  <a:spcPct val="30000"/>
                </a:spcAft>
                <a:buFont typeface="Wingdings" panose="05000000000000000000" pitchFamily="2" charset="2"/>
                <a:buChar char="§"/>
                <a:defRPr/>
              </a:pPr>
              <a:endParaRPr lang="en-US" altLang="en-US" sz="1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90369" y="3625536"/>
              <a:ext cx="4468579" cy="128301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 algn="just"/>
              <a:r>
                <a:rPr lang="en-US" sz="1200" dirty="0">
                  <a:latin typeface="Garamond" panose="02020404030301010803" pitchFamily="18" charset="0"/>
                </a:rPr>
                <a:t>       </a:t>
              </a:r>
              <a:r>
                <a:rPr lang="en-US" sz="1200" u="sng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Milestones</a:t>
              </a: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                                               </a:t>
              </a:r>
              <a:r>
                <a:rPr lang="en-US" sz="1200" u="sng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Timeline</a:t>
              </a:r>
            </a:p>
            <a:p>
              <a:pPr marL="171450" lvl="0" indent="-171450" algn="just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Critical analysis &amp; scope of the PDHG       15 Feb , 2019       </a:t>
              </a:r>
            </a:p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Ordering &amp; Confirmation Materials             28 March, 2019     </a:t>
              </a:r>
            </a:p>
            <a:p>
              <a:pPr marL="171450" lvl="0" indent="-171450" algn="just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Installation cable trays                                  28 April 2019       </a:t>
              </a:r>
            </a:p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Established Controls points                         10 May 2019       </a:t>
              </a:r>
            </a:p>
            <a:p>
              <a:pPr marL="171450" lvl="0" indent="-171450" algn="just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Support Installation of device &amp; test           10 June 2019            </a:t>
              </a:r>
            </a:p>
            <a:p>
              <a:pPr marL="171450" indent="-171450" algn="just">
                <a:buFont typeface="Wingdings" panose="05000000000000000000" pitchFamily="2" charset="2"/>
                <a:buChar char="§"/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Documentations as built drawing                 10 August 2019    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091943" y="3174605"/>
              <a:ext cx="4202113" cy="270442"/>
            </a:xfrm>
            <a:prstGeom prst="rect">
              <a:avLst/>
            </a:prstGeom>
            <a:solidFill>
              <a:srgbClr val="DD1D21"/>
            </a:solidFill>
            <a:ln w="28575">
              <a:solidFill>
                <a:srgbClr val="A6A6A6"/>
              </a:solidFill>
              <a:miter lim="800000"/>
              <a:headEnd/>
              <a:tailEnd/>
            </a:ln>
          </p:spPr>
          <p:txBody>
            <a:bodyPr wrap="none" lIns="83237" tIns="41619" rIns="83237" bIns="41619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FFFFFF"/>
                  </a:solidFill>
                  <a:latin typeface="Futura Medium"/>
                </a:rPr>
                <a:t>Critical Success Factors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077922" y="4306133"/>
              <a:ext cx="4202113" cy="250825"/>
            </a:xfrm>
            <a:prstGeom prst="rect">
              <a:avLst/>
            </a:prstGeom>
            <a:solidFill>
              <a:srgbClr val="DD1D21"/>
            </a:solidFill>
            <a:ln w="28575">
              <a:solidFill>
                <a:srgbClr val="A6A6A6"/>
              </a:solidFill>
              <a:miter lim="800000"/>
              <a:headEnd/>
              <a:tailEnd/>
            </a:ln>
          </p:spPr>
          <p:txBody>
            <a:bodyPr wrap="none" lIns="83237" tIns="41619" rIns="83237" bIns="41619"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FFFFFF"/>
                  </a:solidFill>
                  <a:latin typeface="Futura Medium"/>
                </a:rPr>
                <a:t>Team Members </a:t>
              </a:r>
            </a:p>
          </p:txBody>
        </p:sp>
        <p:sp>
          <p:nvSpPr>
            <p:cNvPr id="19" name="TextBox 44"/>
            <p:cNvSpPr txBox="1">
              <a:spLocks noChangeArrowheads="1"/>
            </p:cNvSpPr>
            <p:nvPr/>
          </p:nvSpPr>
          <p:spPr bwMode="auto">
            <a:xfrm>
              <a:off x="1491471" y="1227876"/>
              <a:ext cx="4593080" cy="2286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just"/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Currently, we do manual BHP survey which cost the Asset circa $110k per well, with attendant deferment volumes. The installation of PDHG in  EA-51 will enable us get accurate real-time data from the well, which is then used for WRFM &amp; well optimization.</a:t>
              </a:r>
            </a:p>
            <a:p>
              <a:pPr algn="just"/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This initiative is a pilot project and is planned to be implemented across the EA Field thereby eliminating the logistics cost of bringing a SEWOP for such activities and associated production deferment.        </a:t>
              </a:r>
            </a:p>
            <a:p>
              <a:pPr algn="just"/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                          </a:t>
              </a:r>
            </a:p>
            <a:p>
              <a:pPr lvl="0"/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The total cost of the project is about $220k. However , the EA Ops &amp; </a:t>
              </a:r>
              <a:r>
                <a:rPr lang="en-US" sz="1200" dirty="0" err="1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Mtce</a:t>
              </a: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Garamond" panose="02020404030301010803" pitchFamily="18" charset="0"/>
                </a:rPr>
                <a:t> Team will be handling some scope as DIY, thereby reducing the cost to about $120k and  OEM Offshore days by 7. On implementation, production deferment avoidance will be app. 1.5days annually (774bopd x 1.5 = 1,161 barrels).                                                     </a:t>
              </a:r>
              <a:endParaRPr lang="en-GB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endParaRPr>
            </a:p>
          </p:txBody>
        </p:sp>
      </p:grp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5891904" y="2772257"/>
            <a:ext cx="5156737" cy="3696942"/>
          </a:xfrm>
          <a:prstGeom prst="rect">
            <a:avLst/>
          </a:prstGeom>
          <a:noFill/>
          <a:ln w="28575">
            <a:solidFill>
              <a:srgbClr val="A6A6A6"/>
            </a:solidFill>
            <a:miter lim="800000"/>
            <a:headEnd/>
            <a:tailEnd/>
          </a:ln>
        </p:spPr>
        <p:txBody>
          <a:bodyPr wrap="none" lIns="85542" tIns="42771" rIns="85542" bIns="42771"/>
          <a:lstStyle>
            <a:lvl1pPr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SzPct val="120000"/>
            </a:pPr>
            <a:endParaRPr lang="en-GB" altLang="en-US" sz="1100" b="1" dirty="0">
              <a:solidFill>
                <a:srgbClr val="595959"/>
              </a:solidFill>
              <a:latin typeface="Futura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E6655B-A6CF-40BF-ADA7-BCF996FFD522}"/>
              </a:ext>
            </a:extLst>
          </p:cNvPr>
          <p:cNvSpPr/>
          <p:nvPr/>
        </p:nvSpPr>
        <p:spPr>
          <a:xfrm>
            <a:off x="5927092" y="3042779"/>
            <a:ext cx="5025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Successful identification of the appropriate spares</a:t>
            </a:r>
          </a:p>
          <a:p>
            <a:pPr marL="171450" indent="-171450" algn="just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Successful ordering of critical materials</a:t>
            </a:r>
          </a:p>
          <a:p>
            <a:pPr marL="171450" indent="-171450" algn="just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Successful HAZID report </a:t>
            </a:r>
          </a:p>
          <a:p>
            <a:pPr marL="171450" indent="-171450" algn="just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Successful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MoC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 review/approval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44DEBD-4FCE-4593-8193-EC605177FC8B}"/>
              </a:ext>
            </a:extLst>
          </p:cNvPr>
          <p:cNvSpPr/>
          <p:nvPr/>
        </p:nvSpPr>
        <p:spPr>
          <a:xfrm>
            <a:off x="5961167" y="4278772"/>
            <a:ext cx="4990928" cy="239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Project Sponsor: Maichibi Meshach</a:t>
            </a:r>
          </a:p>
          <a:p>
            <a:pPr marL="171450" indent="-171450" algn="just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Project Owner: Chris Ugochukwu / Florence Oyedele</a:t>
            </a:r>
          </a:p>
          <a:p>
            <a:pPr marL="171450" indent="-171450" algn="just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Project Lead: Dele Adigun / Jude Igbinawan</a:t>
            </a:r>
          </a:p>
          <a:p>
            <a:pPr algn="just" eaLnBrk="0" hangingPunct="0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Project Members:</a:t>
            </a:r>
          </a:p>
          <a:p>
            <a:pPr marL="111125" indent="-111125">
              <a:lnSpc>
                <a:spcPct val="107000"/>
              </a:lnSpc>
              <a:buClr>
                <a:srgbClr val="C00000"/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Wilson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Oborokumo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      – PACO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Supr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marL="111125" lvl="0" indent="-111125">
              <a:lnSpc>
                <a:spcPct val="107000"/>
              </a:lnSpc>
              <a:buClr>
                <a:srgbClr val="C00000"/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James Agwulonu/Amaku Michael –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Maint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 Supervisor</a:t>
            </a:r>
          </a:p>
          <a:p>
            <a:pPr marL="111125" lvl="0" indent="-111125">
              <a:lnSpc>
                <a:spcPct val="107000"/>
              </a:lnSpc>
              <a:buClr>
                <a:srgbClr val="C00000"/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Amaefuna, Magnus  -     FMT Coordinator	</a:t>
            </a:r>
          </a:p>
          <a:p>
            <a:pPr marL="111125" lvl="0" indent="-111125">
              <a:lnSpc>
                <a:spcPct val="107000"/>
              </a:lnSpc>
              <a:buClr>
                <a:srgbClr val="C00000"/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Stanley Baribote	  -      OPS TL</a:t>
            </a:r>
          </a:p>
          <a:p>
            <a:pPr marL="111125" lvl="0" indent="-111125">
              <a:lnSpc>
                <a:spcPct val="107000"/>
              </a:lnSpc>
              <a:buClr>
                <a:srgbClr val="C00000"/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Umoh Magdalene/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Akpaibor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 Pius    -     WRFM	</a:t>
            </a:r>
          </a:p>
          <a:p>
            <a:pPr marL="111125" lvl="0" indent="-111125">
              <a:lnSpc>
                <a:spcPct val="107000"/>
              </a:lnSpc>
              <a:buClr>
                <a:srgbClr val="C00000"/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Nwachi Ogbonna    -      AM Integration Supt</a:t>
            </a:r>
          </a:p>
          <a:p>
            <a:pPr marL="111125" indent="-111125">
              <a:lnSpc>
                <a:spcPct val="107000"/>
              </a:lnSpc>
              <a:buClr>
                <a:srgbClr val="C00000"/>
              </a:buClr>
              <a:buSzPct val="113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Agboola Olufemi/Iboi Andy - SSP</a:t>
            </a:r>
          </a:p>
          <a:p>
            <a:pPr algn="just" eaLnBrk="0" hangingPunct="0"/>
            <a:endParaRPr lang="en-US" sz="1200" dirty="0">
              <a:latin typeface="Garamond" panose="02020404030301010803" pitchFamily="18" charset="0"/>
            </a:endParaRP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6C185B5A-1A33-4314-8BBA-A4F6647ED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96" y="4800109"/>
            <a:ext cx="5373645" cy="215895"/>
          </a:xfrm>
          <a:prstGeom prst="rect">
            <a:avLst/>
          </a:prstGeom>
          <a:solidFill>
            <a:srgbClr val="DD1D21"/>
          </a:solidFill>
          <a:ln w="28575">
            <a:solidFill>
              <a:srgbClr val="A6A6A6"/>
            </a:solidFill>
            <a:miter lim="800000"/>
            <a:headEnd/>
            <a:tailEnd/>
          </a:ln>
        </p:spPr>
        <p:txBody>
          <a:bodyPr wrap="none" lIns="83237" tIns="41619" rIns="83237" bIns="41619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Futura Medium"/>
              </a:rPr>
              <a:t>High Level Timeline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4F064-6B44-4568-B743-E9163A066D36}"/>
              </a:ext>
            </a:extLst>
          </p:cNvPr>
          <p:cNvSpPr/>
          <p:nvPr/>
        </p:nvSpPr>
        <p:spPr>
          <a:xfrm>
            <a:off x="489693" y="5189881"/>
            <a:ext cx="53005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LO/L1			25 March 2019</a:t>
            </a:r>
          </a:p>
          <a:p>
            <a:pPr marL="171450" indent="-171450" algn="just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L2			01 April  2019</a:t>
            </a:r>
          </a:p>
          <a:p>
            <a:pPr marL="171450" indent="-171450" algn="just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L3 			30 April  2019</a:t>
            </a:r>
          </a:p>
          <a:p>
            <a:pPr marL="171450" indent="-171450" algn="just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L4 			31 August 2019</a:t>
            </a:r>
          </a:p>
          <a:p>
            <a:pPr marL="171450" indent="-171450" algn="just" eaLnBrk="0" hangingPunct="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Garamond" panose="02020404030301010803" pitchFamily="18" charset="0"/>
              </a:rPr>
              <a:t>L5 			30 September 2019. </a:t>
            </a:r>
          </a:p>
        </p:txBody>
      </p:sp>
    </p:spTree>
    <p:extLst>
      <p:ext uri="{BB962C8B-B14F-4D97-AF65-F5344CB8AC3E}">
        <p14:creationId xmlns:p14="http://schemas.microsoft.com/office/powerpoint/2010/main" val="14438662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Widescreen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E017D2FFE5863741A9ABC40C05034754" ma:contentTypeVersion="195" ma:contentTypeDescription="Shell Document Content Type" ma:contentTypeScope="" ma:versionID="f7e512d7a4f13b03879bd0ad8c280237">
  <xsd:schema xmlns:xsd="http://www.w3.org/2001/XMLSchema" xmlns:xs="http://www.w3.org/2001/XMLSchema" xmlns:p="http://schemas.microsoft.com/office/2006/metadata/properties" xmlns:ns1="http://schemas.microsoft.com/sharepoint/v3" xmlns:ns2="a3dd6fa1-d699-4d8b-8871-2a0144a06a10" xmlns:ns4="7e04cce1-dd17-4df7-9023-6d7e94a081ae" xmlns:ns5="http://schemas.microsoft.com/sharepoint/v4" targetNamespace="http://schemas.microsoft.com/office/2006/metadata/properties" ma:root="true" ma:fieldsID="77e5d105b14466de25643babad6b1ac1" ns1:_="" ns2:_="" ns4:_="" ns5:_="">
    <xsd:import namespace="http://schemas.microsoft.com/sharepoint/v3"/>
    <xsd:import namespace="a3dd6fa1-d699-4d8b-8871-2a0144a06a10"/>
    <xsd:import namespace="7e04cce1-dd17-4df7-9023-6d7e94a081ae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Global_x0020_Information_x0020_Attributes_Issue_Date" minOccurs="0"/>
                <xsd:element ref="ns4:Global_x0020_Information_x0020_Attributes_Review_Date" minOccurs="0"/>
                <xsd:element ref="ns4:Global_x0020_Information_x0020_Attributes_Author" minOccurs="0"/>
                <xsd:element ref="ns4:Global_x0020_Information_x0020_Attributes_Owner" minOccurs="0"/>
                <xsd:element ref="ns4:Global_x0020_Information_x0020_Attributes_Organisation" minOccurs="0"/>
                <xsd:element ref="ns4:Global_x0020_Information_x0020_Attributes_Recipients" minOccurs="0"/>
                <xsd:element ref="ns4:Global_x0020_Information_x0020_Attributes_Document_Numbers" minOccurs="0"/>
                <xsd:element ref="ns4:Global_x0020_Information_x0020_Attributes_Cross_References" minOccurs="0"/>
                <xsd:element ref="ns4:Global_x0020_Information_x0020_Attributes_Status" minOccurs="0"/>
                <xsd:element ref="ns4:Global_x0020_Information_x0020_Attributes_Revision_Code" minOccurs="0"/>
                <xsd:element ref="ns4:Global_x0020_Information_x0020_Attributes_Media" minOccurs="0"/>
                <xsd:element ref="ns4:Global_x0020_Information_x0020_Attributes_Media_Location" minOccurs="0"/>
                <xsd:element ref="ns4:Global_x0020_Information_x0020_Attributes_Language" minOccurs="0"/>
                <xsd:element ref="ns4:Global_x0020_Information_x0020_Attributes_Volume_Number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13;#ZZZ - Migrated - To be Selected|647fb9a5-0dbe-4dbf-b5fa-f93c1a17de8d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Shell Nigeria Exploration and Production Company Ltd.|a5eb3db0-3b75-40b6-84b1-63df177c6270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EA Field Operations 2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dd6fa1-d699-4d8b-8871-2a0144a06a10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086b1b48-688d-4d7e-8bea-fa22cd0ccc82}" ma:internalName="TaxCatchAll" ma:showField="CatchAllData" ma:web="a3dd6fa1-d699-4d8b-8871-2a0144a06a1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086b1b48-688d-4d7e-8bea-fa22cd0ccc82}" ma:internalName="TaxCatchAllLabel" ma:readOnly="true" ma:showField="CatchAllDataLabel" ma:web="a3dd6fa1-d699-4d8b-8871-2a0144a06a1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4cce1-dd17-4df7-9023-6d7e94a081ae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Global_x0020_Information_x0020_Attributes_Issue_Date" ma:index="57" nillable="true" ma:displayName="Global Information Attributes_Issue_Date" ma:format="DateOnly" ma:internalName="Global_x0020_Information_x0020_Attributes_Issue_Date">
      <xsd:simpleType>
        <xsd:restriction base="dms:DateTime"/>
      </xsd:simpleType>
    </xsd:element>
    <xsd:element name="Global_x0020_Information_x0020_Attributes_Review_Date" ma:index="58" nillable="true" ma:displayName="Global Information Attributes_Review_Date" ma:format="DateOnly" ma:internalName="Global_x0020_Information_x0020_Attributes_Review_Date">
      <xsd:simpleType>
        <xsd:restriction base="dms:DateTime"/>
      </xsd:simpleType>
    </xsd:element>
    <xsd:element name="Global_x0020_Information_x0020_Attributes_Author" ma:index="59" nillable="true" ma:displayName="Global Information Attributes_Author" ma:internalName="Global_x0020_Information_x0020_Attributes_Author">
      <xsd:simpleType>
        <xsd:restriction base="dms:Note"/>
      </xsd:simpleType>
    </xsd:element>
    <xsd:element name="Global_x0020_Information_x0020_Attributes_Owner" ma:index="60" nillable="true" ma:displayName="Global Information Attributes_Owner" ma:internalName="Global_x0020_Information_x0020_Attributes_Owner">
      <xsd:simpleType>
        <xsd:restriction base="dms:Text"/>
      </xsd:simpleType>
    </xsd:element>
    <xsd:element name="Global_x0020_Information_x0020_Attributes_Organisation" ma:index="61" nillable="true" ma:displayName="Global Information Attributes_Organisation" ma:internalName="Global_x0020_Information_x0020_Attributes_Organisation">
      <xsd:simpleType>
        <xsd:restriction base="dms:Text"/>
      </xsd:simpleType>
    </xsd:element>
    <xsd:element name="Global_x0020_Information_x0020_Attributes_Recipients" ma:index="62" nillable="true" ma:displayName="Global Information Attributes_Recipients" ma:internalName="Global_x0020_Information_x0020_Attributes_Recipients">
      <xsd:simpleType>
        <xsd:restriction base="dms:Note"/>
      </xsd:simpleType>
    </xsd:element>
    <xsd:element name="Global_x0020_Information_x0020_Attributes_Document_Numbers" ma:index="63" nillable="true" ma:displayName="Global Information Attributes_Document_Numbers" ma:internalName="Global_x0020_Information_x0020_Attributes_Document_Numbers">
      <xsd:simpleType>
        <xsd:restriction base="dms:Note"/>
      </xsd:simpleType>
    </xsd:element>
    <xsd:element name="Global_x0020_Information_x0020_Attributes_Cross_References" ma:index="64" nillable="true" ma:displayName="Global Information Attributes_Cross_References" ma:internalName="Global_x0020_Information_x0020_Attributes_Cross_References">
      <xsd:simpleType>
        <xsd:restriction base="dms:Note"/>
      </xsd:simpleType>
    </xsd:element>
    <xsd:element name="Global_x0020_Information_x0020_Attributes_Status" ma:index="65" nillable="true" ma:displayName="Global Information Attributes_Status" ma:default="Published" ma:internalName="Global_x0020_Information_x0020_Attributes_Status">
      <xsd:simpleType>
        <xsd:restriction base="dms:Choice">
          <xsd:enumeration value="Published"/>
          <xsd:enumeration value="Draft"/>
          <xsd:enumeration value="Obsolete"/>
          <xsd:enumeration value="Active"/>
          <xsd:enumeration value="Approved"/>
          <xsd:enumeration value="Approved For Construction"/>
          <xsd:enumeration value="As-Built"/>
          <xsd:enumeration value="Closed"/>
          <xsd:enumeration value="Information Only"/>
          <xsd:enumeration value="Open"/>
          <xsd:enumeration value="Preliminary"/>
          <xsd:enumeration value="Void"/>
        </xsd:restriction>
      </xsd:simpleType>
    </xsd:element>
    <xsd:element name="Global_x0020_Information_x0020_Attributes_Revision_Code" ma:index="66" nillable="true" ma:displayName="Global Information Attributes_Revision_Code" ma:internalName="Global_x0020_Information_x0020_Attributes_Revision_Code">
      <xsd:simpleType>
        <xsd:restriction base="dms:Text"/>
      </xsd:simpleType>
    </xsd:element>
    <xsd:element name="Global_x0020_Information_x0020_Attributes_Media" ma:index="67" nillable="true" ma:displayName="Global Information Attributes_Media" ma:default="Electronic File" ma:internalName="Global_x0020_Information_x0020_Attributes_Media">
      <xsd:simpleType>
        <xsd:restriction base="dms:Choice">
          <xsd:enumeration value="Audio"/>
          <xsd:enumeration value="Cassette"/>
          <xsd:enumeration value="CD-ROM"/>
          <xsd:enumeration value="Disk"/>
          <xsd:enumeration value="Film"/>
          <xsd:enumeration value="Electronic File"/>
          <xsd:enumeration value="Microform"/>
          <xsd:enumeration value="Paper"/>
          <xsd:enumeration value="Photograph"/>
          <xsd:enumeration value="Radiograph"/>
          <xsd:enumeration value="Tape"/>
          <xsd:enumeration value="Video"/>
        </xsd:restriction>
      </xsd:simpleType>
    </xsd:element>
    <xsd:element name="Global_x0020_Information_x0020_Attributes_Media_Location" ma:index="68" nillable="true" ma:displayName="Global Information Attributes_Media_Location" ma:default="Livelink" ma:internalName="Global_x0020_Information_x0020_Attributes_Media_Location">
      <xsd:simpleType>
        <xsd:restriction base="dms:Note"/>
      </xsd:simpleType>
    </xsd:element>
    <xsd:element name="Global_x0020_Information_x0020_Attributes_Language" ma:index="69" nillable="true" ma:displayName="Global Information Attributes_Language" ma:default="English" ma:internalName="Global_x0020_Information_x0020_Attributes_Language">
      <xsd:simpleType>
        <xsd:restriction base="dms:Choice">
          <xsd:enumeration value="English"/>
          <xsd:enumeration value="French"/>
          <xsd:enumeration value="German"/>
          <xsd:enumeration value="Italian"/>
          <xsd:enumeration value="Spanish"/>
          <xsd:enumeration value="Dutch"/>
          <xsd:enumeration value="Norwegian"/>
          <xsd:enumeration value="Chinese"/>
          <xsd:enumeration value="Russian"/>
          <xsd:enumeration value="Finnish"/>
        </xsd:restriction>
      </xsd:simpleType>
    </xsd:element>
    <xsd:element name="Global_x0020_Information_x0020_Attributes_Volume_Number" ma:index="70" nillable="true" ma:displayName="Global Information Attributes_Volume_Number" ma:internalName="Global_x0020_Information_x0020_Attributes_Volume_Number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1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lobal_x0020_Information_x0020_Attributes_Review_Date xmlns="7e04cce1-dd17-4df7-9023-6d7e94a081ae" xsi:nil="true"/>
    <Global_x0020_Information_x0020_Attributes_Organisation xmlns="7e04cce1-dd17-4df7-9023-6d7e94a081ae" xsi:nil="true"/>
    <Global_x0020_Information_x0020_Attributes_Document_Numbers xmlns="7e04cce1-dd17-4df7-9023-6d7e94a081ae" xsi:nil="true"/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Nigeria Exploration and Production Company Ltd.</TermName>
          <TermId xmlns="http://schemas.microsoft.com/office/infopath/2007/PartnerControls">a5eb3db0-3b75-40b6-84b1-63df177c6270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Global_x0020_Information_x0020_Attributes_Media_Location xmlns="7e04cce1-dd17-4df7-9023-6d7e94a081ae">Livelink</Global_x0020_Information_x0020_Attributes_Media_Location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Global_x0020_Information_x0020_Attributes_Cross_References xmlns="7e04cce1-dd17-4df7-9023-6d7e94a081ae" xsi:nil="true"/>
    <Shell_x0020_SharePoint_x0020_SAEF_x0020_RecordStatus xmlns="http://schemas.microsoft.com/sharepoint/v3" xsi:nil="true"/>
    <Global_x0020_Information_x0020_Attributes_Issue_Date xmlns="7e04cce1-dd17-4df7-9023-6d7e94a081ae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LivelinkID xmlns="7e04cce1-dd17-4df7-9023-6d7e94a081ae" xsi:nil="true"/>
    <Global_x0020_Information_x0020_Attributes_Media xmlns="7e04cce1-dd17-4df7-9023-6d7e94a081ae">Electronic File</Global_x0020_Information_x0020_Attributes_Media>
    <IconOverlay xmlns="http://schemas.microsoft.com/sharepoint/v4" xsi:nil="true"/>
    <Shell_x0020_SharePoint_x0020_SAEF_x0020_FilePlanRecordType xmlns="http://schemas.microsoft.com/sharepoint/v3" xsi:nil="true"/>
    <Global_x0020_Information_x0020_Attributes_Status xmlns="7e04cce1-dd17-4df7-9023-6d7e94a081ae">Published</Global_x0020_Information_x0020_Attributes_Status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Global_x0020_Information_x0020_Attributes_Revision_Code xmlns="7e04cce1-dd17-4df7-9023-6d7e94a081ae" xsi:nil="true"/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Global_x0020_Information_x0020_Attributes_Owner xmlns="7e04cce1-dd17-4df7-9023-6d7e94a081ae" xsi:nil="true"/>
    <Livelink_x0020_Instance_x0020_Column xmlns="7e04cce1-dd17-4df7-9023-6d7e94a081ae" xsi:nil="true"/>
    <Shell_x0020_SharePoint_x0020_SAEF_x0020_IsRecord xmlns="http://schemas.microsoft.com/sharepoint/v3" xsi:nil="true"/>
    <Global_x0020_Information_x0020_Attributes_Volume_Number xmlns="7e04cce1-dd17-4df7-9023-6d7e94a081ae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ZZZ - Migrated - To be Selected</TermName>
          <TermId xmlns="http://schemas.microsoft.com/office/infopath/2007/PartnerControls">647fb9a5-0dbe-4dbf-b5fa-f93c1a17de8d</TermId>
        </TermInfo>
      </Terms>
    </Shell_x0020_SharePoint_x0020_SAEF_x0020_DocumentTypeTaxHTField0>
    <Shell_x0020_SharePoint_x0020_SAEF_x0020_SiteCollectionName xmlns="http://schemas.microsoft.com/sharepoint/v3">EA Field Operations 2</Shell_x0020_SharePoint_x0020_SAEF_x0020_SiteCollectionName>
    <Global_x0020_Information_x0020_Attributes_Author xmlns="7e04cce1-dd17-4df7-9023-6d7e94a081ae" xsi:nil="true"/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Folder_x0020_STRUCTURE xmlns="7e04cce1-dd17-4df7-9023-6d7e94a081ae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TaxCatchAll xmlns="a3dd6fa1-d699-4d8b-8871-2a0144a06a10">
      <Value>13</Value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Global_x0020_Information_x0020_Attributes_Recipients xmlns="7e04cce1-dd17-4df7-9023-6d7e94a081ae" xsi:nil="true"/>
    <Global_x0020_Information_x0020_Attributes_Language xmlns="7e04cce1-dd17-4df7-9023-6d7e94a081ae">English</Global_x0020_Information_x0020_Attributes_Language>
    <Shell_x0020_SharePoint_x0020_SAEF_x0020_AssetIdentifier xmlns="http://schemas.microsoft.com/sharepoint/v3" xsi:nil="true"/>
    <_dlc_DocId xmlns="a3dd6fa1-d699-4d8b-8871-2a0144a06a10">AFFAA0086-34-7905</_dlc_DocId>
    <_dlc_DocIdUrl xmlns="a3dd6fa1-d699-4d8b-8871-2a0144a06a10">
      <Url>https://nga001-sp.shell.com/sites/AFFAA0086/_layouts/15/DocIdRedir.aspx?ID=AFFAA0086-34-7905</Url>
      <Description>AFFAA0086-34-7905</Description>
    </_dlc_DocIdUrl>
  </documentManagement>
</p:properties>
</file>

<file path=customXml/item4.xml><?xml version="1.0" encoding="utf-8"?>
<?mso-contentType ?>
<p:Policy xmlns:p="office.server.policy" id="" local="true">
  <p:Name>Shell Document Base</p:Name>
  <p:Description/>
  <p:Statement/>
  <p:PolicyItems/>
</p:Policy>
</file>

<file path=customXml/item5.xml><?xml version="1.0" encoding="utf-8"?>
<?mso-contentType ?>
<PolicyDirtyBag xmlns="microsoft.office.server.policy.changes">
  <Microsoft.Office.RecordsManagement.PolicyFeatures.Expiration op="Change"/>
</PolicyDirtyBag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2C56DE-6836-464B-A707-AF3BA2E0C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3dd6fa1-d699-4d8b-8871-2a0144a06a10"/>
    <ds:schemaRef ds:uri="7e04cce1-dd17-4df7-9023-6d7e94a081ae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EF770-594A-4493-BD5E-EB7377A1DB4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3FABFF2-5BC9-4708-8AA4-95EC1C939883}">
  <ds:schemaRefs>
    <ds:schemaRef ds:uri="http://purl.org/dc/elements/1.1/"/>
    <ds:schemaRef ds:uri="http://schemas.microsoft.com/office/2006/metadata/properties"/>
    <ds:schemaRef ds:uri="a3dd6fa1-d699-4d8b-8871-2a0144a06a10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e04cce1-dd17-4df7-9023-6d7e94a081ae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9DBF729A-B56D-47F5-A324-19A9514D4233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535978F7-6985-4FDE-83CF-33DAC5BF6EE7}">
  <ds:schemaRefs>
    <ds:schemaRef ds:uri="microsoft.office.server.policy.changes"/>
  </ds:schemaRefs>
</ds:datastoreItem>
</file>

<file path=customXml/itemProps6.xml><?xml version="1.0" encoding="utf-8"?>
<ds:datastoreItem xmlns:ds="http://schemas.openxmlformats.org/officeDocument/2006/customXml" ds:itemID="{8C20B9EC-A72F-4F99-B36C-5CD4F5DD5B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15159</TotalTime>
  <Words>343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Wingdings</vt:lpstr>
      <vt:lpstr>Garamond</vt:lpstr>
      <vt:lpstr>Futura Bold</vt:lpstr>
      <vt:lpstr>Futura Medium</vt:lpstr>
      <vt:lpstr>Shell WizKit V3_Template_Widescreen_06July2016</vt:lpstr>
      <vt:lpstr>INSTALLATION OF PDHG ON EA-51 BY AUGUST 2019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Fire Control Safety Plan Review</dc:title>
  <dc:creator>EA</dc:creator>
  <cp:lastModifiedBy>Odega, Israel SPDC-UPO/G/UW</cp:lastModifiedBy>
  <cp:revision>245</cp:revision>
  <cp:lastPrinted>2017-06-30T09:35:18Z</cp:lastPrinted>
  <dcterms:created xsi:type="dcterms:W3CDTF">2017-01-12T13:28:51Z</dcterms:created>
  <dcterms:modified xsi:type="dcterms:W3CDTF">2019-03-25T12:47:20Z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0x0101006F0A470EEB1140E7AA14F4CE8A50B54C0001CB1477F4DD432AA86DD56CC3887AF400E017D2FFE5863741A9ABC40C05034754</vt:lpwstr>
  </property>
  <property fmtid="{D5CDD505-2E9C-101B-9397-08002B2CF9AE}" pid="5" name="_dlc_policyId">
    <vt:lpwstr/>
  </property>
  <property fmtid="{D5CDD505-2E9C-101B-9397-08002B2CF9AE}" pid="6" name="ItemRetentionFormula">
    <vt:lpwstr/>
  </property>
  <property fmtid="{D5CDD505-2E9C-101B-9397-08002B2CF9AE}" pid="7" name="_dlc_DocIdItemGuid">
    <vt:lpwstr>b868fe55-7706-4009-bdec-58787c9a5faa</vt:lpwstr>
  </property>
  <property fmtid="{D5CDD505-2E9C-101B-9397-08002B2CF9AE}" pid="8" name="Shell SharePoint SAEF SecurityClassification">
    <vt:lpwstr>8;#Restricted|21aa7f98-4035-4019-a764-107acb7269af</vt:lpwstr>
  </property>
  <property fmtid="{D5CDD505-2E9C-101B-9397-08002B2CF9AE}" pid="9" name="Shell SharePoint SAEF LegalEntity">
    <vt:lpwstr>4;#Shell Nigeria Exploration and Production Company Ltd.|a5eb3db0-3b75-40b6-84b1-63df177c6270</vt:lpwstr>
  </property>
  <property fmtid="{D5CDD505-2E9C-101B-9397-08002B2CF9AE}" pid="10" name="Shell SharePoint SAEF BusinessUnitRegion">
    <vt:lpwstr>2;#Sub-Saharan Africa|9d13514c-804d-40ff-8e8a-f6825f62fb70</vt:lpwstr>
  </property>
  <property fmtid="{D5CDD505-2E9C-101B-9397-08002B2CF9AE}" pid="11" name="Shell SharePoint SAEF GlobalFunction">
    <vt:lpwstr>3;#Not Applicable|ddce64fb-3cb8-4cd9-8e3d-0fe554247fd1</vt:lpwstr>
  </property>
  <property fmtid="{D5CDD505-2E9C-101B-9397-08002B2CF9AE}" pid="12" name="Shell SharePoint SAEF WorkgroupID">
    <vt:lpwstr>5;#Upstream _ Single File Plan - 22022|d3ed65c1-761d-4a84-a678-924ffd6ed182</vt:lpwstr>
  </property>
  <property fmtid="{D5CDD505-2E9C-101B-9397-08002B2CF9AE}" pid="13" name="Shell SharePoint SAEF CountryOfJurisdiction">
    <vt:lpwstr>7;#NIGERIA|973e3eb3-a5f9-4712-a628-787e048af9f3</vt:lpwstr>
  </property>
  <property fmtid="{D5CDD505-2E9C-101B-9397-08002B2CF9AE}" pid="14" name="Shell SharePoint SAEF ExportControlClassification">
    <vt:lpwstr>9;#Non-US content - Non Controlled|2ac8835e-0587-4096-a6e2-1f68da1e6cb3</vt:lpwstr>
  </property>
  <property fmtid="{D5CDD505-2E9C-101B-9397-08002B2CF9AE}" pid="15" name="Shell SharePoint SAEF DocumentStatus">
    <vt:lpwstr>11;#Draft|1c86f377-7d91-4c95-bd5b-c18c83fe0aa5</vt:lpwstr>
  </property>
  <property fmtid="{D5CDD505-2E9C-101B-9397-08002B2CF9AE}" pid="16" name="Shell SharePoint SAEF Language">
    <vt:lpwstr>6;#English|bd3ad5ee-f0c3-40aa-8cc8-36ef09940af3</vt:lpwstr>
  </property>
  <property fmtid="{D5CDD505-2E9C-101B-9397-08002B2CF9AE}" pid="17" name="Shell SharePoint SAEF Business">
    <vt:lpwstr>1;#Upstream International|dabf15d9-4f75-4ed1-b8a1-a0c3e2a85888</vt:lpwstr>
  </property>
  <property fmtid="{D5CDD505-2E9C-101B-9397-08002B2CF9AE}" pid="18" name="Shell SharePoint SAEF BusinessProcess">
    <vt:lpwstr>10;#All - Records Management|1f68a0f2-47ab-4887-8df5-7c0616d5ad90</vt:lpwstr>
  </property>
  <property fmtid="{D5CDD505-2E9C-101B-9397-08002B2CF9AE}" pid="19" name="Shell SharePoint SAEF DocumentType">
    <vt:lpwstr>13;#ZZZ - Migrated - To be Selected|647fb9a5-0dbe-4dbf-b5fa-f93c1a17de8d</vt:lpwstr>
  </property>
</Properties>
</file>