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706" r:id="rId2"/>
  </p:sldMasterIdLst>
  <p:notesMasterIdLst>
    <p:notesMasterId r:id="rId4"/>
  </p:notesMasterIdLst>
  <p:handoutMasterIdLst>
    <p:handoutMasterId r:id="rId5"/>
  </p:handoutMasterIdLst>
  <p:sldIdLst>
    <p:sldId id="750" r:id="rId3"/>
  </p:sldIdLst>
  <p:sldSz cx="12192000" cy="6858000"/>
  <p:notesSz cx="6811963" cy="9942513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66481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32962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9944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659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98887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65368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731849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2112" userDrawn="1">
          <p15:clr>
            <a:srgbClr val="A4A3A4"/>
          </p15:clr>
        </p15:guide>
        <p15:guide id="3" orient="horz" pos="34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EB29"/>
    <a:srgbClr val="000000"/>
    <a:srgbClr val="FFFFFF"/>
    <a:srgbClr val="0065CC"/>
    <a:srgbClr val="808080"/>
    <a:srgbClr val="91AFFF"/>
    <a:srgbClr val="00296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5" autoAdjust="0"/>
    <p:restoredTop sz="94644" autoAdjust="0"/>
  </p:normalViewPr>
  <p:slideViewPr>
    <p:cSldViewPr snapToGrid="0">
      <p:cViewPr varScale="1">
        <p:scale>
          <a:sx n="67" d="100"/>
          <a:sy n="67" d="100"/>
        </p:scale>
        <p:origin x="1000" y="48"/>
      </p:cViewPr>
      <p:guideLst>
        <p:guide pos="384"/>
        <p:guide orient="horz" pos="2112"/>
        <p:guide orient="horz" pos="3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26" y="108"/>
      </p:cViewPr>
      <p:guideLst>
        <p:guide orient="horz" pos="3132"/>
        <p:guide pos="21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4338" y="1125538"/>
            <a:ext cx="5991225" cy="337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747" y="4773682"/>
            <a:ext cx="6026886" cy="123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31063" y="9561570"/>
            <a:ext cx="191570" cy="18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422567" y="110661"/>
            <a:ext cx="66" cy="12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9860" indent="-118241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6129" indent="-18464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35707" indent="-12795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53946" indent="-116620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887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5368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1849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24456" y="5139339"/>
            <a:ext cx="5518958" cy="24609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85024" y="8869447"/>
            <a:ext cx="172317" cy="18457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32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0914619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84275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30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5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595959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1778011" y="231414"/>
            <a:ext cx="91691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808080"/>
                </a:solidFill>
                <a:latin typeface="Futura Medium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1778011" y="390960"/>
            <a:ext cx="283250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>
                <a:solidFill>
                  <a:srgbClr val="808080"/>
                </a:solidFill>
                <a:latin typeface="Futura Medium"/>
                <a:ea typeface="Arial Unicode MS" pitchFamily="34" charset="-128"/>
                <a:cs typeface="Arial Unicode MS" pitchFamily="34" charset="-128"/>
              </a:rPr>
              <a:t>Last Modified 03/06/2020 10:15 GMT Standard Time</a:t>
            </a:r>
            <a:endParaRPr lang="en-US" sz="900" dirty="0">
              <a:solidFill>
                <a:srgbClr val="808080"/>
              </a:solidFill>
              <a:latin typeface="Futura Medium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1778011" y="550505"/>
            <a:ext cx="238687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>
                <a:solidFill>
                  <a:srgbClr val="808080"/>
                </a:solidFill>
                <a:latin typeface="Futura Medium"/>
                <a:ea typeface="Arial Unicode MS" pitchFamily="34" charset="-128"/>
                <a:cs typeface="Arial Unicode MS" pitchFamily="34" charset="-128"/>
              </a:rPr>
              <a:t>Printed 02/06/2017 13:51 GMT Standard Time</a:t>
            </a:r>
            <a:endParaRPr lang="en-US" sz="900" dirty="0">
              <a:solidFill>
                <a:srgbClr val="808080"/>
              </a:solidFill>
              <a:latin typeface="Futura Medium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808080"/>
                </a:solidFill>
                <a:latin typeface="Futura Medium"/>
              </a:rPr>
              <a:t>Document type | Date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dirty="0">
              <a:solidFill>
                <a:srgbClr val="808080"/>
              </a:solidFill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4401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47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527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image" Target="../media/image1.emf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theme" Target="../theme/theme2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image" Target="../media/image1.emf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vmlDrawing" Target="../drawings/vmlDrawing4.v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467109888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920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6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pos="736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553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dirty="0">
              <a:solidFill>
                <a:srgbClr val="000000"/>
              </a:solidFill>
              <a:latin typeface="Futura Medium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300277" y="4198927"/>
            <a:ext cx="159338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00">
                <a:solidFill>
                  <a:srgbClr val="595959"/>
                </a:solidFill>
                <a:latin typeface="Futura Medium"/>
              </a:rPr>
              <a:t>Printed 02/06/2017 13:51 GMT Standard Time</a:t>
            </a:r>
            <a:endParaRPr lang="en-US" dirty="0">
              <a:solidFill>
                <a:srgbClr val="595959"/>
              </a:solidFill>
              <a:latin typeface="Futura Medium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Futura Medium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Futura Medium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595959"/>
                  </a:solidFill>
                  <a:latin typeface="Futura Medium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Futura Medium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dirty="0">
                  <a:solidFill>
                    <a:srgbClr val="595959"/>
                  </a:solidFill>
                  <a:latin typeface="Futura Medium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dirty="0">
                  <a:solidFill>
                    <a:srgbClr val="595959"/>
                  </a:solidFill>
                  <a:latin typeface="Futura Medium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800" smtClean="0">
                <a:solidFill>
                  <a:srgbClr val="595959"/>
                </a:solidFill>
              </a:rPr>
              <a:pPr algn="r"/>
              <a:t>‹#›</a:t>
            </a:fld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150393" y="1980947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00">
                <a:solidFill>
                  <a:srgbClr val="595959"/>
                </a:solidFill>
                <a:latin typeface="Futura Medium"/>
              </a:rPr>
              <a:t>Last Modified 03/06/2020 10:15 GMT Standard Time</a:t>
            </a:r>
            <a:endParaRPr lang="en-US" dirty="0">
              <a:solidFill>
                <a:srgbClr val="595959"/>
              </a:solidFill>
              <a:latin typeface="Futura Medium"/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latin typeface="Futura Medium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latin typeface="Futura Medium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latin typeface="Futura Medium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latin typeface="Futura Medium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>
                <a:solidFill>
                  <a:srgbClr val="595959"/>
                </a:solidFill>
                <a:latin typeface="Futura Medium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>
                <a:solidFill>
                  <a:srgbClr val="595959"/>
                </a:solidFill>
                <a:latin typeface="Futura Medium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>
                <a:solidFill>
                  <a:srgbClr val="595959"/>
                </a:solidFill>
                <a:latin typeface="Futura Medium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dirty="0">
                  <a:solidFill>
                    <a:srgbClr val="808080"/>
                  </a:solidFill>
                  <a:latin typeface="Futura Medium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6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595959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48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image" Target="../media/image4.emf"/><Relationship Id="rId2" Type="http://schemas.openxmlformats.org/officeDocument/2006/relationships/tags" Target="../tags/tag40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84" name="think-cell Slide" r:id="rId16" imgW="353" imgH="353" progId="TCLayout.ActiveDocument.1">
                  <p:embed/>
                </p:oleObj>
              </mc:Choice>
              <mc:Fallback>
                <p:oleObj name="think-cell Slide" r:id="rId16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2589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BE0BF02-1221-48DB-AC6C-07E16A3818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0000400000000000000" pitchFamily="2" charset="0"/>
              <a:ea typeface="Arial Unicode MS" panose="020B0604020202020204"/>
              <a:cs typeface="+mn-cs"/>
              <a:sym typeface="Futura Medium" panose="000004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2" y="607660"/>
            <a:ext cx="6950810" cy="3499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Cost lever tree – </a:t>
            </a:r>
            <a:r>
              <a:rPr lang="en-US" dirty="0"/>
              <a:t>SSAGS+ DRILLING CAMPAIGN</a:t>
            </a:r>
            <a:endParaRPr lang="en-GB" dirty="0"/>
          </a:p>
        </p:txBody>
      </p:sp>
      <p:sp>
        <p:nvSpPr>
          <p:cNvPr id="79" name="Arc 39" hidden="1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7847203" y="973090"/>
            <a:ext cx="213806" cy="213807"/>
          </a:xfrm>
          <a:prstGeom prst="arc">
            <a:avLst>
              <a:gd name="adj1" fmla="val 16200000"/>
              <a:gd name="adj2" fmla="val 5400000"/>
            </a:avLst>
          </a:prstGeom>
          <a:solidFill>
            <a:schemeClr val="folHlink"/>
          </a:solidFill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18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ＭＳ Ｐゴシック"/>
              <a:cs typeface="+mn-cs"/>
              <a:sym typeface="Futura Medium"/>
            </a:endParaRPr>
          </a:p>
        </p:txBody>
      </p:sp>
      <p:sp>
        <p:nvSpPr>
          <p:cNvPr id="45" name="1. On-page tracker"/>
          <p:cNvSpPr>
            <a:spLocks noChangeArrowheads="1"/>
          </p:cNvSpPr>
          <p:nvPr/>
        </p:nvSpPr>
        <p:spPr bwMode="auto">
          <a:xfrm>
            <a:off x="508012" y="290022"/>
            <a:ext cx="722973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DRIVER TREE: SSAGS+ DRILLING CAMPAIGN : COMPARATIVE ANALYSIS OF OGUNU AND BOMADI JETTIES</a:t>
            </a:r>
          </a:p>
        </p:txBody>
      </p:sp>
      <p:sp>
        <p:nvSpPr>
          <p:cNvPr id="77" name="Rectangle 24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69174" y="1291892"/>
            <a:ext cx="1611313" cy="2704623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/>
          <a:p>
            <a:pPr marL="131763" marR="0" lvl="0" indent="0" algn="ctr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Operating from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Ogunu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Futura Medium"/>
              <a:ea typeface="ＭＳ Ｐゴシック"/>
              <a:cs typeface="Arial" panose="020B0604020202020204" pitchFamily="34" charset="0"/>
            </a:endParaRP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977656D2-813D-4B86-9B2D-0FEE74B7420E}"/>
              </a:ext>
            </a:extLst>
          </p:cNvPr>
          <p:cNvGrpSpPr/>
          <p:nvPr/>
        </p:nvGrpSpPr>
        <p:grpSpPr>
          <a:xfrm>
            <a:off x="528638" y="909689"/>
            <a:ext cx="1761341" cy="339676"/>
            <a:chOff x="1511317" y="1229814"/>
            <a:chExt cx="1401519" cy="209345"/>
          </a:xfrm>
        </p:grpSpPr>
        <p:sp>
          <p:nvSpPr>
            <p:cNvPr id="82" name="AutoShape 14"/>
            <p:cNvSpPr>
              <a:spLocks noChangeArrowheads="1"/>
            </p:cNvSpPr>
            <p:nvPr/>
          </p:nvSpPr>
          <p:spPr bwMode="gray">
            <a:xfrm>
              <a:off x="1643328" y="1229814"/>
              <a:ext cx="1269508" cy="20350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657" anchor="b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DD1D21"/>
                  </a:solidFill>
                  <a:effectLst/>
                  <a:uLnTx/>
                  <a:uFillTx/>
                  <a:latin typeface="Futura Medium"/>
                  <a:ea typeface="Gulim" pitchFamily="34" charset="-127"/>
                  <a:cs typeface="Arial" panose="020B0604020202020204" pitchFamily="34" charset="0"/>
                </a:rPr>
                <a:t>Categories</a:t>
              </a:r>
            </a:p>
          </p:txBody>
        </p:sp>
        <p:cxnSp>
          <p:nvCxnSpPr>
            <p:cNvPr id="83" name="AutoShape 70"/>
            <p:cNvCxnSpPr>
              <a:cxnSpLocks noChangeShapeType="1"/>
            </p:cNvCxnSpPr>
            <p:nvPr/>
          </p:nvCxnSpPr>
          <p:spPr bwMode="auto">
            <a:xfrm>
              <a:off x="1511317" y="1439159"/>
              <a:ext cx="1269508" cy="0"/>
            </a:xfrm>
            <a:prstGeom prst="straightConnector1">
              <a:avLst/>
            </a:prstGeom>
            <a:ln w="9525">
              <a:solidFill>
                <a:schemeClr val="tx2"/>
              </a:solidFill>
              <a:headEnd/>
              <a:tailEnd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933657F-7ABA-46B2-BA69-602484DA1C9A}"/>
              </a:ext>
            </a:extLst>
          </p:cNvPr>
          <p:cNvGrpSpPr/>
          <p:nvPr/>
        </p:nvGrpSpPr>
        <p:grpSpPr>
          <a:xfrm>
            <a:off x="2354520" y="1047049"/>
            <a:ext cx="2205038" cy="204788"/>
            <a:chOff x="2861819" y="1235654"/>
            <a:chExt cx="2206170" cy="203505"/>
          </a:xfrm>
        </p:grpSpPr>
        <p:sp>
          <p:nvSpPr>
            <p:cNvPr id="104" name="AutoShape 14"/>
            <p:cNvSpPr>
              <a:spLocks noChangeArrowheads="1"/>
            </p:cNvSpPr>
            <p:nvPr/>
          </p:nvSpPr>
          <p:spPr bwMode="gray">
            <a:xfrm>
              <a:off x="2861819" y="1235654"/>
              <a:ext cx="2206170" cy="20350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657" anchor="b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DD1D21"/>
                  </a:solidFill>
                  <a:effectLst/>
                  <a:uLnTx/>
                  <a:uFillTx/>
                  <a:latin typeface="Futura Medium"/>
                  <a:ea typeface="Gulim" pitchFamily="34" charset="-127"/>
                  <a:cs typeface="Arial" panose="020B0604020202020204" pitchFamily="34" charset="0"/>
                </a:rPr>
                <a:t>Drivers</a:t>
              </a:r>
            </a:p>
          </p:txBody>
        </p:sp>
        <p:cxnSp>
          <p:nvCxnSpPr>
            <p:cNvPr id="105" name="AutoShape 70"/>
            <p:cNvCxnSpPr>
              <a:cxnSpLocks noChangeShapeType="1"/>
            </p:cNvCxnSpPr>
            <p:nvPr/>
          </p:nvCxnSpPr>
          <p:spPr bwMode="auto">
            <a:xfrm>
              <a:off x="2861819" y="1439159"/>
              <a:ext cx="1840357" cy="0"/>
            </a:xfrm>
            <a:prstGeom prst="straightConnector1">
              <a:avLst/>
            </a:prstGeom>
            <a:ln w="9525">
              <a:solidFill>
                <a:schemeClr val="tx2"/>
              </a:solidFill>
              <a:headEnd/>
              <a:tailEnd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53" name="AutoShape 70">
            <a:extLst>
              <a:ext uri="{FF2B5EF4-FFF2-40B4-BE49-F238E27FC236}">
                <a16:creationId xmlns:a16="http://schemas.microsoft.com/office/drawing/2014/main" id="{BD04363E-DE29-4DD6-B631-3CA07FEC5B7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0838" y="1249363"/>
            <a:ext cx="1497013" cy="1588"/>
          </a:xfrm>
          <a:prstGeom prst="straightConnector1">
            <a:avLst/>
          </a:prstGeom>
          <a:ln w="9525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AutoShape 70">
            <a:extLst>
              <a:ext uri="{FF2B5EF4-FFF2-40B4-BE49-F238E27FC236}">
                <a16:creationId xmlns:a16="http://schemas.microsoft.com/office/drawing/2014/main" id="{2F125807-45C2-4472-95F5-ADB09CB353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64240" y="1249363"/>
            <a:ext cx="5799027" cy="0"/>
          </a:xfrm>
          <a:prstGeom prst="straightConnector1">
            <a:avLst/>
          </a:prstGeom>
          <a:ln w="9525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Rectangle 18">
            <a:extLst>
              <a:ext uri="{FF2B5EF4-FFF2-40B4-BE49-F238E27FC236}">
                <a16:creationId xmlns:a16="http://schemas.microsoft.com/office/drawing/2014/main" id="{91896201-8FAD-4B2F-8E8C-71A0A6914F2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369174" y="4243465"/>
            <a:ext cx="1611313" cy="2540766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/>
          <a:p>
            <a:pPr marL="131763" marR="0" lvl="0" indent="0" algn="ctr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Operating from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Bomadi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4" name="Rectangle 21">
            <a:extLst>
              <a:ext uri="{FF2B5EF4-FFF2-40B4-BE49-F238E27FC236}">
                <a16:creationId xmlns:a16="http://schemas.microsoft.com/office/drawing/2014/main" id="{A1B063F9-FD69-40FB-A2F2-DAB6FD9C069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941347" y="2973303"/>
            <a:ext cx="2210465" cy="493889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Clearance (in/out)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F185D73-469C-44B2-8A32-53722ADA450C}"/>
              </a:ext>
            </a:extLst>
          </p:cNvPr>
          <p:cNvCxnSpPr>
            <a:cxnSpLocks/>
          </p:cNvCxnSpPr>
          <p:nvPr/>
        </p:nvCxnSpPr>
        <p:spPr>
          <a:xfrm flipH="1">
            <a:off x="452987" y="4135564"/>
            <a:ext cx="11064753" cy="0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920424-0E6B-4A19-BA2F-4194C5D08331}"/>
              </a:ext>
            </a:extLst>
          </p:cNvPr>
          <p:cNvCxnSpPr/>
          <p:nvPr/>
        </p:nvCxnSpPr>
        <p:spPr>
          <a:xfrm>
            <a:off x="5856016" y="1239889"/>
            <a:ext cx="0" cy="55836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EFD249-184B-406B-A6E1-E749921D60E7}"/>
              </a:ext>
            </a:extLst>
          </p:cNvPr>
          <p:cNvCxnSpPr/>
          <p:nvPr/>
        </p:nvCxnSpPr>
        <p:spPr>
          <a:xfrm>
            <a:off x="7380014" y="1249363"/>
            <a:ext cx="0" cy="56086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2C53FB1-CBEC-425B-B4A6-C1D25A232D59}"/>
              </a:ext>
            </a:extLst>
          </p:cNvPr>
          <p:cNvSpPr txBox="1"/>
          <p:nvPr/>
        </p:nvSpPr>
        <p:spPr>
          <a:xfrm>
            <a:off x="5911480" y="6210151"/>
            <a:ext cx="1466846" cy="3469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53,280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9DED40-C2B8-4EA2-95A9-38B4CC5FD528}"/>
              </a:ext>
            </a:extLst>
          </p:cNvPr>
          <p:cNvSpPr txBox="1"/>
          <p:nvPr/>
        </p:nvSpPr>
        <p:spPr>
          <a:xfrm>
            <a:off x="5874513" y="2496969"/>
            <a:ext cx="1466846" cy="3469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10,440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68FF0D-F71A-418C-A62F-C64B882C29AF}"/>
              </a:ext>
            </a:extLst>
          </p:cNvPr>
          <p:cNvSpPr txBox="1"/>
          <p:nvPr/>
        </p:nvSpPr>
        <p:spPr>
          <a:xfrm>
            <a:off x="5894495" y="1924100"/>
            <a:ext cx="146684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94,905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462EFD-85C1-4081-9058-AF30B3413F8A}"/>
              </a:ext>
            </a:extLst>
          </p:cNvPr>
          <p:cNvSpPr txBox="1"/>
          <p:nvPr/>
        </p:nvSpPr>
        <p:spPr>
          <a:xfrm>
            <a:off x="5883115" y="1357608"/>
            <a:ext cx="1466846" cy="3469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12,324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173E5C8-3519-4419-9283-6C21B40B7BE4}"/>
              </a:ext>
            </a:extLst>
          </p:cNvPr>
          <p:cNvSpPr/>
          <p:nvPr/>
        </p:nvSpPr>
        <p:spPr>
          <a:xfrm>
            <a:off x="7414758" y="4346593"/>
            <a:ext cx="498120" cy="2306034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5DA1D-1EE5-4D28-A0BE-B03C3088C3DC}"/>
              </a:ext>
            </a:extLst>
          </p:cNvPr>
          <p:cNvSpPr txBox="1"/>
          <p:nvPr/>
        </p:nvSpPr>
        <p:spPr>
          <a:xfrm>
            <a:off x="8043049" y="5270083"/>
            <a:ext cx="1492477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53,920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72A330-8516-4D97-82A7-3789CC232EF4}"/>
              </a:ext>
            </a:extLst>
          </p:cNvPr>
          <p:cNvSpPr txBox="1"/>
          <p:nvPr/>
        </p:nvSpPr>
        <p:spPr>
          <a:xfrm>
            <a:off x="7996398" y="2452898"/>
            <a:ext cx="1215186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/>
              </a:rPr>
              <a:t>223,077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ＭＳ Ｐゴシック"/>
              <a:cs typeface="+mn-cs"/>
            </a:endParaRPr>
          </a:p>
        </p:txBody>
      </p:sp>
      <p:sp>
        <p:nvSpPr>
          <p:cNvPr id="158" name="Rectangle 24">
            <a:extLst>
              <a:ext uri="{FF2B5EF4-FFF2-40B4-BE49-F238E27FC236}">
                <a16:creationId xmlns:a16="http://schemas.microsoft.com/office/drawing/2014/main" id="{50827908-709A-4F06-A4ED-B793B1DAF01A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2950092" y="6158736"/>
            <a:ext cx="2201337" cy="49389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Fueling</a:t>
            </a:r>
          </a:p>
        </p:txBody>
      </p:sp>
      <p:sp>
        <p:nvSpPr>
          <p:cNvPr id="140" name="Rectangle 24">
            <a:extLst>
              <a:ext uri="{FF2B5EF4-FFF2-40B4-BE49-F238E27FC236}">
                <a16:creationId xmlns:a16="http://schemas.microsoft.com/office/drawing/2014/main" id="{6D270ADA-F141-416C-BE46-95FEA5235023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950460" y="4346593"/>
            <a:ext cx="2201342" cy="472124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Jetty upgrade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769E8BA-1795-49C3-ACA8-4081991C5B9B}"/>
              </a:ext>
            </a:extLst>
          </p:cNvPr>
          <p:cNvSpPr txBox="1"/>
          <p:nvPr/>
        </p:nvSpPr>
        <p:spPr>
          <a:xfrm>
            <a:off x="5883115" y="3040493"/>
            <a:ext cx="1466846" cy="3469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16,608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0D5FDD-3971-4F72-9990-72A256791D62}"/>
              </a:ext>
            </a:extLst>
          </p:cNvPr>
          <p:cNvSpPr txBox="1"/>
          <p:nvPr/>
        </p:nvSpPr>
        <p:spPr>
          <a:xfrm>
            <a:off x="5874513" y="4375578"/>
            <a:ext cx="1466846" cy="3469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640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charset="0"/>
              <a:ea typeface="ＭＳ Ｐゴシック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07AD23E-FD4E-4FEA-B84E-087E2E2C56CB}"/>
              </a:ext>
            </a:extLst>
          </p:cNvPr>
          <p:cNvSpPr txBox="1"/>
          <p:nvPr/>
        </p:nvSpPr>
        <p:spPr>
          <a:xfrm>
            <a:off x="5883115" y="3652913"/>
            <a:ext cx="1466846" cy="3469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88,800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24F32E-2B92-4ADC-9FB8-88918A30F366}"/>
              </a:ext>
            </a:extLst>
          </p:cNvPr>
          <p:cNvSpPr txBox="1"/>
          <p:nvPr/>
        </p:nvSpPr>
        <p:spPr>
          <a:xfrm>
            <a:off x="7737747" y="932112"/>
            <a:ext cx="1882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Gulim" pitchFamily="34" charset="-127"/>
                <a:cs typeface="Arial" panose="020B0604020202020204" pitchFamily="34" charset="0"/>
              </a:rPr>
              <a:t>Bomadi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Gulim" pitchFamily="34" charset="-127"/>
                <a:cs typeface="Arial" panose="020B0604020202020204" pitchFamily="34" charset="0"/>
              </a:rPr>
              <a:t> vs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Gulim" pitchFamily="34" charset="-127"/>
                <a:cs typeface="Arial" panose="020B0604020202020204" pitchFamily="34" charset="0"/>
              </a:rPr>
              <a:t>Ogunu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DD1D21"/>
              </a:solidFill>
              <a:effectLst/>
              <a:uLnTx/>
              <a:uFillTx/>
              <a:latin typeface="Futura Medium"/>
              <a:ea typeface="Gulim" pitchFamily="34" charset="-127"/>
              <a:cs typeface="Arial" panose="020B0604020202020204" pitchFamily="34" charset="0"/>
            </a:endParaRPr>
          </a:p>
        </p:txBody>
      </p:sp>
      <p:sp>
        <p:nvSpPr>
          <p:cNvPr id="152" name="Right Brace 151">
            <a:extLst>
              <a:ext uri="{FF2B5EF4-FFF2-40B4-BE49-F238E27FC236}">
                <a16:creationId xmlns:a16="http://schemas.microsoft.com/office/drawing/2014/main" id="{E6F0499E-6B6C-4D6B-BD72-25EF94B1398E}"/>
              </a:ext>
            </a:extLst>
          </p:cNvPr>
          <p:cNvSpPr/>
          <p:nvPr/>
        </p:nvSpPr>
        <p:spPr>
          <a:xfrm>
            <a:off x="7401573" y="1315988"/>
            <a:ext cx="511304" cy="2685981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BC18674-129D-4DBB-B553-2DC4CADA80CB}"/>
              </a:ext>
            </a:extLst>
          </p:cNvPr>
          <p:cNvSpPr txBox="1">
            <a:spLocks/>
          </p:cNvSpPr>
          <p:nvPr/>
        </p:nvSpPr>
        <p:spPr>
          <a:xfrm>
            <a:off x="9496194" y="343596"/>
            <a:ext cx="2021546" cy="161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marR="0" lvl="1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3C88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Savings per well/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Total Savings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A546901-801C-4D71-AE73-1BE41A0E8066}"/>
              </a:ext>
            </a:extLst>
          </p:cNvPr>
          <p:cNvSpPr txBox="1">
            <a:spLocks/>
          </p:cNvSpPr>
          <p:nvPr/>
        </p:nvSpPr>
        <p:spPr>
          <a:xfrm>
            <a:off x="10058169" y="621020"/>
            <a:ext cx="1809981" cy="2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marR="0" lvl="1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3C88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$169k/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 $2.2m Target </a:t>
            </a:r>
          </a:p>
        </p:txBody>
      </p:sp>
      <p:sp>
        <p:nvSpPr>
          <p:cNvPr id="107" name="Rectangle 24">
            <a:extLst>
              <a:ext uri="{FF2B5EF4-FFF2-40B4-BE49-F238E27FC236}">
                <a16:creationId xmlns:a16="http://schemas.microsoft.com/office/drawing/2014/main" id="{F8F64984-376D-4D90-B647-1EF8DADB81BF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2950091" y="3533774"/>
            <a:ext cx="2201716" cy="49389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Fueling</a:t>
            </a:r>
          </a:p>
        </p:txBody>
      </p:sp>
      <p:sp>
        <p:nvSpPr>
          <p:cNvPr id="110" name="Rectangle 24">
            <a:extLst>
              <a:ext uri="{FF2B5EF4-FFF2-40B4-BE49-F238E27FC236}">
                <a16:creationId xmlns:a16="http://schemas.microsoft.com/office/drawing/2014/main" id="{ACB3BFDF-7877-4E74-8175-55145953EFB7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946802" y="1853249"/>
            <a:ext cx="2205013" cy="456877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Pilotage Charges</a:t>
            </a:r>
          </a:p>
        </p:txBody>
      </p:sp>
      <p:sp>
        <p:nvSpPr>
          <p:cNvPr id="111" name="Rectangle 24">
            <a:extLst>
              <a:ext uri="{FF2B5EF4-FFF2-40B4-BE49-F238E27FC236}">
                <a16:creationId xmlns:a16="http://schemas.microsoft.com/office/drawing/2014/main" id="{465B8FFD-E4F9-4A62-8030-DE594F12A57A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2946803" y="1291892"/>
            <a:ext cx="2205038" cy="49389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NPA Conservancy Charges</a:t>
            </a:r>
          </a:p>
        </p:txBody>
      </p:sp>
      <p:sp>
        <p:nvSpPr>
          <p:cNvPr id="113" name="Rectangle 24">
            <a:extLst>
              <a:ext uri="{FF2B5EF4-FFF2-40B4-BE49-F238E27FC236}">
                <a16:creationId xmlns:a16="http://schemas.microsoft.com/office/drawing/2014/main" id="{9EFED615-EDE1-4367-A354-B6AAADD6084B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2935770" y="2415313"/>
            <a:ext cx="2216045" cy="472124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Commission on pilotage</a:t>
            </a:r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D9B06925-55D6-46E1-B18A-6BA6A7C1A0F9}"/>
              </a:ext>
            </a:extLst>
          </p:cNvPr>
          <p:cNvCxnSpPr>
            <a:cxnSpLocks/>
            <a:stCxn id="78" idx="3"/>
            <a:endCxn id="140" idx="1"/>
          </p:cNvCxnSpPr>
          <p:nvPr/>
        </p:nvCxnSpPr>
        <p:spPr>
          <a:xfrm flipV="1">
            <a:off x="1980487" y="4582655"/>
            <a:ext cx="969973" cy="931193"/>
          </a:xfrm>
          <a:prstGeom prst="bent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0F634DA-B8B8-438A-B70A-58A551A738C4}"/>
              </a:ext>
            </a:extLst>
          </p:cNvPr>
          <p:cNvCxnSpPr>
            <a:cxnSpLocks/>
            <a:stCxn id="78" idx="3"/>
            <a:endCxn id="158" idx="1"/>
          </p:cNvCxnSpPr>
          <p:nvPr/>
        </p:nvCxnSpPr>
        <p:spPr>
          <a:xfrm>
            <a:off x="1980487" y="5513848"/>
            <a:ext cx="969605" cy="891833"/>
          </a:xfrm>
          <a:prstGeom prst="bent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8539CE5-CE2E-447C-ADAA-859179A4C44C}"/>
              </a:ext>
            </a:extLst>
          </p:cNvPr>
          <p:cNvCxnSpPr>
            <a:stCxn id="77" idx="3"/>
            <a:endCxn id="111" idx="1"/>
          </p:cNvCxnSpPr>
          <p:nvPr/>
        </p:nvCxnSpPr>
        <p:spPr>
          <a:xfrm flipV="1">
            <a:off x="1980487" y="1538837"/>
            <a:ext cx="966316" cy="1105367"/>
          </a:xfrm>
          <a:prstGeom prst="bent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17E340-A33E-43B3-96BB-964928539855}"/>
              </a:ext>
            </a:extLst>
          </p:cNvPr>
          <p:cNvCxnSpPr>
            <a:stCxn id="77" idx="3"/>
            <a:endCxn id="107" idx="1"/>
          </p:cNvCxnSpPr>
          <p:nvPr/>
        </p:nvCxnSpPr>
        <p:spPr>
          <a:xfrm>
            <a:off x="1980487" y="2644204"/>
            <a:ext cx="969604" cy="1136515"/>
          </a:xfrm>
          <a:prstGeom prst="bent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47EC35-B014-4A5C-97E1-BA99055E7E0D}"/>
              </a:ext>
            </a:extLst>
          </p:cNvPr>
          <p:cNvCxnSpPr/>
          <p:nvPr/>
        </p:nvCxnSpPr>
        <p:spPr>
          <a:xfrm>
            <a:off x="2478776" y="2092964"/>
            <a:ext cx="47372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63CFA2-7D30-49C1-AF1F-D48D2F8ADE04}"/>
              </a:ext>
            </a:extLst>
          </p:cNvPr>
          <p:cNvCxnSpPr/>
          <p:nvPr/>
        </p:nvCxnSpPr>
        <p:spPr>
          <a:xfrm>
            <a:off x="2476938" y="2652989"/>
            <a:ext cx="47372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9F621FB-D79F-4A28-BF0A-4AED071C0E3A}"/>
              </a:ext>
            </a:extLst>
          </p:cNvPr>
          <p:cNvCxnSpPr/>
          <p:nvPr/>
        </p:nvCxnSpPr>
        <p:spPr>
          <a:xfrm>
            <a:off x="2464083" y="3201994"/>
            <a:ext cx="47372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8EBDDCB-10B4-4150-A65D-846138966336}"/>
              </a:ext>
            </a:extLst>
          </p:cNvPr>
          <p:cNvSpPr txBox="1"/>
          <p:nvPr/>
        </p:nvSpPr>
        <p:spPr>
          <a:xfrm>
            <a:off x="9784077" y="5070502"/>
            <a:ext cx="214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ea typeface="ＭＳ Ｐゴシック"/>
              </a:rPr>
              <a:t>Pilotage cost not required in </a:t>
            </a:r>
            <a:r>
              <a:rPr lang="en-US" sz="1200" dirty="0" err="1">
                <a:solidFill>
                  <a:srgbClr val="FF0000"/>
                </a:solidFill>
                <a:ea typeface="ＭＳ Ｐゴシック"/>
              </a:rPr>
              <a:t>Bomadi</a:t>
            </a:r>
            <a:r>
              <a:rPr lang="en-US" sz="1200" dirty="0">
                <a:solidFill>
                  <a:srgbClr val="FF0000"/>
                </a:solidFill>
                <a:ea typeface="ＭＳ Ｐゴシック"/>
              </a:rPr>
              <a:t> jetty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384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ACCENT" val="4"/>
  <p:tag name="LINE" val="2"/>
  <p:tag name="MTBTACCENT" val="Text2"/>
  <p:tag name="MTFACCENT" val="Accent3"/>
  <p:tag name="TPVERSION" val="5"/>
  <p:tag name="TPFULLVERSION" val="5.3.1.3337"/>
  <p:tag name="PPTVERSION" val="15"/>
  <p:tag name="TPOS" val="2"/>
  <p:tag name="ISNEWSLIDENUMBER" val="False"/>
  <p:tag name="PREVIOUSNAME" val="C:\Users\Nigel Elson\AppData\Local\Microsoft\Windows\INetCache\Content.Outlook\H3D55USA\20170830_Marine logistics vF (004).pptx"/>
  <p:tag name="THINKCELLPRESENTATIONDONOTDELETE" val="&lt;?xml version=&quot;1.0&quot; encoding=&quot;UTF-16&quot; standalone=&quot;yes&quot;?&gt;&lt;root reqver=&quot;25060&quot;&gt;&lt;version val=&quot;2785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1 %#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21948999999999996291E+00&quot;&gt;&lt;m_msothmcolidx val=&quot;0&quot;/&gt;&lt;m_rgb r=&quot;9F&quot; g=&quot;9A&quot; b=&quot;FE&quot;/&gt;&lt;m_nBrightness endver=&quot;26206&quot; val=&quot;0&quot;/&gt;&lt;/elem&gt;&lt;elem m_fUsage=&quot;1.99754100000000001103E+00&quot;&gt;&lt;m_msothmcolidx val=&quot;0&quot;/&gt;&lt;m_rgb r=&quot;9C&quot; g=&quot;E7&quot; b=&quot;FC&quot;/&gt;&lt;m_nBrightness endver=&quot;26206&quot; val=&quot;0&quot;/&gt;&lt;/elem&gt;&lt;elem m_fUsage=&quot;1.00000000000000000000E+00&quot;&gt;&lt;m_msothmcolidx val=&quot;0&quot;/&gt;&lt;m_rgb r=&quot;AF&quot; g=&quot;C3&quot; b=&quot;FF&quot;/&gt;&lt;m_nBrightness endver=&quot;26206&quot; val=&quot;0&quot;/&gt;&lt;/elem&gt;&lt;elem m_fUsage=&quot;4.78296900000000135833E-01&quot;&gt;&lt;m_msothmcolidx val=&quot;0&quot;/&gt;&lt;m_rgb r=&quot;DA&quot; g=&quot;66&quot; b=&quot;E3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iFrlaQAfWclXx4Buira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2.xml><?xml version="1.0" encoding="utf-8"?>
<a:theme xmlns:a="http://schemas.openxmlformats.org/drawingml/2006/main" name="1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Shell_CF_RDS598</Template>
  <TotalTime>48009</TotalTime>
  <Words>81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Futura Bold</vt:lpstr>
      <vt:lpstr>Futura Medium</vt:lpstr>
      <vt:lpstr>Shell_CF_RDS598</vt:lpstr>
      <vt:lpstr>1_Shell_CF_RDS598</vt:lpstr>
      <vt:lpstr>think-cell Slide</vt:lpstr>
      <vt:lpstr>Cost lever tree – SSAGS+ DRILLING CAMPAIGN</vt:lpstr>
    </vt:vector>
  </TitlesOfParts>
  <Company>McK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document</dc:title>
  <dc:creator>D Srinithi</dc:creator>
  <cp:lastModifiedBy>Faniyi, Fasakin S SPDC-UPC/G/TC</cp:lastModifiedBy>
  <cp:revision>4636</cp:revision>
  <cp:lastPrinted>2017-04-27T06:13:05Z</cp:lastPrinted>
  <dcterms:created xsi:type="dcterms:W3CDTF">2017-02-16T04:02:31Z</dcterms:created>
  <dcterms:modified xsi:type="dcterms:W3CDTF">2020-08-20T08:44:11Z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VGCompatibilityCheck Run By">
    <vt:lpwstr>Chandrasekar N</vt:lpwstr>
  </property>
  <property fmtid="{D5CDD505-2E9C-101B-9397-08002B2CF9AE}" pid="12" name="VGCompatibilityCheck Run On ">
    <vt:lpwstr>7/28/2016 11:54:17 PM</vt:lpwstr>
  </property>
</Properties>
</file>