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
  </p:handoutMasterIdLst>
  <p:sldIdLst>
    <p:sldId id="381" r:id="rId2"/>
    <p:sldId id="379" r:id="rId3"/>
    <p:sldId id="354" r:id="rId4"/>
  </p:sldIdLst>
  <p:sldSz cx="12192000" cy="6858000"/>
  <p:notesSz cx="6797675" cy="9926638"/>
  <p:embeddedFontLst>
    <p:embeddedFont>
      <p:font typeface="Futura Bold" panose="00000900000000000000" pitchFamily="2" charset="0"/>
      <p:regular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5448" autoAdjust="0"/>
  </p:normalViewPr>
  <p:slideViewPr>
    <p:cSldViewPr snapToGrid="0" snapToObjects="1" showGuides="1">
      <p:cViewPr varScale="1">
        <p:scale>
          <a:sx n="62" d="100"/>
          <a:sy n="62" d="100"/>
        </p:scale>
        <p:origin x="996" y="3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27/10/2017</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27/10/2017</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31568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408519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dirty="0"/>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dirty="0"/>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2" name="TextBox 11"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dirty="0"/>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dirty="0"/>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Edit Master text styles</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dirty="0"/>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dirty="0"/>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dirty="0"/>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dirty="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dirty="0"/>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dirty="0"/>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35286"/>
            <a:ext cx="11171238" cy="345978"/>
          </a:xfrm>
        </p:spPr>
        <p:txBody>
          <a:bodyPr/>
          <a:lstStyle/>
          <a:p>
            <a:r>
              <a:rPr lang="en-GB" dirty="0"/>
              <a:t>CENTRAL HUB PUMP OPTIMIZATION PROJECT</a:t>
            </a:r>
          </a:p>
        </p:txBody>
      </p:sp>
      <p:sp>
        <p:nvSpPr>
          <p:cNvPr id="3" name="Content Placeholder 2"/>
          <p:cNvSpPr>
            <a:spLocks noGrp="1"/>
          </p:cNvSpPr>
          <p:nvPr>
            <p:ph sz="quarter" idx="13"/>
          </p:nvPr>
        </p:nvSpPr>
        <p:spPr>
          <a:xfrm>
            <a:off x="4381359" y="2821017"/>
            <a:ext cx="3610116" cy="3617971"/>
          </a:xfrm>
        </p:spPr>
        <p:style>
          <a:lnRef idx="2">
            <a:schemeClr val="accent1"/>
          </a:lnRef>
          <a:fillRef idx="1">
            <a:schemeClr val="lt1"/>
          </a:fillRef>
          <a:effectRef idx="0">
            <a:schemeClr val="accent1"/>
          </a:effectRef>
          <a:fontRef idx="minor">
            <a:schemeClr val="dk1"/>
          </a:fontRef>
        </p:style>
        <p:txBody>
          <a:bodyPr/>
          <a:lstStyle/>
          <a:p>
            <a:r>
              <a:rPr lang="en-GB" sz="1400" b="1" dirty="0"/>
              <a:t>Scope</a:t>
            </a:r>
          </a:p>
          <a:p>
            <a:pPr marL="0" lvl="1" defTabSz="914400">
              <a:lnSpc>
                <a:spcPct val="100000"/>
              </a:lnSpc>
              <a:spcBef>
                <a:spcPts val="300"/>
              </a:spcBef>
              <a:spcAft>
                <a:spcPct val="0"/>
              </a:spcAft>
            </a:pPr>
            <a:r>
              <a:rPr lang="en-GB" sz="1400" dirty="0"/>
              <a:t>Identify all available pumps in the hub.</a:t>
            </a:r>
          </a:p>
          <a:p>
            <a:pPr marL="0" lvl="1" defTabSz="914400">
              <a:lnSpc>
                <a:spcPct val="100000"/>
              </a:lnSpc>
              <a:spcBef>
                <a:spcPts val="300"/>
              </a:spcBef>
              <a:spcAft>
                <a:spcPct val="0"/>
              </a:spcAft>
            </a:pPr>
            <a:r>
              <a:rPr lang="en-GB" sz="1400" dirty="0"/>
              <a:t>Ascertain performance of each pump.</a:t>
            </a:r>
          </a:p>
          <a:p>
            <a:pPr marL="0" lvl="1" defTabSz="914400">
              <a:lnSpc>
                <a:spcPct val="100000"/>
              </a:lnSpc>
              <a:spcBef>
                <a:spcPts val="300"/>
              </a:spcBef>
              <a:spcAft>
                <a:spcPct val="0"/>
              </a:spcAft>
            </a:pPr>
            <a:r>
              <a:rPr lang="en-GB" sz="1400" dirty="0"/>
              <a:t>Keep the best performing pumps working and deploy the excess ones to the workshop.</a:t>
            </a:r>
          </a:p>
          <a:p>
            <a:pPr marL="0" lvl="1" defTabSz="914400">
              <a:lnSpc>
                <a:spcPct val="100000"/>
              </a:lnSpc>
              <a:spcBef>
                <a:spcPts val="300"/>
              </a:spcBef>
              <a:spcAft>
                <a:spcPct val="0"/>
              </a:spcAft>
            </a:pPr>
            <a:r>
              <a:rPr lang="en-GB" sz="1400" dirty="0"/>
              <a:t>Carry out maintenance on the non-performing pumps excess pump.</a:t>
            </a:r>
          </a:p>
          <a:p>
            <a:pPr marL="0" lvl="1" defTabSz="914400">
              <a:lnSpc>
                <a:spcPct val="100000"/>
              </a:lnSpc>
              <a:spcBef>
                <a:spcPts val="300"/>
              </a:spcBef>
              <a:spcAft>
                <a:spcPct val="0"/>
              </a:spcAft>
            </a:pPr>
            <a:r>
              <a:rPr lang="en-GB" sz="1400" dirty="0"/>
              <a:t>Keep the repaired and available pumps in the workshop or the facility as swing pumps.</a:t>
            </a:r>
          </a:p>
          <a:p>
            <a:endParaRPr lang="en-GB" sz="1400" b="1" dirty="0"/>
          </a:p>
        </p:txBody>
      </p:sp>
      <p:sp>
        <p:nvSpPr>
          <p:cNvPr id="4" name="Text Placeholder 3"/>
          <p:cNvSpPr>
            <a:spLocks noGrp="1"/>
          </p:cNvSpPr>
          <p:nvPr>
            <p:ph type="body" sz="quarter" idx="11"/>
          </p:nvPr>
        </p:nvSpPr>
        <p:spPr>
          <a:xfrm>
            <a:off x="507999" y="627786"/>
            <a:ext cx="11171741" cy="2129254"/>
          </a:xfrm>
        </p:spPr>
        <p:style>
          <a:lnRef idx="2">
            <a:schemeClr val="accent1"/>
          </a:lnRef>
          <a:fillRef idx="1">
            <a:schemeClr val="lt1"/>
          </a:fillRef>
          <a:effectRef idx="0">
            <a:schemeClr val="accent1"/>
          </a:effectRef>
          <a:fontRef idx="minor">
            <a:schemeClr val="dk1"/>
          </a:fontRef>
        </p:style>
        <p:txBody>
          <a:bodyPr/>
          <a:lstStyle/>
          <a:p>
            <a:r>
              <a:rPr lang="en-GB" sz="1400" b="1" dirty="0"/>
              <a:t>Background:</a:t>
            </a:r>
            <a:r>
              <a:rPr lang="en-GB" sz="1400" dirty="0"/>
              <a:t> Presently IPSC of each facility in central hub is far less than the combine pump capacity for the facilities, leading to too many pumps. Based on the IPSC 20 pumps are required but there are 23 pumps available. These excess 3 pumps will consume more fund and more man-hours. Optimising the number of pumps in CH by taking out of service and preserving the excess 3 pumps will lead to cost savings (USD 500K/year), savings in man-hours(2160 man-hour/year). The clutch coupled engine-pump sets will be replaced by direct drive coupled engine-pump set further increasing pump up time by eliminating clutch failures.</a:t>
            </a:r>
          </a:p>
          <a:p>
            <a:r>
              <a:rPr lang="en-GB" sz="1400" b="1" dirty="0"/>
              <a:t>Business Case:</a:t>
            </a:r>
            <a:r>
              <a:rPr lang="en-GB" sz="1400" dirty="0"/>
              <a:t> This will provide an optimized and efficient management of our pumps while reducing maintenance cost and man-hour, still maintaining the N+1 requirement for each facility.</a:t>
            </a:r>
          </a:p>
        </p:txBody>
      </p:sp>
      <p:sp>
        <p:nvSpPr>
          <p:cNvPr id="5" name="Date Placeholder 4"/>
          <p:cNvSpPr>
            <a:spLocks noGrp="1"/>
          </p:cNvSpPr>
          <p:nvPr>
            <p:ph type="dt" sz="half" idx="2"/>
          </p:nvPr>
        </p:nvSpPr>
        <p:spPr/>
        <p:txBody>
          <a:bodyPr/>
          <a:lstStyle/>
          <a:p>
            <a:pPr>
              <a:defRPr/>
            </a:pPr>
            <a:r>
              <a:rPr lang="en-GB" noProof="1"/>
              <a:t>October 2017</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sp>
        <p:nvSpPr>
          <p:cNvPr id="10" name="Content Placeholder 2"/>
          <p:cNvSpPr txBox="1">
            <a:spLocks/>
          </p:cNvSpPr>
          <p:nvPr/>
        </p:nvSpPr>
        <p:spPr bwMode="auto">
          <a:xfrm>
            <a:off x="508756" y="2757040"/>
            <a:ext cx="3795957" cy="1436383"/>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a:lnSpc>
                <a:spcPct val="100000"/>
              </a:lnSpc>
            </a:pPr>
            <a:r>
              <a:rPr lang="en-GB" sz="1400" b="1" dirty="0"/>
              <a:t>Potential Benefits</a:t>
            </a:r>
          </a:p>
          <a:p>
            <a:pPr>
              <a:lnSpc>
                <a:spcPct val="100000"/>
              </a:lnSpc>
            </a:pPr>
            <a:r>
              <a:rPr lang="en-GB" sz="1400" dirty="0"/>
              <a:t>Savings of approximately $ 500K per year on maintenance costs.</a:t>
            </a:r>
          </a:p>
          <a:p>
            <a:pPr>
              <a:lnSpc>
                <a:spcPct val="100000"/>
              </a:lnSpc>
            </a:pPr>
            <a:r>
              <a:rPr lang="en-GB" sz="1400" dirty="0"/>
              <a:t>Increased flexibility of operational swing pump.</a:t>
            </a:r>
          </a:p>
          <a:p>
            <a:pPr>
              <a:lnSpc>
                <a:spcPct val="100000"/>
              </a:lnSpc>
            </a:pPr>
            <a:r>
              <a:rPr lang="en-GB" sz="1400" dirty="0"/>
              <a:t>Reduced man-hour expenditure.</a:t>
            </a:r>
          </a:p>
          <a:p>
            <a:pPr>
              <a:lnSpc>
                <a:spcPct val="100000"/>
              </a:lnSpc>
            </a:pPr>
            <a:r>
              <a:rPr lang="en-GB" sz="1400" dirty="0"/>
              <a:t>Increase pump availability by eliminating clutch failure</a:t>
            </a:r>
          </a:p>
          <a:p>
            <a:pPr>
              <a:lnSpc>
                <a:spcPct val="100000"/>
              </a:lnSpc>
            </a:pPr>
            <a:endParaRPr lang="en-GB" sz="1400" dirty="0"/>
          </a:p>
          <a:p>
            <a:pPr>
              <a:lnSpc>
                <a:spcPct val="100000"/>
              </a:lnSpc>
            </a:pPr>
            <a:endParaRPr lang="en-GB" sz="1400" dirty="0"/>
          </a:p>
        </p:txBody>
      </p:sp>
      <p:sp>
        <p:nvSpPr>
          <p:cNvPr id="11" name="Content Placeholder 2"/>
          <p:cNvSpPr txBox="1">
            <a:spLocks/>
          </p:cNvSpPr>
          <p:nvPr/>
        </p:nvSpPr>
        <p:spPr bwMode="auto">
          <a:xfrm>
            <a:off x="508756" y="4030514"/>
            <a:ext cx="3795958" cy="2394406"/>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L0-L1:  Slide 2 below will guide on this.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L2:</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L3: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L4: </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L5:</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Initiative End</a:t>
            </a:r>
            <a:endParaRPr lang="en-GB" sz="1400" dirty="0">
              <a:solidFill>
                <a:schemeClr val="tx1"/>
              </a:solidFill>
              <a:latin typeface="Futura Medium" panose="00000400000000000000" pitchFamily="2" charset="0"/>
            </a:endParaRPr>
          </a:p>
        </p:txBody>
      </p:sp>
      <p:sp>
        <p:nvSpPr>
          <p:cNvPr id="12" name="Content Placeholder 2"/>
          <p:cNvSpPr txBox="1">
            <a:spLocks/>
          </p:cNvSpPr>
          <p:nvPr/>
        </p:nvSpPr>
        <p:spPr bwMode="auto">
          <a:xfrm>
            <a:off x="8064791" y="2829577"/>
            <a:ext cx="3614448" cy="1658017"/>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r>
              <a:rPr lang="en-GB" sz="1400" b="1" dirty="0"/>
              <a:t>Critical Success Factors</a:t>
            </a:r>
            <a:endParaRPr lang="en-GB" sz="1400" dirty="0"/>
          </a:p>
          <a:p>
            <a:pPr marL="0" lvl="1" defTabSz="914400">
              <a:lnSpc>
                <a:spcPct val="100000"/>
              </a:lnSpc>
              <a:spcBef>
                <a:spcPts val="300"/>
              </a:spcBef>
              <a:spcAft>
                <a:spcPct val="0"/>
              </a:spcAft>
            </a:pPr>
            <a:r>
              <a:rPr lang="en-GB" sz="1400" dirty="0"/>
              <a:t>Logistics support</a:t>
            </a:r>
          </a:p>
          <a:p>
            <a:pPr marL="0" lvl="1" defTabSz="914400">
              <a:lnSpc>
                <a:spcPct val="100000"/>
              </a:lnSpc>
              <a:spcBef>
                <a:spcPts val="300"/>
              </a:spcBef>
              <a:spcAft>
                <a:spcPct val="0"/>
              </a:spcAft>
            </a:pPr>
            <a:r>
              <a:rPr lang="en-GB" sz="1400" dirty="0"/>
              <a:t>I.A Production Maintenance workshop</a:t>
            </a:r>
          </a:p>
          <a:p>
            <a:pPr marL="0" lvl="1" indent="0" defTabSz="914400">
              <a:lnSpc>
                <a:spcPct val="100000"/>
              </a:lnSpc>
              <a:spcBef>
                <a:spcPts val="300"/>
              </a:spcBef>
              <a:spcAft>
                <a:spcPct val="0"/>
              </a:spcAft>
              <a:buNone/>
            </a:pPr>
            <a:endParaRPr lang="en-GB" sz="1400" dirty="0"/>
          </a:p>
        </p:txBody>
      </p:sp>
      <p:sp>
        <p:nvSpPr>
          <p:cNvPr id="13" name="Content Placeholder 2"/>
          <p:cNvSpPr txBox="1">
            <a:spLocks/>
          </p:cNvSpPr>
          <p:nvPr/>
        </p:nvSpPr>
        <p:spPr bwMode="auto">
          <a:xfrm>
            <a:off x="8064791" y="4546063"/>
            <a:ext cx="3614950" cy="1889450"/>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Sponsor: Tunde Tijani</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Implementation Lead: </a:t>
            </a:r>
            <a:r>
              <a:rPr lang="en-US" altLang="en-US" sz="1400" dirty="0" err="1">
                <a:solidFill>
                  <a:schemeClr val="tx1"/>
                </a:solidFill>
                <a:latin typeface="Futura Medium" panose="00000400000000000000" pitchFamily="2" charset="0"/>
              </a:rPr>
              <a:t>Iyoloma</a:t>
            </a:r>
            <a:r>
              <a:rPr lang="en-US" altLang="en-US" sz="1400" dirty="0">
                <a:solidFill>
                  <a:schemeClr val="tx1"/>
                </a:solidFill>
                <a:latin typeface="Futura Medium" panose="00000400000000000000" pitchFamily="2" charset="0"/>
              </a:rPr>
              <a:t> Collins</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Team:</a:t>
            </a:r>
          </a:p>
          <a:p>
            <a:pPr marL="0" lvl="1" indent="0" defTabSz="914400">
              <a:lnSpc>
                <a:spcPct val="100000"/>
              </a:lnSpc>
              <a:spcBef>
                <a:spcPts val="300"/>
              </a:spcBef>
              <a:spcAft>
                <a:spcPct val="0"/>
              </a:spcAft>
              <a:buNone/>
            </a:pPr>
            <a:endParaRPr lang="en-US" altLang="en-US" sz="1400" dirty="0">
              <a:solidFill>
                <a:schemeClr val="tx1"/>
              </a:solidFill>
              <a:latin typeface="Futura Medium" panose="00000400000000000000" pitchFamily="2" charset="0"/>
            </a:endParaRPr>
          </a:p>
          <a:p>
            <a:pPr marL="0" lvl="1" indent="0" defTabSz="914400">
              <a:lnSpc>
                <a:spcPct val="100000"/>
              </a:lnSpc>
              <a:spcBef>
                <a:spcPts val="300"/>
              </a:spcBef>
              <a:spcAft>
                <a:spcPct val="0"/>
              </a:spcAft>
              <a:buNone/>
            </a:pPr>
            <a:endParaRPr lang="en-GB" sz="1400" dirty="0">
              <a:solidFill>
                <a:schemeClr val="tx1"/>
              </a:solidFill>
            </a:endParaRPr>
          </a:p>
        </p:txBody>
      </p:sp>
    </p:spTree>
    <p:extLst>
      <p:ext uri="{BB962C8B-B14F-4D97-AF65-F5344CB8AC3E}">
        <p14:creationId xmlns:p14="http://schemas.microsoft.com/office/powerpoint/2010/main" val="38415360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October 2017</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2</a:t>
            </a:fld>
            <a:endParaRPr lang="en-GB" noProof="1"/>
          </a:p>
        </p:txBody>
      </p:sp>
      <p:pic>
        <p:nvPicPr>
          <p:cNvPr id="5"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1272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395</TotalTime>
  <Words>296</Words>
  <Application>Microsoft Office PowerPoint</Application>
  <PresentationFormat>Widescreen</PresentationFormat>
  <Paragraphs>35</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Futura Bold</vt:lpstr>
      <vt:lpstr>Futura Medium</vt:lpstr>
      <vt:lpstr>Arial</vt:lpstr>
      <vt:lpstr>Wingdings</vt:lpstr>
      <vt:lpstr>Shell layouts with footer</vt:lpstr>
      <vt:lpstr>CENTRAL HUB PUMP OPTIMIZATION PROJECT</vt:lpstr>
      <vt:lpstr>PowerPoint Presentation</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Omanukwue, Odinaka M SPDC-UPO/G/PSSD</dc:creator>
  <cp:lastModifiedBy>Iyoloma, Collins I SPDC-UPO/G/PSTN</cp:lastModifiedBy>
  <cp:revision>23</cp:revision>
  <dcterms:created xsi:type="dcterms:W3CDTF">2017-10-24T14:05:39Z</dcterms:created>
  <dcterms:modified xsi:type="dcterms:W3CDTF">2017-10-27T06:50:45Z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