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1" r:id="rId2"/>
    <p:sldId id="379" r:id="rId3"/>
    <p:sldId id="354" r:id="rId4"/>
  </p:sldIdLst>
  <p:sldSz cx="12192000" cy="6858000"/>
  <p:notesSz cx="6797675" cy="9926638"/>
  <p:embeddedFontLst>
    <p:embeddedFont>
      <p:font typeface="Futura Bold" panose="00000900000000000000" pitchFamily="2" charset="0"/>
      <p:regular r:id="rId7"/>
    </p:embeddedFont>
    <p:embeddedFont>
      <p:font typeface="Futura Medium" panose="00000400000000000000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544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1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03/11/2017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03/11/2017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88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19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6" name="TextBox 5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7" name="TextBox 6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6" name="TextBox 5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/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5286"/>
            <a:ext cx="11171238" cy="345978"/>
          </a:xfrm>
        </p:spPr>
        <p:txBody>
          <a:bodyPr/>
          <a:lstStyle/>
          <a:p>
            <a:r>
              <a:rPr lang="en-GB" dirty="0"/>
              <a:t>CENTRAL HUB PUMP OPTIMIZATION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381359" y="2821017"/>
            <a:ext cx="3610116" cy="361797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400" b="1" dirty="0"/>
              <a:t>Scope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Develop execution strategy (i.e. Rationalization of existing PDM, sequence implementation, resources </a:t>
            </a:r>
            <a:r>
              <a:rPr lang="en-US" sz="1400" dirty="0" err="1"/>
              <a:t>etc</a:t>
            </a:r>
            <a:r>
              <a:rPr lang="en-US" sz="1400" dirty="0"/>
              <a:t> )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Procure Equipment (</a:t>
            </a:r>
            <a:r>
              <a:rPr lang="en-US" sz="1400" dirty="0" err="1"/>
              <a:t>i.e</a:t>
            </a:r>
            <a:r>
              <a:rPr lang="en-US" sz="1400" dirty="0"/>
              <a:t> Master meter, dual pulse counter, high pressure hoses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Train Dedicated Metering Engineers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Develop Contracting strategy for Rectification of master meters as stipulated in DPR guideline.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Execute Project</a:t>
            </a:r>
          </a:p>
          <a:p>
            <a:endParaRPr lang="en-GB" sz="1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7999" y="627786"/>
            <a:ext cx="11171741" cy="21292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1400" b="1" dirty="0"/>
              <a:t>Business Case/objectives:</a:t>
            </a:r>
            <a:endParaRPr lang="en-US" sz="1400" b="1" dirty="0"/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Shell is committed to compliance with statutory regulation. Production allocation meters requires monthly proving in line with the DPR guidelines and failure to comply would result in USD 20,000/month fine per meter. This is in addition to the new DPR crude theft calculation methodology for hydrocarbon allocation that mandates a fine of 1-2% production deduction be applied to facilities which are not complying with DPR guidelines.</a:t>
            </a:r>
            <a:endParaRPr lang="en-GB" sz="1400" dirty="0"/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endParaRPr lang="en-GB" sz="1400" dirty="0"/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GB" sz="1400" dirty="0"/>
              <a:t>In line with the current drive for compliance with DPR regulation, there is need to consider carrying out this activity in-house using asset personnel and equipment instead of contracting it to 3rd party as it is currently done in order to reduce the associated OPEX.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October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08756" y="2757040"/>
            <a:ext cx="3795957" cy="1436383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1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400" b="1" dirty="0"/>
              <a:t>Potential Benefits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Compliance to DPR guidelines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Cost savings from potential DPR Fine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Potential Cost savings by using in-house resources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/>
              <a:t>Company reputation is preserved. </a:t>
            </a:r>
          </a:p>
          <a:p>
            <a:pPr>
              <a:lnSpc>
                <a:spcPct val="100000"/>
              </a:lnSpc>
            </a:pPr>
            <a:endParaRPr lang="en-GB" sz="1400" dirty="0"/>
          </a:p>
          <a:p>
            <a:pPr>
              <a:lnSpc>
                <a:spcPct val="100000"/>
              </a:lnSpc>
            </a:pPr>
            <a:endParaRPr lang="en-GB" sz="1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08756" y="4030514"/>
            <a:ext cx="3795958" cy="2394406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1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chemeClr val="tx1"/>
                </a:solidFill>
                <a:latin typeface="Futura Medium" panose="00000400000000000000" pitchFamily="2" charset="0"/>
              </a:rPr>
              <a:t>L0-L1:  Slide 2 below will guide on this. 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chemeClr val="tx1"/>
                </a:solidFill>
                <a:latin typeface="Futura Medium" panose="00000400000000000000" pitchFamily="2" charset="0"/>
              </a:rPr>
              <a:t>L2: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chemeClr val="tx1"/>
                </a:solidFill>
                <a:latin typeface="Futura Medium" panose="00000400000000000000" pitchFamily="2" charset="0"/>
              </a:rPr>
              <a:t>L3: 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GB" sz="1400" dirty="0">
                <a:solidFill>
                  <a:schemeClr val="tx1"/>
                </a:solidFill>
                <a:latin typeface="Futura Medium" panose="00000400000000000000" pitchFamily="2" charset="0"/>
              </a:rPr>
              <a:t>L4: 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L5: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chemeClr val="tx1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8064791" y="2829577"/>
            <a:ext cx="3614448" cy="1658017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1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/>
              <a:t>Critical Success Factors</a:t>
            </a:r>
            <a:endParaRPr lang="en-US" sz="1400" dirty="0"/>
          </a:p>
          <a:p>
            <a:pPr lvl="0"/>
            <a:r>
              <a:rPr lang="en-US" sz="1400" dirty="0"/>
              <a:t>Up skilling of Metering Engineers</a:t>
            </a:r>
          </a:p>
          <a:p>
            <a:pPr lvl="0"/>
            <a:r>
              <a:rPr lang="en-US" sz="1400" dirty="0"/>
              <a:t>Procurement Lead time of key equipment </a:t>
            </a:r>
            <a:r>
              <a:rPr lang="en-US" sz="1200" dirty="0"/>
              <a:t>(i.e. master meters)</a:t>
            </a:r>
            <a:endParaRPr lang="en-US" sz="1400" dirty="0"/>
          </a:p>
          <a:p>
            <a:pPr marL="0" lvl="1" indent="0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endParaRPr lang="en-GB" sz="1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8064791" y="4546063"/>
            <a:ext cx="3614950" cy="1889450"/>
          </a:xfrm>
          <a:prstGeom prst="rect">
            <a:avLst/>
          </a:prstGeom>
          <a:ln w="25400" cap="flat" cmpd="sng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n"/>
              <a:defRPr sz="12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Project Sponsor: EBERECHUKWU OJI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Iyoloma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 Collins</a:t>
            </a:r>
          </a:p>
          <a:p>
            <a:pPr marL="0" lvl="1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Project Team: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Omogiate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 Solomon;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ogoleh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franklin;otah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Charles;Oni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 </a:t>
            </a:r>
            <a:r>
              <a:rPr lang="en-US" altLang="en-US" sz="1400" dirty="0" err="1">
                <a:solidFill>
                  <a:schemeClr val="tx1"/>
                </a:solidFill>
                <a:latin typeface="Futura Medium" panose="00000400000000000000" pitchFamily="2" charset="0"/>
              </a:rPr>
              <a:t>Olabanji</a:t>
            </a:r>
            <a:r>
              <a:rPr lang="en-US" altLang="en-US" sz="1400" dirty="0">
                <a:solidFill>
                  <a:schemeClr val="tx1"/>
                </a:solidFill>
                <a:latin typeface="Futura Medium" panose="00000400000000000000" pitchFamily="2" charset="0"/>
              </a:rPr>
              <a:t>.</a:t>
            </a:r>
          </a:p>
          <a:p>
            <a:pPr marL="0" lvl="1" indent="0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endParaRPr lang="en-US" altLang="en-US" sz="1400" dirty="0">
              <a:solidFill>
                <a:schemeClr val="tx1"/>
              </a:solidFill>
              <a:latin typeface="Futura Medium" panose="00000400000000000000" pitchFamily="2" charset="0"/>
            </a:endParaRPr>
          </a:p>
          <a:p>
            <a:pPr marL="0" lvl="1" indent="0" defTabSz="91440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October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pic>
        <p:nvPicPr>
          <p:cNvPr id="5" name="Picture 1" descr="image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1272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443</TotalTime>
  <Words>289</Words>
  <Application>Microsoft Office PowerPoint</Application>
  <PresentationFormat>Widescreen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Wingdings</vt:lpstr>
      <vt:lpstr>Futura Bold</vt:lpstr>
      <vt:lpstr>Arial</vt:lpstr>
      <vt:lpstr>Futura Medium</vt:lpstr>
      <vt:lpstr>Shell layouts with footer</vt:lpstr>
      <vt:lpstr>CENTRAL HUB PUMP OPTIMIZATION PROJECT</vt:lpstr>
      <vt:lpstr>PowerPoint Presentation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Omanukwue, Odinaka M SPDC-UPO/G/PSSD</dc:creator>
  <cp:lastModifiedBy>Iyoloma, Collins I SPDC-UPO/G/PSTN</cp:lastModifiedBy>
  <cp:revision>26</cp:revision>
  <dcterms:created xsi:type="dcterms:W3CDTF">2017-10-24T14:05:39Z</dcterms:created>
  <dcterms:modified xsi:type="dcterms:W3CDTF">2017-11-03T12:32:40Z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