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handoutMasterIdLst>
    <p:handoutMasterId r:id="rId6"/>
  </p:handoutMasterIdLst>
  <p:sldIdLst>
    <p:sldId id="381" r:id="rId2"/>
    <p:sldId id="379" r:id="rId3"/>
    <p:sldId id="354" r:id="rId4"/>
  </p:sldIdLst>
  <p:sldSz cx="12192000" cy="6858000"/>
  <p:notesSz cx="6797675" cy="9926638"/>
  <p:embeddedFontLst>
    <p:embeddedFont>
      <p:font typeface="Futura Bold" panose="00000900000000000000" pitchFamily="2" charset="0"/>
      <p:regular r:id="rId7"/>
    </p:embeddedFont>
    <p:embeddedFont>
      <p:font typeface="Futura Medium" panose="00000400000000000000" pitchFamily="2" charset="0"/>
      <p:regular r:id="rId8"/>
      <p:bold r:id="rId9"/>
      <p:italic r:id="rId10"/>
      <p:boldItalic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5448" autoAdjust="0"/>
  </p:normalViewPr>
  <p:slideViewPr>
    <p:cSldViewPr snapToGrid="0" snapToObjects="1" showGuides="1">
      <p:cViewPr varScale="1">
        <p:scale>
          <a:sx n="105" d="100"/>
          <a:sy n="105" d="100"/>
        </p:scale>
        <p:origin x="438" y="10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tableStyles" Target="tableStyle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07/11/2017</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07/11/2017</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31568887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2</a:t>
            </a:fld>
            <a:endParaRPr lang="en-GB" dirty="0"/>
          </a:p>
        </p:txBody>
      </p:sp>
    </p:spTree>
    <p:extLst>
      <p:ext uri="{BB962C8B-B14F-4D97-AF65-F5344CB8AC3E}">
        <p14:creationId xmlns:p14="http://schemas.microsoft.com/office/powerpoint/2010/main" val="4085191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3</a:t>
            </a:fld>
            <a:endParaRPr lang="en-GB" dirty="0"/>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dirty="0"/>
              <a:t>Click to edit Master title style</a:t>
            </a:r>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dirty="0"/>
              <a:t>Click icon to add chart</a:t>
            </a:r>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GB" dirty="0"/>
              <a:t>Click to edit Master title style</a:t>
            </a:r>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5"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dirty="0"/>
              <a:t>Click icon to add picture</a:t>
            </a:r>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GB" dirty="0"/>
              <a:t>Click to edit Master title style</a:t>
            </a:r>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dirty="0"/>
              <a:t>Click to edit Master subtitle style</a:t>
            </a:r>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2" name="TextBox 11"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dirty="0"/>
              <a:t>Click to edit Master title style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6" name="TextBox 5"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dirty="0"/>
              <a:t>Click icon to add picture</a:t>
            </a:r>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GB" dirty="0"/>
              <a:t>Edit Master text styles</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GB" dirty="0"/>
              <a:t>Click to edit Master title style</a:t>
            </a:r>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dirty="0"/>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27"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2"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6" name="TextBox 5"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dirty="0"/>
              <a:t>Click to edit Master title style</a:t>
            </a:r>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dirty="0"/>
              <a:t>Click to edit Master subtitle style</a:t>
            </a:r>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dirty="0"/>
              <a:t>Click icon to add picture</a:t>
            </a:r>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dirty="0"/>
              <a:t>Click icon to add picture</a:t>
            </a:r>
          </a:p>
        </p:txBody>
      </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dirty="0"/>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dirty="0"/>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dirty="0"/>
              <a:t>Click icon to add picture</a:t>
            </a:r>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dirty="0"/>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dirty="0"/>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dirty="0"/>
              <a:t>Click to edit Master title style</a:t>
            </a:r>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dirty="0"/>
              <a:t>Click icon to add picture</a:t>
            </a:r>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dirty="0"/>
              <a:t>Click to edit Master title style</a:t>
            </a:r>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GB" noProof="0" dirty="0"/>
              <a:t>Click to edit Master title style</a:t>
            </a:r>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GB" dirty="0"/>
              <a:t>Click to edit Master title style</a:t>
            </a:r>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GB" dirty="0"/>
              <a:t>Click to edit Master title style</a:t>
            </a:r>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Futura Medium" pitchFamily="2"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title style</a:t>
            </a:r>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October 2017</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Shell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35286"/>
            <a:ext cx="11171238" cy="345978"/>
          </a:xfrm>
        </p:spPr>
        <p:txBody>
          <a:bodyPr/>
          <a:lstStyle/>
          <a:p>
            <a:r>
              <a:rPr lang="en-GB" dirty="0"/>
              <a:t>LAND EAST HUB REVAMP OF AURORA MOISTURE ANALYSERS PROJECT</a:t>
            </a:r>
          </a:p>
        </p:txBody>
      </p:sp>
      <p:sp>
        <p:nvSpPr>
          <p:cNvPr id="3" name="Content Placeholder 2"/>
          <p:cNvSpPr>
            <a:spLocks noGrp="1"/>
          </p:cNvSpPr>
          <p:nvPr>
            <p:ph sz="quarter" idx="13"/>
          </p:nvPr>
        </p:nvSpPr>
        <p:spPr>
          <a:xfrm>
            <a:off x="4237488" y="2620110"/>
            <a:ext cx="3793940" cy="3680106"/>
          </a:xfrm>
        </p:spPr>
        <p:style>
          <a:lnRef idx="2">
            <a:schemeClr val="accent1"/>
          </a:lnRef>
          <a:fillRef idx="1">
            <a:schemeClr val="lt1"/>
          </a:fillRef>
          <a:effectRef idx="0">
            <a:schemeClr val="accent1"/>
          </a:effectRef>
          <a:fontRef idx="minor">
            <a:schemeClr val="dk1"/>
          </a:fontRef>
        </p:style>
        <p:txBody>
          <a:bodyPr/>
          <a:lstStyle/>
          <a:p>
            <a:r>
              <a:rPr lang="en-GB" sz="1400" b="1" dirty="0"/>
              <a:t>Scope</a:t>
            </a:r>
          </a:p>
          <a:p>
            <a:pPr marL="0" lvl="1" defTabSz="914400">
              <a:lnSpc>
                <a:spcPct val="100000"/>
              </a:lnSpc>
              <a:spcBef>
                <a:spcPts val="300"/>
              </a:spcBef>
              <a:spcAft>
                <a:spcPct val="0"/>
              </a:spcAft>
            </a:pPr>
            <a:r>
              <a:rPr lang="en-GB" sz="1400" dirty="0"/>
              <a:t>Carry out site survey to ascertain what needs to be done.</a:t>
            </a:r>
          </a:p>
          <a:p>
            <a:pPr marL="0" lvl="1" defTabSz="914400">
              <a:lnSpc>
                <a:spcPct val="100000"/>
              </a:lnSpc>
              <a:spcBef>
                <a:spcPts val="300"/>
              </a:spcBef>
              <a:spcAft>
                <a:spcPct val="0"/>
              </a:spcAft>
            </a:pPr>
            <a:r>
              <a:rPr lang="en-GB" sz="1400" dirty="0"/>
              <a:t>Role out Aurora revamp plan and issue PO to vendor.</a:t>
            </a:r>
          </a:p>
          <a:p>
            <a:pPr marL="0" lvl="1" defTabSz="914400">
              <a:lnSpc>
                <a:spcPct val="100000"/>
              </a:lnSpc>
              <a:spcBef>
                <a:spcPts val="300"/>
              </a:spcBef>
              <a:spcAft>
                <a:spcPct val="0"/>
              </a:spcAft>
            </a:pPr>
            <a:r>
              <a:rPr lang="en-GB" sz="1400" dirty="0"/>
              <a:t>Revamp 1 aurora unit at AGB AGG.</a:t>
            </a:r>
          </a:p>
          <a:p>
            <a:pPr marL="0" lvl="1" defTabSz="914400">
              <a:lnSpc>
                <a:spcPct val="100000"/>
              </a:lnSpc>
              <a:spcBef>
                <a:spcPts val="300"/>
              </a:spcBef>
              <a:spcAft>
                <a:spcPct val="0"/>
              </a:spcAft>
            </a:pPr>
            <a:r>
              <a:rPr lang="en-GB" sz="1400" dirty="0"/>
              <a:t>Revamp 2 aurora units at IMOR AGG.</a:t>
            </a:r>
          </a:p>
          <a:p>
            <a:pPr marL="0" lvl="1" defTabSz="914400">
              <a:lnSpc>
                <a:spcPct val="100000"/>
              </a:lnSpc>
              <a:spcBef>
                <a:spcPts val="300"/>
              </a:spcBef>
              <a:spcAft>
                <a:spcPct val="0"/>
              </a:spcAft>
            </a:pPr>
            <a:r>
              <a:rPr lang="en-GB" sz="1400" dirty="0"/>
              <a:t>Fixed faulty aurora unit at OGBN NAG</a:t>
            </a:r>
          </a:p>
          <a:p>
            <a:pPr marL="0" lvl="1" defTabSz="914400">
              <a:lnSpc>
                <a:spcPct val="100000"/>
              </a:lnSpc>
              <a:spcBef>
                <a:spcPts val="300"/>
              </a:spcBef>
              <a:spcAft>
                <a:spcPct val="0"/>
              </a:spcAft>
            </a:pPr>
            <a:r>
              <a:rPr lang="en-GB" sz="1400" dirty="0"/>
              <a:t>Fixed faulty aurora unit at OGBN AGG</a:t>
            </a:r>
          </a:p>
          <a:p>
            <a:pPr marL="0" lvl="1" defTabSz="914400">
              <a:lnSpc>
                <a:spcPct val="100000"/>
              </a:lnSpc>
              <a:spcBef>
                <a:spcPts val="300"/>
              </a:spcBef>
              <a:spcAft>
                <a:spcPct val="0"/>
              </a:spcAft>
            </a:pPr>
            <a:r>
              <a:rPr lang="en-GB" sz="1400" dirty="0"/>
              <a:t>Procure/install 2 new aurora units at OGBN NGC Sales Line manifold</a:t>
            </a:r>
          </a:p>
          <a:p>
            <a:pPr marL="0" lvl="1" defTabSz="914400">
              <a:lnSpc>
                <a:spcPct val="100000"/>
              </a:lnSpc>
              <a:spcBef>
                <a:spcPts val="300"/>
              </a:spcBef>
              <a:spcAft>
                <a:spcPct val="0"/>
              </a:spcAft>
            </a:pPr>
            <a:r>
              <a:rPr lang="en-GB" sz="1400" dirty="0"/>
              <a:t>Install and tie-in pressure transmitters to the aurora units at IMOR, AGBD, OGBN AGG and NGC sales  line .</a:t>
            </a:r>
          </a:p>
          <a:p>
            <a:endParaRPr lang="en-GB" sz="1400" b="1" dirty="0"/>
          </a:p>
        </p:txBody>
      </p:sp>
      <p:sp>
        <p:nvSpPr>
          <p:cNvPr id="4" name="Text Placeholder 3"/>
          <p:cNvSpPr>
            <a:spLocks noGrp="1"/>
          </p:cNvSpPr>
          <p:nvPr>
            <p:ph type="body" sz="quarter" idx="11"/>
          </p:nvPr>
        </p:nvSpPr>
        <p:spPr>
          <a:xfrm>
            <a:off x="301752" y="627785"/>
            <a:ext cx="11377989" cy="1978256"/>
          </a:xfrm>
        </p:spPr>
        <p:style>
          <a:lnRef idx="2">
            <a:schemeClr val="accent1"/>
          </a:lnRef>
          <a:fillRef idx="1">
            <a:schemeClr val="lt1"/>
          </a:fillRef>
          <a:effectRef idx="0">
            <a:schemeClr val="accent1"/>
          </a:effectRef>
          <a:fontRef idx="minor">
            <a:schemeClr val="dk1"/>
          </a:fontRef>
        </p:style>
        <p:txBody>
          <a:bodyPr/>
          <a:lstStyle/>
          <a:p>
            <a:pPr>
              <a:lnSpc>
                <a:spcPct val="100000"/>
              </a:lnSpc>
            </a:pPr>
            <a:r>
              <a:rPr lang="en-GB" sz="1400" b="1" dirty="0"/>
              <a:t>Background: </a:t>
            </a:r>
            <a:r>
              <a:rPr lang="en-GB" sz="1400" dirty="0"/>
              <a:t>SPDC Land East Hub currently supply about 170MMSCFD of gas into the DOMGAS network at ABA Industries through the NGC trunk line and also to other customers in PH. Aurora moisture analysers are use to measure H2O due point content of hydrocarbon gas. Presently, most of the moisture analyser installed in the LEH AGG/Gas Plants have not been efficient for years hence the need for this cadence project to Revamp all the Aurora Moisture Analysers in the LEH </a:t>
            </a:r>
          </a:p>
          <a:p>
            <a:r>
              <a:rPr lang="en-GB" sz="1400" b="1" dirty="0"/>
              <a:t>Business Case:</a:t>
            </a:r>
            <a:r>
              <a:rPr lang="en-GB" sz="1400" dirty="0"/>
              <a:t> </a:t>
            </a:r>
          </a:p>
          <a:p>
            <a:pPr marL="285750" indent="-285750">
              <a:lnSpc>
                <a:spcPct val="100000"/>
              </a:lnSpc>
              <a:buFont typeface="Arial" panose="020B0604020202020204" pitchFamily="34" charset="0"/>
              <a:buChar char="•"/>
            </a:pPr>
            <a:r>
              <a:rPr lang="en-GB" sz="1400" dirty="0"/>
              <a:t>Restoring the Aurora unit will help to guarantee quality of sales gas and saves the company reputational issues that could be incident upon delivering off-spec gas to its DOMGAS customers which in some cases may lead to financial claims in $M from the customers.</a:t>
            </a:r>
          </a:p>
          <a:p>
            <a:pPr marL="285750" indent="-285750">
              <a:lnSpc>
                <a:spcPct val="100000"/>
              </a:lnSpc>
              <a:buFont typeface="Arial" panose="020B0604020202020204" pitchFamily="34" charset="0"/>
              <a:buChar char="•"/>
            </a:pPr>
            <a:r>
              <a:rPr lang="en-GB" sz="1400" dirty="0"/>
              <a:t>Also, it provides useful data to the process team and pipeline team to monitor pipeline corrosion  </a:t>
            </a:r>
          </a:p>
        </p:txBody>
      </p:sp>
      <p:sp>
        <p:nvSpPr>
          <p:cNvPr id="5" name="Date Placeholder 4"/>
          <p:cNvSpPr>
            <a:spLocks noGrp="1"/>
          </p:cNvSpPr>
          <p:nvPr>
            <p:ph type="dt" sz="half" idx="2"/>
          </p:nvPr>
        </p:nvSpPr>
        <p:spPr/>
        <p:txBody>
          <a:bodyPr/>
          <a:lstStyle/>
          <a:p>
            <a:pPr>
              <a:defRPr/>
            </a:pPr>
            <a:r>
              <a:rPr lang="en-GB" noProof="1"/>
              <a:t>October 2017</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7" name="Footer Placeholder 6"/>
          <p:cNvSpPr>
            <a:spLocks noGrp="1"/>
          </p:cNvSpPr>
          <p:nvPr>
            <p:ph type="ftr" sz="quarter" idx="3"/>
          </p:nvPr>
        </p:nvSpPr>
        <p:spPr/>
        <p:txBody>
          <a:bodyPr/>
          <a:lstStyle/>
          <a:p>
            <a:pPr>
              <a:defRPr/>
            </a:pPr>
            <a:r>
              <a:rPr lang="en-GB" noProof="1"/>
              <a:t> </a:t>
            </a:r>
          </a:p>
        </p:txBody>
      </p:sp>
      <p:sp>
        <p:nvSpPr>
          <p:cNvPr id="10" name="Content Placeholder 2"/>
          <p:cNvSpPr txBox="1">
            <a:spLocks/>
          </p:cNvSpPr>
          <p:nvPr/>
        </p:nvSpPr>
        <p:spPr bwMode="auto">
          <a:xfrm>
            <a:off x="301754" y="2549687"/>
            <a:ext cx="3935734" cy="1958985"/>
          </a:xfrm>
          <a:prstGeom prst="rect">
            <a:avLst/>
          </a:prstGeom>
          <a:ln w="2540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pPr>
              <a:lnSpc>
                <a:spcPct val="100000"/>
              </a:lnSpc>
            </a:pPr>
            <a:r>
              <a:rPr lang="en-GB" sz="1400" b="1" dirty="0"/>
              <a:t>Potential Benefits</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 Saves the company from financial claim from its DOMGAS customers which in some cases may be in million dollars </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Guarantee supply of sales gas quality to customers</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Enables the company meets DPR standard for gas production/metering</a:t>
            </a:r>
          </a:p>
          <a:p>
            <a:pPr>
              <a:lnSpc>
                <a:spcPct val="100000"/>
              </a:lnSpc>
            </a:pPr>
            <a:endParaRPr lang="en-GB" sz="1400" dirty="0"/>
          </a:p>
          <a:p>
            <a:pPr>
              <a:lnSpc>
                <a:spcPct val="100000"/>
              </a:lnSpc>
            </a:pPr>
            <a:endParaRPr lang="en-GB" sz="1400" dirty="0"/>
          </a:p>
        </p:txBody>
      </p:sp>
      <p:sp>
        <p:nvSpPr>
          <p:cNvPr id="11" name="Content Placeholder 2"/>
          <p:cNvSpPr txBox="1">
            <a:spLocks/>
          </p:cNvSpPr>
          <p:nvPr/>
        </p:nvSpPr>
        <p:spPr bwMode="auto">
          <a:xfrm>
            <a:off x="301752" y="4508673"/>
            <a:ext cx="3935736" cy="1787326"/>
          </a:xfrm>
          <a:prstGeom prst="rect">
            <a:avLst/>
          </a:prstGeom>
          <a:ln w="2540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L0-L1:  Slide 2 below will guide on this. </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L2:</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L3: </a:t>
            </a:r>
          </a:p>
          <a:p>
            <a:pPr marL="0" lvl="1" defTabSz="914400">
              <a:lnSpc>
                <a:spcPct val="100000"/>
              </a:lnSpc>
              <a:spcBef>
                <a:spcPts val="300"/>
              </a:spcBef>
              <a:spcAft>
                <a:spcPct val="0"/>
              </a:spcAft>
            </a:pPr>
            <a:r>
              <a:rPr lang="en-GB" sz="1400" dirty="0">
                <a:solidFill>
                  <a:schemeClr val="tx1"/>
                </a:solidFill>
                <a:latin typeface="Futura Medium" panose="00000400000000000000" pitchFamily="2" charset="0"/>
              </a:rPr>
              <a:t>L4: </a:t>
            </a:r>
          </a:p>
          <a:p>
            <a:pPr marL="0" lvl="1" defTabSz="914400">
              <a:lnSpc>
                <a:spcPct val="100000"/>
              </a:lnSpc>
              <a:spcBef>
                <a:spcPts val="300"/>
              </a:spcBef>
              <a:spcAft>
                <a:spcPct val="0"/>
              </a:spcAft>
            </a:pPr>
            <a:r>
              <a:rPr lang="en-US" sz="1400" dirty="0">
                <a:solidFill>
                  <a:schemeClr val="tx1"/>
                </a:solidFill>
                <a:latin typeface="Futura Medium" panose="00000400000000000000" pitchFamily="2" charset="0"/>
              </a:rPr>
              <a:t>L5:</a:t>
            </a:r>
          </a:p>
          <a:p>
            <a:pPr marL="0" lvl="1" defTabSz="914400">
              <a:lnSpc>
                <a:spcPct val="100000"/>
              </a:lnSpc>
              <a:spcBef>
                <a:spcPts val="300"/>
              </a:spcBef>
              <a:spcAft>
                <a:spcPct val="0"/>
              </a:spcAft>
            </a:pPr>
            <a:r>
              <a:rPr lang="en-US" sz="1400" dirty="0">
                <a:solidFill>
                  <a:schemeClr val="tx1"/>
                </a:solidFill>
                <a:latin typeface="Futura Medium" panose="00000400000000000000" pitchFamily="2" charset="0"/>
              </a:rPr>
              <a:t>Initiative End</a:t>
            </a:r>
            <a:endParaRPr lang="en-GB" sz="1400" dirty="0">
              <a:solidFill>
                <a:schemeClr val="tx1"/>
              </a:solidFill>
              <a:latin typeface="Futura Medium" panose="00000400000000000000" pitchFamily="2" charset="0"/>
            </a:endParaRPr>
          </a:p>
        </p:txBody>
      </p:sp>
      <p:sp>
        <p:nvSpPr>
          <p:cNvPr id="12" name="Content Placeholder 2"/>
          <p:cNvSpPr txBox="1">
            <a:spLocks/>
          </p:cNvSpPr>
          <p:nvPr/>
        </p:nvSpPr>
        <p:spPr bwMode="auto">
          <a:xfrm>
            <a:off x="8031428" y="2620110"/>
            <a:ext cx="3614448" cy="1250748"/>
          </a:xfrm>
          <a:prstGeom prst="rect">
            <a:avLst/>
          </a:prstGeom>
          <a:ln w="2540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r>
              <a:rPr lang="en-GB" sz="1400" b="1" dirty="0"/>
              <a:t>Critical Success Factors</a:t>
            </a:r>
            <a:endParaRPr lang="en-GB" sz="1400" dirty="0"/>
          </a:p>
          <a:p>
            <a:pPr marL="0" lvl="1" defTabSz="914400">
              <a:lnSpc>
                <a:spcPct val="100000"/>
              </a:lnSpc>
              <a:spcBef>
                <a:spcPts val="300"/>
              </a:spcBef>
              <a:spcAft>
                <a:spcPct val="0"/>
              </a:spcAft>
            </a:pPr>
            <a:r>
              <a:rPr lang="en-GB" sz="1400" dirty="0"/>
              <a:t>Budget availability</a:t>
            </a:r>
          </a:p>
          <a:p>
            <a:pPr marL="0" lvl="1" defTabSz="914400">
              <a:lnSpc>
                <a:spcPct val="100000"/>
              </a:lnSpc>
              <a:spcBef>
                <a:spcPts val="300"/>
              </a:spcBef>
              <a:spcAft>
                <a:spcPct val="0"/>
              </a:spcAft>
            </a:pPr>
            <a:r>
              <a:rPr lang="en-GB" sz="1400" dirty="0"/>
              <a:t>Early delivery of ordered material</a:t>
            </a:r>
          </a:p>
          <a:p>
            <a:pPr marL="0" lvl="1" indent="0" defTabSz="914400">
              <a:lnSpc>
                <a:spcPct val="100000"/>
              </a:lnSpc>
              <a:spcBef>
                <a:spcPts val="300"/>
              </a:spcBef>
              <a:spcAft>
                <a:spcPct val="0"/>
              </a:spcAft>
              <a:buNone/>
            </a:pPr>
            <a:endParaRPr lang="en-GB" sz="1400" dirty="0"/>
          </a:p>
          <a:p>
            <a:pPr marL="0" lvl="1" indent="0" defTabSz="914400">
              <a:lnSpc>
                <a:spcPct val="100000"/>
              </a:lnSpc>
              <a:spcBef>
                <a:spcPts val="300"/>
              </a:spcBef>
              <a:spcAft>
                <a:spcPct val="0"/>
              </a:spcAft>
              <a:buNone/>
            </a:pPr>
            <a:endParaRPr lang="en-GB" sz="1400" dirty="0"/>
          </a:p>
        </p:txBody>
      </p:sp>
      <p:sp>
        <p:nvSpPr>
          <p:cNvPr id="13" name="Content Placeholder 2"/>
          <p:cNvSpPr txBox="1">
            <a:spLocks/>
          </p:cNvSpPr>
          <p:nvPr/>
        </p:nvSpPr>
        <p:spPr bwMode="auto">
          <a:xfrm>
            <a:off x="8034303" y="3856789"/>
            <a:ext cx="3614950" cy="2439210"/>
          </a:xfrm>
          <a:prstGeom prst="rect">
            <a:avLst/>
          </a:prstGeom>
          <a:ln w="25400" cap="flat" cmpd="sng" algn="ctr">
            <a:solidFill>
              <a:schemeClr val="accent1"/>
            </a:solidFill>
            <a:prstDash val="solid"/>
            <a:miter lim="800000"/>
            <a:headEnd/>
            <a:tailEnd/>
          </a:ln>
        </p:spPr>
        <p:style>
          <a:lnRef idx="2">
            <a:schemeClr val="accent1"/>
          </a:lnRef>
          <a:fillRef idx="1">
            <a:schemeClr val="lt1"/>
          </a:fillRef>
          <a:effectRef idx="0">
            <a:schemeClr val="accent1"/>
          </a:effectRef>
          <a:fontRef idx="minor">
            <a:schemeClr val="dk1"/>
          </a:fontRef>
        </p:style>
        <p:txBody>
          <a:bodyPr vert="horz" wrap="square" lIns="0" tIns="0" rIns="0" bIns="0" numCol="1" anchor="t" anchorCtr="0" compatLnSpc="1">
            <a:prstTxWarp prst="textNoShape">
              <a:avLst/>
            </a:prstTxWarp>
          </a:bodyPr>
          <a:lst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dk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dk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dk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dk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dk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n"/>
              <a:defRPr sz="1200" kern="1200" baseline="0">
                <a:solidFill>
                  <a:schemeClr val="dk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dk1"/>
                </a:solidFill>
                <a:latin typeface="+mn-lt"/>
                <a:ea typeface="+mn-ea"/>
                <a:cs typeface="+mn-cs"/>
              </a:defRPr>
            </a:lvl9pPr>
          </a:lstStyle>
          <a:p>
            <a:pPr marL="0" lvl="1" defTabSz="914400">
              <a:lnSpc>
                <a:spcPct val="100000"/>
              </a:lnSpc>
              <a:spcBef>
                <a:spcPts val="300"/>
              </a:spcBef>
              <a:spcAft>
                <a:spcPct val="0"/>
              </a:spcAft>
            </a:pPr>
            <a:r>
              <a:rPr lang="en-US" altLang="en-US" sz="1400" dirty="0">
                <a:solidFill>
                  <a:schemeClr val="tx1"/>
                </a:solidFill>
                <a:latin typeface="Futura Medium" panose="00000400000000000000" pitchFamily="2" charset="0"/>
              </a:rPr>
              <a:t>Project Sponsor: Tunde Tijani</a:t>
            </a:r>
          </a:p>
          <a:p>
            <a:pPr marL="0" lvl="1" defTabSz="914400">
              <a:lnSpc>
                <a:spcPct val="100000"/>
              </a:lnSpc>
              <a:spcBef>
                <a:spcPts val="300"/>
              </a:spcBef>
              <a:spcAft>
                <a:spcPct val="0"/>
              </a:spcAft>
            </a:pPr>
            <a:r>
              <a:rPr lang="en-US" altLang="en-US" sz="1400" dirty="0">
                <a:solidFill>
                  <a:schemeClr val="tx1"/>
                </a:solidFill>
                <a:latin typeface="Futura Medium" panose="00000400000000000000" pitchFamily="2" charset="0"/>
              </a:rPr>
              <a:t>Implementation Lead: </a:t>
            </a:r>
            <a:r>
              <a:rPr lang="en-US" altLang="en-US" sz="1400" dirty="0" err="1">
                <a:solidFill>
                  <a:schemeClr val="tx1"/>
                </a:solidFill>
                <a:latin typeface="Futura Medium" panose="00000400000000000000" pitchFamily="2" charset="0"/>
              </a:rPr>
              <a:t>Iyoloma</a:t>
            </a:r>
            <a:r>
              <a:rPr lang="en-US" altLang="en-US" sz="1400" dirty="0">
                <a:solidFill>
                  <a:schemeClr val="tx1"/>
                </a:solidFill>
                <a:latin typeface="Futura Medium" panose="00000400000000000000" pitchFamily="2" charset="0"/>
              </a:rPr>
              <a:t> Collins</a:t>
            </a:r>
          </a:p>
          <a:p>
            <a:pPr marL="0" lvl="1" defTabSz="914400">
              <a:lnSpc>
                <a:spcPct val="100000"/>
              </a:lnSpc>
              <a:spcBef>
                <a:spcPts val="300"/>
              </a:spcBef>
              <a:spcAft>
                <a:spcPct val="0"/>
              </a:spcAft>
            </a:pPr>
            <a:r>
              <a:rPr lang="en-US" altLang="en-US" sz="1400" dirty="0">
                <a:solidFill>
                  <a:schemeClr val="tx1"/>
                </a:solidFill>
                <a:latin typeface="Futura Medium" panose="00000400000000000000" pitchFamily="2" charset="0"/>
              </a:rPr>
              <a:t>Project Team: Omogiate Solomon; Dare </a:t>
            </a:r>
            <a:r>
              <a:rPr lang="en-US" altLang="en-US" sz="1400" dirty="0" err="1">
                <a:solidFill>
                  <a:schemeClr val="tx1"/>
                </a:solidFill>
                <a:latin typeface="Futura Medium" panose="00000400000000000000" pitchFamily="2" charset="0"/>
              </a:rPr>
              <a:t>Mayowa</a:t>
            </a:r>
            <a:r>
              <a:rPr lang="en-US" altLang="en-US" sz="1400" dirty="0">
                <a:solidFill>
                  <a:schemeClr val="tx1"/>
                </a:solidFill>
                <a:latin typeface="Futura Medium" panose="00000400000000000000" pitchFamily="2" charset="0"/>
              </a:rPr>
              <a:t>; Otah Charles; Oni Olabanji</a:t>
            </a:r>
          </a:p>
          <a:p>
            <a:pPr marL="0" lvl="1" indent="0" defTabSz="914400">
              <a:lnSpc>
                <a:spcPct val="100000"/>
              </a:lnSpc>
              <a:spcBef>
                <a:spcPts val="300"/>
              </a:spcBef>
              <a:spcAft>
                <a:spcPct val="0"/>
              </a:spcAft>
              <a:buNone/>
            </a:pPr>
            <a:endParaRPr lang="en-US" altLang="en-US" sz="1400" dirty="0">
              <a:solidFill>
                <a:schemeClr val="tx1"/>
              </a:solidFill>
              <a:latin typeface="Futura Medium" panose="00000400000000000000" pitchFamily="2" charset="0"/>
            </a:endParaRPr>
          </a:p>
          <a:p>
            <a:pPr marL="0" lvl="1" indent="0" defTabSz="914400">
              <a:lnSpc>
                <a:spcPct val="100000"/>
              </a:lnSpc>
              <a:spcBef>
                <a:spcPts val="300"/>
              </a:spcBef>
              <a:spcAft>
                <a:spcPct val="0"/>
              </a:spcAft>
              <a:buNone/>
            </a:pPr>
            <a:endParaRPr lang="en-GB" sz="1400" dirty="0">
              <a:solidFill>
                <a:schemeClr val="tx1"/>
              </a:solidFill>
            </a:endParaRPr>
          </a:p>
        </p:txBody>
      </p:sp>
    </p:spTree>
    <p:extLst>
      <p:ext uri="{BB962C8B-B14F-4D97-AF65-F5344CB8AC3E}">
        <p14:creationId xmlns:p14="http://schemas.microsoft.com/office/powerpoint/2010/main" val="384153607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p:txBody>
          <a:bodyPr/>
          <a:lstStyle/>
          <a:p>
            <a:r>
              <a:rPr lang="en-GB" noProof="1"/>
              <a:t> </a:t>
            </a:r>
          </a:p>
        </p:txBody>
      </p:sp>
      <p:sp>
        <p:nvSpPr>
          <p:cNvPr id="2" name="Date Placeholder 1"/>
          <p:cNvSpPr>
            <a:spLocks noGrp="1"/>
          </p:cNvSpPr>
          <p:nvPr>
            <p:ph type="dt" sz="half" idx="2"/>
          </p:nvPr>
        </p:nvSpPr>
        <p:spPr/>
        <p:txBody>
          <a:bodyPr/>
          <a:lstStyle/>
          <a:p>
            <a:r>
              <a:rPr lang="en-GB" noProof="1"/>
              <a:t>October 2017</a:t>
            </a:r>
          </a:p>
        </p:txBody>
      </p:sp>
      <p:sp>
        <p:nvSpPr>
          <p:cNvPr id="3" name="Slide Number Placeholder 2"/>
          <p:cNvSpPr>
            <a:spLocks noGrp="1"/>
          </p:cNvSpPr>
          <p:nvPr>
            <p:ph type="sldNum" sz="quarter" idx="4"/>
          </p:nvPr>
        </p:nvSpPr>
        <p:spPr/>
        <p:txBody>
          <a:bodyPr/>
          <a:lstStyle/>
          <a:p>
            <a:fld id="{D32BAE6A-B452-4007-8177-56DD051636F9}" type="slidenum">
              <a:rPr lang="en-GB" noProof="1" dirty="0" smtClean="0"/>
              <a:pPr/>
              <a:t>2</a:t>
            </a:fld>
            <a:endParaRPr lang="en-GB" noProof="1"/>
          </a:p>
        </p:txBody>
      </p:sp>
      <p:pic>
        <p:nvPicPr>
          <p:cNvPr id="5" name="Picture 1" descr="image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912720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D7C1BEB-4B1D-4739-A4E1-3EC07B637F12}" vid="{6AF1DD0B-9F67-4482-A7BC-CF63924A528D}"/>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609</TotalTime>
  <Words>354</Words>
  <Application>Microsoft Office PowerPoint</Application>
  <PresentationFormat>Widescreen</PresentationFormat>
  <Paragraphs>39</Paragraphs>
  <Slides>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Futura Bold</vt:lpstr>
      <vt:lpstr>Futura Medium</vt:lpstr>
      <vt:lpstr>Wingdings</vt:lpstr>
      <vt:lpstr>Arial</vt:lpstr>
      <vt:lpstr>Shell layouts with footer</vt:lpstr>
      <vt:lpstr>LAND EAST HUB REVAMP OF AURORA MOISTURE ANALYSERS PROJECT</vt:lpstr>
      <vt:lpstr>PowerPoint Presentation</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Omanukwue, Odinaka M SPDC-UPO/G/PSSD</dc:creator>
  <cp:lastModifiedBy>Omogiate, Solomon S SPDC-UPO/G/PSTN</cp:lastModifiedBy>
  <cp:revision>36</cp:revision>
  <dcterms:created xsi:type="dcterms:W3CDTF">2017-10-24T14:05:39Z</dcterms:created>
  <dcterms:modified xsi:type="dcterms:W3CDTF">2017-11-07T09:27:58Z</dcterms:modified>
  <cp:category>Shell_IC: CONFIDENTIAL</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