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6"/>
  </p:handoutMasterIdLst>
  <p:sldIdLst>
    <p:sldId id="381" r:id="rId2"/>
    <p:sldId id="379" r:id="rId3"/>
    <p:sldId id="354" r:id="rId4"/>
  </p:sldIdLst>
  <p:sldSz cx="12192000" cy="6858000"/>
  <p:notesSz cx="6797675" cy="9926638"/>
  <p:embeddedFontLst>
    <p:embeddedFont>
      <p:font typeface="Futura Bold" panose="00000900000000000000" pitchFamily="2" charset="0"/>
      <p:regular r:id="rId7"/>
    </p:embeddedFont>
    <p:embeddedFont>
      <p:font typeface="Futura Medium" panose="00000400000000000000" pitchFamily="2" charset="0"/>
      <p:regular r:id="rId8"/>
      <p:bold r:id="rId9"/>
      <p:italic r:id="rId10"/>
      <p:boldItalic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5448" autoAdjust="0"/>
  </p:normalViewPr>
  <p:slideViewPr>
    <p:cSldViewPr snapToGrid="0" snapToObjects="1" showGuides="1">
      <p:cViewPr varScale="1">
        <p:scale>
          <a:sx n="60" d="100"/>
          <a:sy n="60" d="100"/>
        </p:scale>
        <p:origin x="1076" y="4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27/10/2017</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27/10/2017</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315688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a:t>
            </a:fld>
            <a:endParaRPr lang="en-GB" dirty="0"/>
          </a:p>
        </p:txBody>
      </p:sp>
    </p:spTree>
    <p:extLst>
      <p:ext uri="{BB962C8B-B14F-4D97-AF65-F5344CB8AC3E}">
        <p14:creationId xmlns:p14="http://schemas.microsoft.com/office/powerpoint/2010/main" val="408519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dirty="0"/>
              <a:t>Click to edit Master title style</a:t>
            </a:r>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GB" dirty="0"/>
              <a:t>Click to edit Master title style</a:t>
            </a:r>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5"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dirty="0"/>
              <a:t>Click icon to add picture</a:t>
            </a:r>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GB" dirty="0"/>
              <a:t>Click to edit Master title style</a:t>
            </a:r>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dirty="0"/>
              <a:t>Click to edit Master subtitle style</a:t>
            </a:r>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2" name="TextBox 11"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dirty="0"/>
              <a:t>Click to edit Master title style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6" name="TextBox 5"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dirty="0"/>
              <a:t>Click icon to add picture</a:t>
            </a:r>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GB" dirty="0"/>
              <a:t>Edit Master text styles</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GB" dirty="0"/>
              <a:t>Click to edit Master title style</a:t>
            </a:r>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27"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2"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6" name="TextBox 5"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dirty="0"/>
              <a:t>Click to edit Master title style</a:t>
            </a:r>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dirty="0"/>
              <a:t>Click to edit Master subtitle style</a:t>
            </a:r>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dirty="0"/>
              <a:t>Click icon to add picture</a:t>
            </a:r>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dirty="0"/>
              <a:t>Click icon to add picture</a:t>
            </a:r>
          </a:p>
        </p:txBody>
      </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dirty="0"/>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dirty="0"/>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dirty="0"/>
              <a:t>Click icon to add picture</a:t>
            </a:r>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dirty="0"/>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dirty="0"/>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dirty="0"/>
              <a:t>Click icon to add picture</a:t>
            </a:r>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GB" noProof="0" dirty="0"/>
              <a:t>Click to edit Master title style</a:t>
            </a:r>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GB" dirty="0"/>
              <a:t>Click to edit Master title style</a:t>
            </a:r>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GB" dirty="0"/>
              <a:t>Click to edit Master title style</a:t>
            </a:r>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title style</a:t>
            </a:r>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35286"/>
            <a:ext cx="11171238" cy="345978"/>
          </a:xfrm>
          <a:solidFill>
            <a:srgbClr val="FBCE07"/>
          </a:solidFill>
        </p:spPr>
        <p:txBody>
          <a:bodyPr/>
          <a:lstStyle/>
          <a:p>
            <a:r>
              <a:rPr lang="en-GB" dirty="0"/>
              <a:t>LAND EAST HUB PUMP OPTIMIZATION PROJECT</a:t>
            </a:r>
          </a:p>
        </p:txBody>
      </p:sp>
      <p:sp>
        <p:nvSpPr>
          <p:cNvPr id="5" name="Date Placeholder 4"/>
          <p:cNvSpPr>
            <a:spLocks noGrp="1"/>
          </p:cNvSpPr>
          <p:nvPr>
            <p:ph type="dt" sz="half" idx="2"/>
          </p:nvPr>
        </p:nvSpPr>
        <p:spPr/>
        <p:txBody>
          <a:bodyPr/>
          <a:lstStyle/>
          <a:p>
            <a:pPr>
              <a:defRPr/>
            </a:pPr>
            <a:r>
              <a:rPr lang="en-GB" noProof="1"/>
              <a:t>October 2017</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7" name="Footer Placeholder 6"/>
          <p:cNvSpPr>
            <a:spLocks noGrp="1"/>
          </p:cNvSpPr>
          <p:nvPr>
            <p:ph type="ftr" sz="quarter" idx="3"/>
          </p:nvPr>
        </p:nvSpPr>
        <p:spPr>
          <a:xfrm>
            <a:off x="3877056" y="6469199"/>
            <a:ext cx="4435312" cy="237600"/>
          </a:xfrm>
        </p:spPr>
        <p:txBody>
          <a:bodyPr/>
          <a:lstStyle/>
          <a:p>
            <a:pPr>
              <a:defRPr/>
            </a:pPr>
            <a:r>
              <a:rPr lang="en-GB" noProof="1"/>
              <a:t> </a:t>
            </a:r>
          </a:p>
        </p:txBody>
      </p:sp>
      <p:sp>
        <p:nvSpPr>
          <p:cNvPr id="14" name="Content Placeholder 2"/>
          <p:cNvSpPr>
            <a:spLocks noGrp="1"/>
          </p:cNvSpPr>
          <p:nvPr>
            <p:ph sz="quarter" idx="13"/>
          </p:nvPr>
        </p:nvSpPr>
        <p:spPr>
          <a:xfrm>
            <a:off x="4347721" y="2821017"/>
            <a:ext cx="3683429" cy="3617971"/>
          </a:xfrm>
          <a:ln>
            <a:solidFill>
              <a:srgbClr val="FFC000"/>
            </a:solidFill>
          </a:ln>
        </p:spPr>
        <p:style>
          <a:lnRef idx="2">
            <a:schemeClr val="accent1"/>
          </a:lnRef>
          <a:fillRef idx="1">
            <a:schemeClr val="lt1"/>
          </a:fillRef>
          <a:effectRef idx="0">
            <a:schemeClr val="accent1"/>
          </a:effectRef>
          <a:fontRef idx="minor">
            <a:schemeClr val="dk1"/>
          </a:fontRef>
        </p:style>
        <p:txBody>
          <a:bodyPr/>
          <a:lstStyle/>
          <a:p>
            <a:r>
              <a:rPr lang="en-GB" sz="1400" b="1" dirty="0">
                <a:solidFill>
                  <a:srgbClr val="DD1D21"/>
                </a:solidFill>
              </a:rPr>
              <a:t>Scope</a:t>
            </a:r>
          </a:p>
          <a:p>
            <a:pPr marL="0" lvl="1" defTabSz="914400">
              <a:lnSpc>
                <a:spcPct val="100000"/>
              </a:lnSpc>
              <a:spcBef>
                <a:spcPts val="300"/>
              </a:spcBef>
              <a:spcAft>
                <a:spcPct val="0"/>
              </a:spcAft>
            </a:pPr>
            <a:r>
              <a:rPr lang="en-GB" sz="1400" dirty="0"/>
              <a:t>Identify all available pumps in the hub.</a:t>
            </a:r>
          </a:p>
          <a:p>
            <a:pPr marL="0" lvl="1" defTabSz="914400">
              <a:lnSpc>
                <a:spcPct val="100000"/>
              </a:lnSpc>
              <a:spcBef>
                <a:spcPts val="300"/>
              </a:spcBef>
              <a:spcAft>
                <a:spcPct val="0"/>
              </a:spcAft>
            </a:pPr>
            <a:r>
              <a:rPr lang="en-GB" sz="1400" dirty="0"/>
              <a:t>Ascertain performance of each pump.</a:t>
            </a:r>
          </a:p>
          <a:p>
            <a:pPr marL="0" lvl="1" defTabSz="914400">
              <a:lnSpc>
                <a:spcPct val="100000"/>
              </a:lnSpc>
              <a:spcBef>
                <a:spcPts val="300"/>
              </a:spcBef>
              <a:spcAft>
                <a:spcPct val="0"/>
              </a:spcAft>
            </a:pPr>
            <a:r>
              <a:rPr lang="en-GB" sz="1400" dirty="0"/>
              <a:t>Keep the best performing pumps working and deploy the excess ones to the workshop.</a:t>
            </a:r>
          </a:p>
          <a:p>
            <a:pPr marL="0" lvl="1" defTabSz="914400">
              <a:lnSpc>
                <a:spcPct val="100000"/>
              </a:lnSpc>
              <a:spcBef>
                <a:spcPts val="300"/>
              </a:spcBef>
              <a:spcAft>
                <a:spcPct val="0"/>
              </a:spcAft>
            </a:pPr>
            <a:r>
              <a:rPr lang="en-GB" sz="1400" dirty="0"/>
              <a:t>Carry out maintenance on the non-performing pumps excess pump.</a:t>
            </a:r>
          </a:p>
          <a:p>
            <a:pPr marL="0" lvl="1" defTabSz="914400">
              <a:lnSpc>
                <a:spcPct val="100000"/>
              </a:lnSpc>
              <a:spcBef>
                <a:spcPts val="300"/>
              </a:spcBef>
              <a:spcAft>
                <a:spcPct val="0"/>
              </a:spcAft>
            </a:pPr>
            <a:r>
              <a:rPr lang="en-GB" sz="1400" dirty="0"/>
              <a:t>Keep the repaired and available pumps in the workshop or the facility as swing pumps.</a:t>
            </a:r>
          </a:p>
          <a:p>
            <a:pPr marL="0" lvl="1" indent="0" defTabSz="914400">
              <a:lnSpc>
                <a:spcPct val="100000"/>
              </a:lnSpc>
              <a:spcBef>
                <a:spcPts val="300"/>
              </a:spcBef>
              <a:spcAft>
                <a:spcPct val="0"/>
              </a:spcAft>
              <a:buNone/>
            </a:pPr>
            <a:endParaRPr lang="en-GB" sz="1400" dirty="0"/>
          </a:p>
          <a:p>
            <a:endParaRPr lang="en-GB" sz="1400" b="1" dirty="0"/>
          </a:p>
        </p:txBody>
      </p:sp>
      <p:sp>
        <p:nvSpPr>
          <p:cNvPr id="15" name="Content Placeholder 2"/>
          <p:cNvSpPr txBox="1">
            <a:spLocks/>
          </p:cNvSpPr>
          <p:nvPr/>
        </p:nvSpPr>
        <p:spPr bwMode="auto">
          <a:xfrm>
            <a:off x="508756" y="2821017"/>
            <a:ext cx="3795957" cy="1158082"/>
          </a:xfrm>
          <a:prstGeom prst="rect">
            <a:avLst/>
          </a:prstGeom>
          <a:ln w="25400" cap="flat" cmpd="sng" algn="ctr">
            <a:solidFill>
              <a:srgbClr val="FFC000"/>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pPr>
              <a:lnSpc>
                <a:spcPct val="100000"/>
              </a:lnSpc>
            </a:pPr>
            <a:r>
              <a:rPr lang="en-GB" sz="1400" b="1" dirty="0">
                <a:solidFill>
                  <a:srgbClr val="DD1D21"/>
                </a:solidFill>
              </a:rPr>
              <a:t>Potential Benefits</a:t>
            </a:r>
          </a:p>
          <a:p>
            <a:pPr>
              <a:lnSpc>
                <a:spcPct val="100000"/>
              </a:lnSpc>
            </a:pPr>
            <a:r>
              <a:rPr lang="en-GB" sz="1400" dirty="0"/>
              <a:t>Savings of approximately $ 2.72M per year on maintenance costs.</a:t>
            </a:r>
          </a:p>
          <a:p>
            <a:pPr>
              <a:lnSpc>
                <a:spcPct val="100000"/>
              </a:lnSpc>
            </a:pPr>
            <a:r>
              <a:rPr lang="en-GB" sz="1400" dirty="0"/>
              <a:t>Increased flexibility of operational swing pump.</a:t>
            </a:r>
          </a:p>
          <a:p>
            <a:pPr>
              <a:lnSpc>
                <a:spcPct val="100000"/>
              </a:lnSpc>
            </a:pPr>
            <a:r>
              <a:rPr lang="en-GB" sz="1400" dirty="0"/>
              <a:t>Reduced man-hour expenditure.</a:t>
            </a:r>
          </a:p>
          <a:p>
            <a:pPr>
              <a:lnSpc>
                <a:spcPct val="100000"/>
              </a:lnSpc>
            </a:pPr>
            <a:r>
              <a:rPr lang="en-GB" sz="1400" dirty="0"/>
              <a:t>Increase pump availability by eliminating clutch failure</a:t>
            </a:r>
          </a:p>
          <a:p>
            <a:pPr>
              <a:lnSpc>
                <a:spcPct val="100000"/>
              </a:lnSpc>
            </a:pPr>
            <a:endParaRPr lang="en-GB" sz="1400" dirty="0"/>
          </a:p>
        </p:txBody>
      </p:sp>
      <p:sp>
        <p:nvSpPr>
          <p:cNvPr id="16" name="Content Placeholder 2"/>
          <p:cNvSpPr txBox="1">
            <a:spLocks/>
          </p:cNvSpPr>
          <p:nvPr/>
        </p:nvSpPr>
        <p:spPr bwMode="auto">
          <a:xfrm>
            <a:off x="508756" y="4030514"/>
            <a:ext cx="3795958" cy="2394406"/>
          </a:xfrm>
          <a:prstGeom prst="rect">
            <a:avLst/>
          </a:prstGeom>
          <a:ln w="25400" cap="flat" cmpd="sng" algn="ctr">
            <a:solidFill>
              <a:srgbClr val="FFC000"/>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L0-L1:  Slide 2 below will guide on this. </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L2:</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L3: </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L4: </a:t>
            </a:r>
          </a:p>
          <a:p>
            <a:pPr marL="0" lvl="1" defTabSz="914400">
              <a:lnSpc>
                <a:spcPct val="100000"/>
              </a:lnSpc>
              <a:spcBef>
                <a:spcPts val="300"/>
              </a:spcBef>
              <a:spcAft>
                <a:spcPct val="0"/>
              </a:spcAft>
            </a:pPr>
            <a:r>
              <a:rPr lang="en-US" sz="1400" dirty="0">
                <a:solidFill>
                  <a:schemeClr val="tx1"/>
                </a:solidFill>
                <a:latin typeface="Futura Medium" panose="00000400000000000000" pitchFamily="2" charset="0"/>
              </a:rPr>
              <a:t>L5:</a:t>
            </a:r>
          </a:p>
          <a:p>
            <a:pPr marL="0" lvl="1" defTabSz="914400">
              <a:lnSpc>
                <a:spcPct val="100000"/>
              </a:lnSpc>
              <a:spcBef>
                <a:spcPts val="300"/>
              </a:spcBef>
              <a:spcAft>
                <a:spcPct val="0"/>
              </a:spcAft>
            </a:pPr>
            <a:r>
              <a:rPr lang="en-US" sz="1400" dirty="0">
                <a:solidFill>
                  <a:schemeClr val="tx1"/>
                </a:solidFill>
                <a:latin typeface="Futura Medium" panose="00000400000000000000" pitchFamily="2" charset="0"/>
              </a:rPr>
              <a:t>Initiative End</a:t>
            </a:r>
            <a:endParaRPr lang="en-GB" sz="1400" dirty="0">
              <a:solidFill>
                <a:schemeClr val="tx1"/>
              </a:solidFill>
              <a:latin typeface="Futura Medium" panose="00000400000000000000" pitchFamily="2" charset="0"/>
            </a:endParaRPr>
          </a:p>
        </p:txBody>
      </p:sp>
      <p:sp>
        <p:nvSpPr>
          <p:cNvPr id="17" name="Content Placeholder 2"/>
          <p:cNvSpPr txBox="1">
            <a:spLocks/>
          </p:cNvSpPr>
          <p:nvPr/>
        </p:nvSpPr>
        <p:spPr bwMode="auto">
          <a:xfrm>
            <a:off x="8078857" y="2829577"/>
            <a:ext cx="3614448" cy="1658017"/>
          </a:xfrm>
          <a:prstGeom prst="rect">
            <a:avLst/>
          </a:prstGeom>
          <a:ln w="25400" cap="flat" cmpd="sng" algn="ctr">
            <a:solidFill>
              <a:srgbClr val="FFC000"/>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r>
              <a:rPr lang="en-GB" sz="1400" b="1" dirty="0">
                <a:solidFill>
                  <a:srgbClr val="DD1D21"/>
                </a:solidFill>
              </a:rPr>
              <a:t>Critical Success Factors</a:t>
            </a:r>
          </a:p>
          <a:p>
            <a:pPr marL="0" lvl="1" defTabSz="914400">
              <a:lnSpc>
                <a:spcPct val="100000"/>
              </a:lnSpc>
              <a:spcBef>
                <a:spcPts val="300"/>
              </a:spcBef>
              <a:spcAft>
                <a:spcPct val="0"/>
              </a:spcAft>
            </a:pPr>
            <a:r>
              <a:rPr lang="en-GB" sz="1400" dirty="0"/>
              <a:t>Logistics support</a:t>
            </a:r>
          </a:p>
          <a:p>
            <a:pPr marL="0" lvl="1" defTabSz="914400">
              <a:lnSpc>
                <a:spcPct val="100000"/>
              </a:lnSpc>
              <a:spcBef>
                <a:spcPts val="300"/>
              </a:spcBef>
              <a:spcAft>
                <a:spcPct val="0"/>
              </a:spcAft>
            </a:pPr>
            <a:r>
              <a:rPr lang="en-GB" sz="1400" dirty="0"/>
              <a:t>I.A Production Maintenance workshop</a:t>
            </a:r>
          </a:p>
        </p:txBody>
      </p:sp>
      <p:sp>
        <p:nvSpPr>
          <p:cNvPr id="18" name="Content Placeholder 2"/>
          <p:cNvSpPr txBox="1">
            <a:spLocks/>
          </p:cNvSpPr>
          <p:nvPr/>
        </p:nvSpPr>
        <p:spPr bwMode="auto">
          <a:xfrm>
            <a:off x="8078857" y="4546063"/>
            <a:ext cx="3614950" cy="1889450"/>
          </a:xfrm>
          <a:prstGeom prst="rect">
            <a:avLst/>
          </a:prstGeom>
          <a:ln w="25400" cap="flat" cmpd="sng" algn="ctr">
            <a:solidFill>
              <a:srgbClr val="FFC000"/>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pPr marL="0" lvl="1" defTabSz="914400">
              <a:lnSpc>
                <a:spcPct val="100000"/>
              </a:lnSpc>
              <a:spcBef>
                <a:spcPts val="300"/>
              </a:spcBef>
              <a:spcAft>
                <a:spcPct val="0"/>
              </a:spcAft>
            </a:pPr>
            <a:r>
              <a:rPr lang="en-US" altLang="en-US" sz="1400" dirty="0">
                <a:solidFill>
                  <a:schemeClr val="tx1"/>
                </a:solidFill>
                <a:latin typeface="Futura Medium" panose="00000400000000000000" pitchFamily="2" charset="0"/>
              </a:rPr>
              <a:t>Project Sponsor:</a:t>
            </a:r>
          </a:p>
          <a:p>
            <a:pPr marL="0" lvl="1" defTabSz="914400">
              <a:lnSpc>
                <a:spcPct val="100000"/>
              </a:lnSpc>
              <a:spcBef>
                <a:spcPts val="300"/>
              </a:spcBef>
              <a:spcAft>
                <a:spcPct val="0"/>
              </a:spcAft>
            </a:pPr>
            <a:r>
              <a:rPr lang="en-US" altLang="en-US" sz="1400" dirty="0">
                <a:solidFill>
                  <a:schemeClr val="tx1"/>
                </a:solidFill>
                <a:latin typeface="Futura Medium" panose="00000400000000000000" pitchFamily="2" charset="0"/>
              </a:rPr>
              <a:t>Implementation Lead: </a:t>
            </a:r>
            <a:r>
              <a:rPr lang="en-US" altLang="en-US" sz="1400" dirty="0" err="1">
                <a:solidFill>
                  <a:schemeClr val="tx1"/>
                </a:solidFill>
                <a:latin typeface="Futura Medium" panose="00000400000000000000" pitchFamily="2" charset="0"/>
              </a:rPr>
              <a:t>Iyoloma</a:t>
            </a:r>
            <a:r>
              <a:rPr lang="en-US" altLang="en-US" sz="1400" dirty="0">
                <a:solidFill>
                  <a:schemeClr val="tx1"/>
                </a:solidFill>
                <a:latin typeface="Futura Medium" panose="00000400000000000000" pitchFamily="2" charset="0"/>
              </a:rPr>
              <a:t> Collins</a:t>
            </a:r>
          </a:p>
          <a:p>
            <a:pPr marL="0" lvl="1" defTabSz="914400">
              <a:lnSpc>
                <a:spcPct val="100000"/>
              </a:lnSpc>
              <a:spcBef>
                <a:spcPts val="300"/>
              </a:spcBef>
              <a:spcAft>
                <a:spcPct val="0"/>
              </a:spcAft>
            </a:pPr>
            <a:r>
              <a:rPr lang="en-US" altLang="en-US" sz="1400" dirty="0">
                <a:solidFill>
                  <a:schemeClr val="tx1"/>
                </a:solidFill>
                <a:latin typeface="Futura Medium" panose="00000400000000000000" pitchFamily="2" charset="0"/>
              </a:rPr>
              <a:t>Project Team:</a:t>
            </a:r>
          </a:p>
          <a:p>
            <a:pPr marL="0" lvl="1" indent="0" defTabSz="914400">
              <a:lnSpc>
                <a:spcPct val="100000"/>
              </a:lnSpc>
              <a:spcBef>
                <a:spcPts val="300"/>
              </a:spcBef>
              <a:spcAft>
                <a:spcPct val="0"/>
              </a:spcAft>
              <a:buNone/>
            </a:pPr>
            <a:endParaRPr lang="en-US" altLang="en-US" sz="1400" dirty="0">
              <a:solidFill>
                <a:schemeClr val="tx1"/>
              </a:solidFill>
              <a:latin typeface="Futura Medium" panose="00000400000000000000" pitchFamily="2" charset="0"/>
            </a:endParaRPr>
          </a:p>
          <a:p>
            <a:pPr marL="0" lvl="1" indent="0" defTabSz="914400">
              <a:lnSpc>
                <a:spcPct val="100000"/>
              </a:lnSpc>
              <a:spcBef>
                <a:spcPts val="300"/>
              </a:spcBef>
              <a:spcAft>
                <a:spcPct val="0"/>
              </a:spcAft>
              <a:buNone/>
            </a:pPr>
            <a:endParaRPr lang="en-GB" sz="1400" dirty="0">
              <a:solidFill>
                <a:schemeClr val="tx1"/>
              </a:solidFill>
            </a:endParaRPr>
          </a:p>
        </p:txBody>
      </p:sp>
      <p:sp>
        <p:nvSpPr>
          <p:cNvPr id="20" name="Text Placeholder 3"/>
          <p:cNvSpPr>
            <a:spLocks noGrp="1"/>
          </p:cNvSpPr>
          <p:nvPr>
            <p:ph type="body" sz="quarter" idx="11"/>
          </p:nvPr>
        </p:nvSpPr>
        <p:spPr>
          <a:xfrm>
            <a:off x="507999" y="627786"/>
            <a:ext cx="11171741" cy="2129254"/>
          </a:xfrm>
          <a:ln>
            <a:solidFill>
              <a:srgbClr val="000000"/>
            </a:solidFill>
          </a:ln>
        </p:spPr>
        <p:style>
          <a:lnRef idx="2">
            <a:schemeClr val="accent1"/>
          </a:lnRef>
          <a:fillRef idx="1">
            <a:schemeClr val="lt1"/>
          </a:fillRef>
          <a:effectRef idx="0">
            <a:schemeClr val="accent1"/>
          </a:effectRef>
          <a:fontRef idx="minor">
            <a:schemeClr val="dk1"/>
          </a:fontRef>
        </p:style>
        <p:txBody>
          <a:bodyPr/>
          <a:lstStyle/>
          <a:p>
            <a:r>
              <a:rPr lang="en-GB" sz="1400" b="1" dirty="0"/>
              <a:t>Background:</a:t>
            </a:r>
            <a:r>
              <a:rPr lang="en-GB" sz="1400" dirty="0"/>
              <a:t> Presently IPSC of each facility in central hub is far less than the combine pump capacity for the facilities, leading to too many pumps. Based on the IPSC 36 pumps are required but there are 49 pumps available. These excess 3 pumps will consume more fund and more man-hours. Optimising the number of pumps in CH by taking out of service and preserving the excess 13 pumps will lead to cost savings (USD 2.72M/year), savings in man-hours(6480 man-hour/year). The clutch coupled engine-pump sets will be replaced by direct drive coupled engine-pump set further increasing pump up time by eliminating clutch failures.</a:t>
            </a:r>
          </a:p>
          <a:p>
            <a:r>
              <a:rPr lang="en-GB" sz="1400" b="1" dirty="0"/>
              <a:t>Business Case:</a:t>
            </a:r>
            <a:r>
              <a:rPr lang="en-GB" sz="1400" dirty="0"/>
              <a:t> This will provide a more optimized and efficient management of our pumps while reducing maintenance cost and man-</a:t>
            </a:r>
            <a:r>
              <a:rPr lang="en-GB" sz="1400" dirty="0" err="1"/>
              <a:t>hour,whle</a:t>
            </a:r>
            <a:r>
              <a:rPr lang="en-GB" sz="1400" dirty="0"/>
              <a:t> still maintaining the N+1 requirement for each facility.</a:t>
            </a:r>
          </a:p>
        </p:txBody>
      </p:sp>
    </p:spTree>
    <p:extLst>
      <p:ext uri="{BB962C8B-B14F-4D97-AF65-F5344CB8AC3E}">
        <p14:creationId xmlns:p14="http://schemas.microsoft.com/office/powerpoint/2010/main" val="384153607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October 2017</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2</a:t>
            </a:fld>
            <a:endParaRPr lang="en-GB" noProof="1"/>
          </a:p>
        </p:txBody>
      </p:sp>
      <p:pic>
        <p:nvPicPr>
          <p:cNvPr id="5"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1272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D7C1BEB-4B1D-4739-A4E1-3EC07B637F12}" vid="{6AF1DD0B-9F67-4482-A7BC-CF63924A528D}"/>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288</TotalTime>
  <Words>297</Words>
  <Application>Microsoft Office PowerPoint</Application>
  <PresentationFormat>Widescreen</PresentationFormat>
  <Paragraphs>35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Futura Bold</vt:lpstr>
      <vt:lpstr>Wingdings</vt:lpstr>
      <vt:lpstr>Futura Medium</vt:lpstr>
      <vt:lpstr>Shell layouts with footer</vt:lpstr>
      <vt:lpstr>LAND EAST HUB PUMP OPTIMIZATION PROJECT</vt:lpstr>
      <vt:lpstr>PowerPoint Presentation</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Omanukwue, Odinaka M SPDC-UPO/G/PSSD</dc:creator>
  <cp:lastModifiedBy>Iyoloma, Collins I SPDC-UPO/G/PSTN</cp:lastModifiedBy>
  <cp:revision>18</cp:revision>
  <dcterms:created xsi:type="dcterms:W3CDTF">2017-10-24T14:05:39Z</dcterms:created>
  <dcterms:modified xsi:type="dcterms:W3CDTF">2017-10-27T07:03:29Z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