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1" r:id="rId5"/>
  </p:sldMasterIdLst>
  <p:notesMasterIdLst>
    <p:notesMasterId r:id="rId8"/>
  </p:notesMasterIdLst>
  <p:handoutMasterIdLst>
    <p:handoutMasterId r:id="rId9"/>
  </p:handoutMasterIdLst>
  <p:sldIdLst>
    <p:sldId id="467" r:id="rId6"/>
    <p:sldId id="469" r:id="rId7"/>
  </p:sldIdLst>
  <p:sldSz cx="12192000" cy="6858000"/>
  <p:notesSz cx="6797675" cy="9874250"/>
  <p:embeddedFontLst>
    <p:embeddedFont>
      <p:font typeface="Futura Medium" panose="00000400000000000000" pitchFamily="2" charset="0"/>
      <p:regular r:id="rId10"/>
      <p:bold r:id="rId11"/>
      <p:italic r:id="rId12"/>
      <p:boldItalic r:id="rId13"/>
    </p:embeddedFont>
    <p:embeddedFont>
      <p:font typeface="Calibri" panose="020F0502020204030204" pitchFamily="34" charset="0"/>
      <p:regular r:id="rId14"/>
      <p:bold r:id="rId15"/>
      <p:italic r:id="rId16"/>
      <p:boldItalic r:id="rId17"/>
    </p:embeddedFont>
  </p:embeddedFontLst>
  <p:custDataLst>
    <p:tags r:id="rId18"/>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10">
          <p15:clr>
            <a:srgbClr val="A4A3A4"/>
          </p15:clr>
        </p15:guide>
        <p15:guide id="4"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E9"/>
    <a:srgbClr val="339B6E"/>
    <a:srgbClr val="FFFFFF"/>
    <a:srgbClr val="CCE9DB"/>
    <a:srgbClr val="99CDB7"/>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3" autoAdjust="0"/>
    <p:restoredTop sz="91551" autoAdjust="0"/>
  </p:normalViewPr>
  <p:slideViewPr>
    <p:cSldViewPr showGuides="1">
      <p:cViewPr varScale="1">
        <p:scale>
          <a:sx n="62" d="100"/>
          <a:sy n="62" d="100"/>
        </p:scale>
        <p:origin x="1000" y="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howGuides="1">
      <p:cViewPr varScale="1">
        <p:scale>
          <a:sx n="64" d="100"/>
          <a:sy n="64" d="100"/>
        </p:scale>
        <p:origin x="2160" y="72"/>
      </p:cViewPr>
      <p:guideLst>
        <p:guide orient="horz" pos="3127"/>
        <p:guide pos="2141"/>
        <p:guide orient="horz" pos="3110"/>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2.fntdata"/><Relationship Id="rId5" Type="http://schemas.openxmlformats.org/officeDocument/2006/relationships/slideMaster" Target="slideMasters/slideMaster1.xml"/><Relationship Id="rId15" Type="http://schemas.openxmlformats.org/officeDocument/2006/relationships/font" Target="fonts/font6.fntdata"/><Relationship Id="rId23" Type="http://schemas.microsoft.com/office/2015/10/relationships/revisionInfo" Target="revisionInfo.xml"/><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font" Target="fonts/font5.fntdata"/><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4" y="0"/>
            <a:ext cx="2945659" cy="493713"/>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26/11/2017</a:t>
            </a:fld>
            <a:endParaRPr lang="en-GB" dirty="0">
              <a:latin typeface="Futura Medium" pitchFamily="2" charset="0"/>
            </a:endParaRPr>
          </a:p>
        </p:txBody>
      </p:sp>
      <p:sp>
        <p:nvSpPr>
          <p:cNvPr id="4" name="Footer Placeholder 3"/>
          <p:cNvSpPr>
            <a:spLocks noGrp="1"/>
          </p:cNvSpPr>
          <p:nvPr>
            <p:ph type="ftr" sz="quarter" idx="2"/>
          </p:nvPr>
        </p:nvSpPr>
        <p:spPr>
          <a:xfrm>
            <a:off x="1" y="9378823"/>
            <a:ext cx="2945659" cy="493713"/>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4" y="9378823"/>
            <a:ext cx="2945659" cy="493713"/>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4" y="0"/>
            <a:ext cx="2945659" cy="493713"/>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26/11/2017</a:t>
            </a:fld>
            <a:endParaRPr lang="en-GB" dirty="0"/>
          </a:p>
        </p:txBody>
      </p:sp>
      <p:sp>
        <p:nvSpPr>
          <p:cNvPr id="4" name="Slide Image Placeholder 3"/>
          <p:cNvSpPr>
            <a:spLocks noGrp="1" noRot="1" noChangeAspect="1"/>
          </p:cNvSpPr>
          <p:nvPr>
            <p:ph type="sldImg" idx="2"/>
          </p:nvPr>
        </p:nvSpPr>
        <p:spPr>
          <a:xfrm>
            <a:off x="107950" y="741363"/>
            <a:ext cx="6581775" cy="37020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690269"/>
            <a:ext cx="5438140" cy="4443412"/>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9378823"/>
            <a:ext cx="2945659" cy="493713"/>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4" y="9378823"/>
            <a:ext cx="2945659" cy="493713"/>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11/26/2017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697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11/26/2017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923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11/26/2017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036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11/26/2017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89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11/26/2017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840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11/26/2017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2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66BC10-884D-4E57-8643-7E1FA7D1F91C}" type="datetimeFigureOut">
              <a:rPr lang="en-US">
                <a:solidFill>
                  <a:prstClr val="black">
                    <a:tint val="75000"/>
                  </a:prstClr>
                </a:solidFill>
              </a:rPr>
              <a:pPr/>
              <a:t>11/26/2017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62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6BC10-884D-4E57-8643-7E1FA7D1F91C}" type="datetimeFigureOut">
              <a:rPr lang="en-US">
                <a:solidFill>
                  <a:prstClr val="black">
                    <a:tint val="75000"/>
                  </a:prstClr>
                </a:solidFill>
              </a:rPr>
              <a:pPr/>
              <a:t>11/26/2017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294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6BC10-884D-4E57-8643-7E1FA7D1F91C}" type="datetimeFigureOut">
              <a:rPr lang="en-US">
                <a:solidFill>
                  <a:prstClr val="black">
                    <a:tint val="75000"/>
                  </a:prstClr>
                </a:solidFill>
              </a:rPr>
              <a:pPr/>
              <a:t>11/26/2017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274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11/26/2017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554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11/26/2017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395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366BC10-884D-4E57-8643-7E1FA7D1F91C}" type="datetimeFigureOut">
              <a:rPr lang="en-US" smtClean="0">
                <a:solidFill>
                  <a:prstClr val="black">
                    <a:tint val="75000"/>
                  </a:prstClr>
                </a:solidFill>
              </a:rPr>
              <a:pPr defTabSz="914400"/>
              <a:t>11/26/2017</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0EAC093-3AB5-49B9-A23D-D5B211A269C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3498945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781" y="332657"/>
            <a:ext cx="11537072" cy="360040"/>
          </a:xfrm>
        </p:spPr>
        <p:txBody>
          <a:bodyPr>
            <a:normAutofit fontScale="90000"/>
          </a:bodyPr>
          <a:lstStyle/>
          <a:p>
            <a:pPr>
              <a:defRPr/>
            </a:pPr>
            <a:r>
              <a:rPr lang="en-US" sz="2000" b="1" dirty="0">
                <a:latin typeface="Futura Medium" panose="00000400000000000000" pitchFamily="2" charset="0"/>
              </a:rPr>
              <a:t>OBIGBO NODE AGG FACILITIES F&amp;G HMI UPGRADE PROJECT</a:t>
            </a:r>
          </a:p>
        </p:txBody>
      </p:sp>
      <p:sp>
        <p:nvSpPr>
          <p:cNvPr id="7" name="Text Placeholder 2"/>
          <p:cNvSpPr txBox="1">
            <a:spLocks/>
          </p:cNvSpPr>
          <p:nvPr/>
        </p:nvSpPr>
        <p:spPr>
          <a:xfrm>
            <a:off x="129119" y="765122"/>
            <a:ext cx="11893551" cy="2373754"/>
          </a:xfrm>
          <a:prstGeom prst="rect">
            <a:avLst/>
          </a:prstGeom>
          <a:noFill/>
          <a:ln>
            <a:solidFill>
              <a:schemeClr val="tx1">
                <a:lumMod val="75000"/>
              </a:schemeClr>
            </a:solidFill>
          </a:ln>
        </p:spPr>
        <p:txBody>
          <a:bodyPr/>
          <a:lstStyle/>
          <a:p>
            <a:pPr>
              <a:defRPr/>
            </a:pPr>
            <a:r>
              <a:rPr lang="en-US" sz="1600" b="1" i="1" dirty="0">
                <a:solidFill>
                  <a:schemeClr val="bg2">
                    <a:lumMod val="50000"/>
                  </a:schemeClr>
                </a:solidFill>
                <a:latin typeface="Futura Medium"/>
              </a:rPr>
              <a:t>Background: </a:t>
            </a:r>
            <a:r>
              <a:rPr lang="en-US" sz="1800" b="1" dirty="0">
                <a:latin typeface="Futura Medium" panose="00000400000000000000" pitchFamily="2" charset="0"/>
                <a:ea typeface="+mj-ea"/>
                <a:cs typeface="+mj-cs"/>
              </a:rPr>
              <a:t>Define the problem that is being addressed. Why do we need the project</a:t>
            </a:r>
          </a:p>
          <a:p>
            <a:pPr>
              <a:spcAft>
                <a:spcPct val="0"/>
              </a:spcAft>
              <a:defRPr/>
            </a:pPr>
            <a:r>
              <a:rPr lang="en-US" altLang="en-US" sz="1600" i="1" dirty="0"/>
              <a:t>The </a:t>
            </a:r>
            <a:r>
              <a:rPr lang="en-US" altLang="en-US" sz="1600" i="1" dirty="0" err="1"/>
              <a:t>Obigbo</a:t>
            </a:r>
            <a:r>
              <a:rPr lang="en-US" altLang="en-US" sz="1600" i="1" dirty="0"/>
              <a:t> node has fire and gas protection system for Agbada AGG, Imo River AGG, </a:t>
            </a:r>
            <a:r>
              <a:rPr lang="en-US" altLang="en-US" sz="1600" i="1" dirty="0" err="1"/>
              <a:t>Obigbo</a:t>
            </a:r>
            <a:r>
              <a:rPr lang="en-US" altLang="en-US" sz="1600" i="1" dirty="0"/>
              <a:t> AGG and </a:t>
            </a:r>
            <a:r>
              <a:rPr lang="en-US" altLang="en-US" sz="1600" i="1" dirty="0" err="1"/>
              <a:t>Obigbo</a:t>
            </a:r>
            <a:r>
              <a:rPr lang="en-US" altLang="en-US" sz="1600" i="1" dirty="0"/>
              <a:t> sales gas manifold. These systems shut the plant down safely in the event of suspected or confirmed plant fire and gas release. The operator interfaces and manipulates the fire and gas protection system through the HMI. A crashed and faulty HMI means operating the plant without due control over safety issues. </a:t>
            </a:r>
          </a:p>
          <a:p>
            <a:pPr>
              <a:spcAft>
                <a:spcPct val="0"/>
              </a:spcAft>
              <a:defRPr/>
            </a:pPr>
            <a:r>
              <a:rPr lang="en-US" sz="1600" b="1" i="1" dirty="0">
                <a:solidFill>
                  <a:schemeClr val="bg2">
                    <a:lumMod val="50000"/>
                  </a:schemeClr>
                </a:solidFill>
                <a:latin typeface="Futura Medium"/>
              </a:rPr>
              <a:t>Business Case: </a:t>
            </a:r>
            <a:r>
              <a:rPr lang="en-US" altLang="en-US" sz="1600" i="1" dirty="0"/>
              <a:t>This project will not bring in additional production , but it will enable a safe production of circa 45mmScf per day of domestic gas. More importantly, it will greatly contribute to personnel  safety  and avert incessant shut down due to fault.</a:t>
            </a:r>
          </a:p>
        </p:txBody>
      </p:sp>
      <p:sp>
        <p:nvSpPr>
          <p:cNvPr id="13" name="Text Placeholder 2"/>
          <p:cNvSpPr txBox="1">
            <a:spLocks/>
          </p:cNvSpPr>
          <p:nvPr/>
        </p:nvSpPr>
        <p:spPr>
          <a:xfrm>
            <a:off x="4194125" y="3211300"/>
            <a:ext cx="4832351" cy="3443003"/>
          </a:xfrm>
          <a:prstGeom prst="rect">
            <a:avLst/>
          </a:prstGeom>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Project Scope/Actions : </a:t>
            </a:r>
          </a:p>
          <a:p>
            <a:pPr marL="171450" indent="-171450" defTabSz="914400">
              <a:buFont typeface="Wingdings" pitchFamily="2" charset="2"/>
              <a:buChar char="§"/>
              <a:defRPr/>
            </a:pPr>
            <a:r>
              <a:rPr lang="en-US" sz="1600" i="1" dirty="0"/>
              <a:t>Assess challenges with the F&amp;G system along side the OEM rep.</a:t>
            </a:r>
          </a:p>
          <a:p>
            <a:pPr marL="171450" indent="-171450" defTabSz="914400">
              <a:buFont typeface="Wingdings" pitchFamily="2" charset="2"/>
              <a:buChar char="§"/>
              <a:defRPr/>
            </a:pPr>
            <a:r>
              <a:rPr lang="en-US" sz="1600" i="1" dirty="0"/>
              <a:t>Identify scope of upgrade of each of the facilities.</a:t>
            </a:r>
          </a:p>
          <a:p>
            <a:pPr marL="171450" indent="-171450" defTabSz="914400">
              <a:buFont typeface="Wingdings" pitchFamily="2" charset="2"/>
              <a:buChar char="§"/>
              <a:defRPr/>
            </a:pPr>
            <a:r>
              <a:rPr lang="en-US" sz="1600" i="1" dirty="0"/>
              <a:t>Identify spares required for upgrade for each of the facilities.</a:t>
            </a:r>
          </a:p>
          <a:p>
            <a:pPr marL="171450" indent="-171450" defTabSz="914400">
              <a:buFont typeface="Wingdings" pitchFamily="2" charset="2"/>
              <a:buChar char="§"/>
              <a:defRPr/>
            </a:pPr>
            <a:r>
              <a:rPr lang="en-US" sz="1600" i="1" dirty="0"/>
              <a:t>Raise PO for vendor.</a:t>
            </a:r>
          </a:p>
          <a:p>
            <a:pPr marL="171450" indent="-171450" defTabSz="914400">
              <a:buFont typeface="Wingdings" pitchFamily="2" charset="2"/>
              <a:buChar char="§"/>
              <a:defRPr/>
            </a:pPr>
            <a:r>
              <a:rPr lang="en-US" sz="1600" i="1" dirty="0"/>
              <a:t>Track material  until reception.</a:t>
            </a:r>
          </a:p>
          <a:p>
            <a:pPr marL="171450" indent="-171450" defTabSz="914400">
              <a:buFont typeface="Wingdings" pitchFamily="2" charset="2"/>
              <a:buChar char="§"/>
              <a:defRPr/>
            </a:pPr>
            <a:r>
              <a:rPr lang="en-US" sz="1600" i="1" dirty="0"/>
              <a:t>Develop plan to implement upgrade.</a:t>
            </a:r>
          </a:p>
          <a:p>
            <a:pPr marL="171450" indent="-171450" defTabSz="914400">
              <a:buFont typeface="Wingdings" pitchFamily="2" charset="2"/>
              <a:buChar char="§"/>
              <a:defRPr/>
            </a:pPr>
            <a:r>
              <a:rPr lang="en-US" sz="1600" i="1" dirty="0"/>
              <a:t>Implement upgrade on various identified facilities.</a:t>
            </a:r>
          </a:p>
          <a:p>
            <a:pPr marL="171450" indent="-171450" defTabSz="914400">
              <a:buFont typeface="Wingdings" pitchFamily="2" charset="2"/>
              <a:buChar char="§"/>
              <a:defRPr/>
            </a:pPr>
            <a:r>
              <a:rPr lang="en-US" sz="1600" i="1" dirty="0"/>
              <a:t>Commission systems and hand back to asset.</a:t>
            </a:r>
          </a:p>
          <a:p>
            <a:pPr marL="171450" indent="-171450" defTabSz="914400">
              <a:buFont typeface="Wingdings" pitchFamily="2" charset="2"/>
              <a:buChar char="§"/>
              <a:defRPr/>
            </a:pPr>
            <a:r>
              <a:rPr lang="en-US" sz="1600" i="1" dirty="0"/>
              <a:t>Cost </a:t>
            </a:r>
            <a:r>
              <a:rPr lang="en-US" sz="1600" i="1"/>
              <a:t>of project is USD 160K.</a:t>
            </a:r>
            <a:endParaRPr lang="en-US" sz="1600" i="1" dirty="0"/>
          </a:p>
          <a:p>
            <a:pPr marL="171450" indent="-171450" defTabSz="914400">
              <a:spcBef>
                <a:spcPts val="400"/>
              </a:spcBef>
              <a:buFont typeface="Wingdings" pitchFamily="2" charset="2"/>
              <a:buChar char="§"/>
              <a:defRPr/>
            </a:pPr>
            <a:endParaRPr lang="en-GB" sz="1400" dirty="0">
              <a:solidFill>
                <a:srgbClr val="EEECE1">
                  <a:lumMod val="50000"/>
                </a:srgbClr>
              </a:solidFill>
              <a:latin typeface="Futura Medium" panose="00000400000000000000" pitchFamily="2" charset="0"/>
            </a:endParaRPr>
          </a:p>
        </p:txBody>
      </p:sp>
      <p:sp>
        <p:nvSpPr>
          <p:cNvPr id="22" name="Text Placeholder 2"/>
          <p:cNvSpPr txBox="1">
            <a:spLocks/>
          </p:cNvSpPr>
          <p:nvPr/>
        </p:nvSpPr>
        <p:spPr>
          <a:xfrm>
            <a:off x="9116487" y="4845952"/>
            <a:ext cx="2891367" cy="1808352"/>
          </a:xfrm>
          <a:prstGeom prst="rect">
            <a:avLst/>
          </a:prstGeom>
          <a:ln>
            <a:solidFill>
              <a:schemeClr val="tx1">
                <a:lumMod val="75000"/>
              </a:schemeClr>
            </a:solidFill>
          </a:ln>
        </p:spPr>
        <p:txBody>
          <a:bodyPr/>
          <a:lstStyle/>
          <a:p>
            <a:pPr marL="0" lvl="1" defTabSz="914400">
              <a:spcBef>
                <a:spcPts val="300"/>
              </a:spcBef>
              <a:spcAft>
                <a:spcPct val="0"/>
              </a:spcAft>
            </a:pPr>
            <a:r>
              <a:rPr lang="en-US" altLang="en-US" sz="1400" dirty="0">
                <a:solidFill>
                  <a:srgbClr val="EEECE1">
                    <a:lumMod val="50000"/>
                  </a:srgbClr>
                </a:solidFill>
                <a:latin typeface="Futura Medium" panose="00000400000000000000" pitchFamily="2" charset="0"/>
              </a:rPr>
              <a:t>Project </a:t>
            </a:r>
            <a:r>
              <a:rPr lang="en-US" altLang="en-US" sz="1400" dirty="0" err="1">
                <a:solidFill>
                  <a:srgbClr val="EEECE1">
                    <a:lumMod val="50000"/>
                  </a:srgbClr>
                </a:solidFill>
                <a:latin typeface="Futura Medium" panose="00000400000000000000" pitchFamily="2" charset="0"/>
              </a:rPr>
              <a:t>Sponsor:Ezugworie</a:t>
            </a:r>
            <a:r>
              <a:rPr lang="en-US" altLang="en-US" sz="1400" dirty="0">
                <a:solidFill>
                  <a:srgbClr val="EEECE1">
                    <a:lumMod val="50000"/>
                  </a:srgbClr>
                </a:solidFill>
                <a:latin typeface="Futura Medium" panose="00000400000000000000" pitchFamily="2" charset="0"/>
              </a:rPr>
              <a:t> C.S/Tijani T</a:t>
            </a:r>
            <a:endParaRPr lang="en-US" altLang="en-US" sz="1400" dirty="0">
              <a:solidFill>
                <a:srgbClr val="FF0000"/>
              </a:solidFill>
              <a:latin typeface="Futura Medium" panose="00000400000000000000" pitchFamily="2" charset="0"/>
            </a:endParaRPr>
          </a:p>
          <a:p>
            <a:pPr marL="0" lvl="1" defTabSz="914400">
              <a:spcBef>
                <a:spcPts val="300"/>
              </a:spcBef>
              <a:spcAft>
                <a:spcPct val="0"/>
              </a:spcAft>
            </a:pPr>
            <a:r>
              <a:rPr lang="en-US" altLang="en-US" sz="1400" dirty="0">
                <a:solidFill>
                  <a:srgbClr val="EEECE1">
                    <a:lumMod val="50000"/>
                  </a:srgbClr>
                </a:solidFill>
                <a:latin typeface="Futura Medium" panose="00000400000000000000" pitchFamily="2" charset="0"/>
              </a:rPr>
              <a:t>Implementation Lead: </a:t>
            </a:r>
            <a:r>
              <a:rPr lang="en-US" altLang="en-US" sz="1600" i="1" dirty="0"/>
              <a:t>Iyoloma C</a:t>
            </a:r>
          </a:p>
          <a:p>
            <a:pPr marL="0" lvl="1" defTabSz="914400">
              <a:spcBef>
                <a:spcPts val="300"/>
              </a:spcBef>
              <a:spcAft>
                <a:spcPct val="0"/>
              </a:spcAft>
            </a:pPr>
            <a:r>
              <a:rPr lang="en-US" altLang="en-US" sz="1400" dirty="0">
                <a:solidFill>
                  <a:srgbClr val="EEECE1">
                    <a:lumMod val="50000"/>
                  </a:srgbClr>
                </a:solidFill>
                <a:latin typeface="Futura Medium" panose="00000400000000000000" pitchFamily="2" charset="0"/>
              </a:rPr>
              <a:t>Project Team: </a:t>
            </a:r>
            <a:r>
              <a:rPr lang="en-US" altLang="en-US" sz="1600" i="1" dirty="0" err="1">
                <a:solidFill>
                  <a:srgbClr val="EEECE1">
                    <a:lumMod val="50000"/>
                  </a:srgbClr>
                </a:solidFill>
                <a:latin typeface="Futura Medium" panose="00000400000000000000" pitchFamily="2" charset="0"/>
              </a:rPr>
              <a:t>Omogiate</a:t>
            </a:r>
            <a:r>
              <a:rPr lang="en-US" altLang="en-US" sz="1600" i="1" dirty="0">
                <a:solidFill>
                  <a:srgbClr val="EEECE1">
                    <a:lumMod val="50000"/>
                  </a:srgbClr>
                </a:solidFill>
                <a:latin typeface="Futura Medium" panose="00000400000000000000" pitchFamily="2" charset="0"/>
              </a:rPr>
              <a:t> Solomon, Oni </a:t>
            </a:r>
            <a:r>
              <a:rPr lang="en-US" altLang="en-US" sz="1600" i="1" dirty="0" err="1">
                <a:solidFill>
                  <a:srgbClr val="EEECE1">
                    <a:lumMod val="50000"/>
                  </a:srgbClr>
                </a:solidFill>
                <a:latin typeface="Futura Medium" panose="00000400000000000000" pitchFamily="2" charset="0"/>
              </a:rPr>
              <a:t>Olabanji</a:t>
            </a:r>
            <a:r>
              <a:rPr lang="en-US" altLang="en-US" sz="1600" i="1" dirty="0">
                <a:solidFill>
                  <a:srgbClr val="EEECE1">
                    <a:lumMod val="50000"/>
                  </a:srgbClr>
                </a:solidFill>
                <a:latin typeface="Futura Medium" panose="00000400000000000000" pitchFamily="2" charset="0"/>
              </a:rPr>
              <a:t>, </a:t>
            </a:r>
            <a:r>
              <a:rPr lang="en-US" altLang="en-US" sz="1600" i="1" dirty="0" err="1">
                <a:solidFill>
                  <a:srgbClr val="EEECE1">
                    <a:lumMod val="50000"/>
                  </a:srgbClr>
                </a:solidFill>
                <a:latin typeface="Futura Medium" panose="00000400000000000000" pitchFamily="2" charset="0"/>
              </a:rPr>
              <a:t>Otah</a:t>
            </a:r>
            <a:r>
              <a:rPr lang="en-US" altLang="en-US" sz="1600" i="1" dirty="0">
                <a:solidFill>
                  <a:srgbClr val="EEECE1">
                    <a:lumMod val="50000"/>
                  </a:srgbClr>
                </a:solidFill>
                <a:latin typeface="Futura Medium" panose="00000400000000000000" pitchFamily="2" charset="0"/>
              </a:rPr>
              <a:t> Charles, </a:t>
            </a:r>
            <a:r>
              <a:rPr lang="en-US" altLang="en-US" sz="1600" i="1" dirty="0" err="1">
                <a:solidFill>
                  <a:srgbClr val="EEECE1">
                    <a:lumMod val="50000"/>
                  </a:srgbClr>
                </a:solidFill>
                <a:latin typeface="Futura Medium" panose="00000400000000000000" pitchFamily="2" charset="0"/>
              </a:rPr>
              <a:t>Wokoma</a:t>
            </a:r>
            <a:r>
              <a:rPr lang="en-US" altLang="en-US" sz="1600" i="1" dirty="0">
                <a:solidFill>
                  <a:srgbClr val="EEECE1">
                    <a:lumMod val="50000"/>
                  </a:srgbClr>
                </a:solidFill>
                <a:latin typeface="Futura Medium" panose="00000400000000000000" pitchFamily="2" charset="0"/>
              </a:rPr>
              <a:t> Esther, </a:t>
            </a:r>
            <a:r>
              <a:rPr lang="en-US" altLang="en-US" sz="1600" i="1" dirty="0" err="1">
                <a:solidFill>
                  <a:srgbClr val="EEECE1">
                    <a:lumMod val="50000"/>
                  </a:srgbClr>
                </a:solidFill>
                <a:latin typeface="Futura Medium" panose="00000400000000000000" pitchFamily="2" charset="0"/>
              </a:rPr>
              <a:t>Osuji</a:t>
            </a:r>
            <a:r>
              <a:rPr lang="en-US" altLang="en-US" sz="1600" i="1" dirty="0">
                <a:solidFill>
                  <a:srgbClr val="EEECE1">
                    <a:lumMod val="50000"/>
                  </a:srgbClr>
                </a:solidFill>
                <a:latin typeface="Futura Medium" panose="00000400000000000000" pitchFamily="2" charset="0"/>
              </a:rPr>
              <a:t> bell </a:t>
            </a:r>
            <a:r>
              <a:rPr lang="en-US" altLang="en-US" sz="1600" i="1" dirty="0" err="1">
                <a:solidFill>
                  <a:srgbClr val="EEECE1">
                    <a:lumMod val="50000"/>
                  </a:srgbClr>
                </a:solidFill>
                <a:latin typeface="Futura Medium" panose="00000400000000000000" pitchFamily="2" charset="0"/>
              </a:rPr>
              <a:t>Soba,Memuletiwon</a:t>
            </a:r>
            <a:r>
              <a:rPr lang="en-US" altLang="en-US" sz="1600" i="1" dirty="0">
                <a:solidFill>
                  <a:srgbClr val="EEECE1">
                    <a:lumMod val="50000"/>
                  </a:srgbClr>
                </a:solidFill>
                <a:latin typeface="Futura Medium" panose="00000400000000000000" pitchFamily="2" charset="0"/>
              </a:rPr>
              <a:t> Daniel.</a:t>
            </a:r>
            <a:endParaRPr lang="en-US" altLang="en-US" sz="1600" i="1" dirty="0"/>
          </a:p>
          <a:p>
            <a:pPr marL="171450" indent="-171450" defTabSz="914400">
              <a:defRPr/>
            </a:pPr>
            <a:endParaRPr lang="en-GB" sz="1200" b="1" dirty="0">
              <a:solidFill>
                <a:srgbClr val="EEECE1">
                  <a:lumMod val="50000"/>
                </a:srgbClr>
              </a:solidFill>
              <a:latin typeface="Futura Medium" panose="00000400000000000000" pitchFamily="2" charset="0"/>
            </a:endParaRPr>
          </a:p>
          <a:p>
            <a:pPr defTabSz="914400">
              <a:defRPr/>
            </a:pPr>
            <a:endParaRPr lang="en-US" sz="1800" dirty="0">
              <a:solidFill>
                <a:srgbClr val="EEECE1">
                  <a:lumMod val="50000"/>
                </a:srgb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800" dirty="0">
              <a:solidFill>
                <a:srgbClr val="EEECE1">
                  <a:lumMod val="50000"/>
                </a:srgbClr>
              </a:solidFill>
              <a:latin typeface="Futura Medium" panose="00000400000000000000" pitchFamily="2" charset="0"/>
            </a:endParaRPr>
          </a:p>
        </p:txBody>
      </p:sp>
      <p:sp>
        <p:nvSpPr>
          <p:cNvPr id="10" name="Text Placeholder 2"/>
          <p:cNvSpPr txBox="1">
            <a:spLocks/>
          </p:cNvSpPr>
          <p:nvPr/>
        </p:nvSpPr>
        <p:spPr>
          <a:xfrm>
            <a:off x="129118" y="4797153"/>
            <a:ext cx="3956049" cy="1857150"/>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200" b="1" u="sng" dirty="0">
                <a:solidFill>
                  <a:srgbClr val="EEECE1">
                    <a:lumMod val="50000"/>
                  </a:srgbClr>
                </a:solidFill>
                <a:latin typeface="Futura Medium" panose="00000400000000000000" pitchFamily="2" charset="0"/>
              </a:rPr>
              <a:t>High-level Timeline:</a:t>
            </a:r>
            <a:endParaRPr lang="en-GB" sz="1200" dirty="0">
              <a:solidFill>
                <a:srgbClr val="EEECE1">
                  <a:lumMod val="50000"/>
                </a:srgbClr>
              </a:solidFill>
              <a:latin typeface="Futura Medium" panose="00000400000000000000" pitchFamily="2" charset="0"/>
            </a:endParaRPr>
          </a:p>
          <a:p>
            <a:pPr marL="171450" indent="-171450" defTabSz="914400">
              <a:buFont typeface="Wingdings" pitchFamily="2" charset="2"/>
              <a:buChar char="§"/>
              <a:defRPr/>
            </a:pPr>
            <a:r>
              <a:rPr lang="en-GB" sz="1400" dirty="0">
                <a:solidFill>
                  <a:srgbClr val="EEECE1">
                    <a:lumMod val="50000"/>
                  </a:srgbClr>
                </a:solidFill>
                <a:latin typeface="Futura Medium" panose="00000400000000000000" pitchFamily="2" charset="0"/>
              </a:rPr>
              <a:t>L0-L1:  </a:t>
            </a:r>
            <a:r>
              <a:rPr lang="en-GB" sz="1200" dirty="0">
                <a:solidFill>
                  <a:srgbClr val="FF0000"/>
                </a:solidFill>
                <a:latin typeface="Futura Medium" panose="00000400000000000000" pitchFamily="2" charset="0"/>
              </a:rPr>
              <a:t>Slide 2 below will guide on this. </a:t>
            </a:r>
          </a:p>
          <a:p>
            <a:pPr marL="171450" indent="-171450" defTabSz="914400">
              <a:buFont typeface="Wingdings" pitchFamily="2" charset="2"/>
              <a:buChar char="§"/>
              <a:defRPr/>
            </a:pPr>
            <a:r>
              <a:rPr lang="en-GB" sz="1400" dirty="0">
                <a:solidFill>
                  <a:srgbClr val="EEECE1">
                    <a:lumMod val="50000"/>
                  </a:srgbClr>
                </a:solidFill>
                <a:latin typeface="Futura Medium" panose="00000400000000000000" pitchFamily="2" charset="0"/>
              </a:rPr>
              <a:t>L2:</a:t>
            </a: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L3: </a:t>
            </a: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L4: </a:t>
            </a:r>
          </a:p>
          <a:p>
            <a:pPr marL="171450" indent="-171450" defTabSz="914400">
              <a:spcBef>
                <a:spcPts val="300"/>
              </a:spcBef>
              <a:buFont typeface="Wingdings" pitchFamily="2" charset="2"/>
              <a:buChar char="§"/>
              <a:defRPr/>
            </a:pPr>
            <a:r>
              <a:rPr lang="en-US" sz="1400" dirty="0">
                <a:solidFill>
                  <a:srgbClr val="EEECE1">
                    <a:lumMod val="50000"/>
                  </a:srgbClr>
                </a:solidFill>
                <a:latin typeface="Futura Medium" panose="00000400000000000000" pitchFamily="2" charset="0"/>
              </a:rPr>
              <a:t>L5:</a:t>
            </a:r>
          </a:p>
          <a:p>
            <a:pPr marL="171450" indent="-171450" defTabSz="914400">
              <a:spcBef>
                <a:spcPts val="300"/>
              </a:spcBef>
              <a:buFont typeface="Wingdings" pitchFamily="2" charset="2"/>
              <a:buChar char="§"/>
              <a:defRPr/>
            </a:pPr>
            <a:r>
              <a:rPr lang="en-US" sz="1400" dirty="0">
                <a:solidFill>
                  <a:srgbClr val="EEECE1">
                    <a:lumMod val="50000"/>
                  </a:srgbClr>
                </a:solidFill>
                <a:latin typeface="Futura Medium" panose="00000400000000000000" pitchFamily="2" charset="0"/>
              </a:rPr>
              <a:t>Initiative End</a:t>
            </a:r>
            <a:endParaRPr lang="en-GB" sz="1400" dirty="0">
              <a:solidFill>
                <a:srgbClr val="EEECE1">
                  <a:lumMod val="50000"/>
                </a:srgbClr>
              </a:solidFill>
              <a:latin typeface="Futura Medium" panose="00000400000000000000" pitchFamily="2" charset="0"/>
            </a:endParaRPr>
          </a:p>
          <a:p>
            <a:pPr algn="just" defTabSz="914400">
              <a:spcBef>
                <a:spcPts val="200"/>
              </a:spcBef>
              <a:spcAft>
                <a:spcPts val="200"/>
              </a:spcAft>
              <a:buClr>
                <a:srgbClr val="9BBB59">
                  <a:lumMod val="50000"/>
                </a:srgbClr>
              </a:buClr>
              <a:buSzPct val="125000"/>
              <a:defRPr/>
            </a:pPr>
            <a:endParaRPr lang="en-US" sz="1800" dirty="0">
              <a:solidFill>
                <a:srgbClr val="EEECE1">
                  <a:lumMod val="50000"/>
                </a:srgbClr>
              </a:solidFill>
              <a:latin typeface="Futura Medium" panose="00000400000000000000" pitchFamily="2" charset="0"/>
            </a:endParaRPr>
          </a:p>
        </p:txBody>
      </p:sp>
      <p:sp>
        <p:nvSpPr>
          <p:cNvPr id="11" name="Text Placeholder 2"/>
          <p:cNvSpPr txBox="1">
            <a:spLocks/>
          </p:cNvSpPr>
          <p:nvPr/>
        </p:nvSpPr>
        <p:spPr>
          <a:xfrm>
            <a:off x="9116487" y="3222704"/>
            <a:ext cx="2906183" cy="1539419"/>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Critical Success Factors:</a:t>
            </a:r>
            <a:endParaRPr lang="en-GB" sz="1200" dirty="0">
              <a:solidFill>
                <a:srgbClr val="EEECE1">
                  <a:lumMod val="50000"/>
                </a:srgbClr>
              </a:solidFill>
              <a:latin typeface="Futura Medium" panose="00000400000000000000" pitchFamily="2" charset="0"/>
            </a:endParaRPr>
          </a:p>
          <a:p>
            <a:pPr marL="171450" indent="-171450" defTabSz="914400">
              <a:spcBef>
                <a:spcPts val="300"/>
              </a:spcBef>
              <a:buFont typeface="Wingdings" pitchFamily="2" charset="2"/>
              <a:buChar char="§"/>
              <a:defRPr/>
            </a:pPr>
            <a:r>
              <a:rPr lang="en-GB" sz="1600" dirty="0">
                <a:solidFill>
                  <a:schemeClr val="tx1">
                    <a:lumMod val="65000"/>
                    <a:lumOff val="35000"/>
                  </a:schemeClr>
                </a:solidFill>
                <a:latin typeface="Futura Medium" panose="00000400000000000000" pitchFamily="2" charset="0"/>
              </a:rPr>
              <a:t>Availability of budget.</a:t>
            </a:r>
          </a:p>
          <a:p>
            <a:pPr marL="171450" indent="-171450" defTabSz="914400">
              <a:spcBef>
                <a:spcPts val="300"/>
              </a:spcBef>
              <a:buFont typeface="Wingdings" pitchFamily="2" charset="2"/>
              <a:buChar char="§"/>
              <a:defRPr/>
            </a:pPr>
            <a:r>
              <a:rPr lang="en-GB" sz="1600" dirty="0">
                <a:solidFill>
                  <a:schemeClr val="tx1">
                    <a:lumMod val="65000"/>
                    <a:lumOff val="35000"/>
                  </a:schemeClr>
                </a:solidFill>
                <a:latin typeface="Futura Medium" panose="00000400000000000000" pitchFamily="2" charset="0"/>
              </a:rPr>
              <a:t>Assess to facility.</a:t>
            </a:r>
          </a:p>
          <a:p>
            <a:pPr marL="171450" indent="-171450" defTabSz="914400">
              <a:spcBef>
                <a:spcPts val="300"/>
              </a:spcBef>
              <a:buFont typeface="Wingdings" pitchFamily="2" charset="2"/>
              <a:buChar char="§"/>
              <a:defRPr/>
            </a:pPr>
            <a:endParaRPr lang="en-GB" sz="1600" dirty="0">
              <a:solidFill>
                <a:schemeClr val="tx1">
                  <a:lumMod val="65000"/>
                  <a:lumOff val="35000"/>
                </a:scheme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200" dirty="0">
              <a:solidFill>
                <a:srgbClr val="EEECE1">
                  <a:lumMod val="50000"/>
                </a:srgbClr>
              </a:solidFill>
              <a:latin typeface="Futura Medium" panose="00000400000000000000" pitchFamily="2" charset="0"/>
            </a:endParaRPr>
          </a:p>
          <a:p>
            <a:pPr marL="171450" indent="-171450" defTabSz="914400">
              <a:buFont typeface="Wingdings" pitchFamily="2" charset="2"/>
              <a:buChar char="§"/>
              <a:defRPr/>
            </a:pPr>
            <a:endParaRPr lang="en-GB" sz="1800" dirty="0">
              <a:solidFill>
                <a:srgbClr val="EEECE1">
                  <a:lumMod val="50000"/>
                </a:srgbClr>
              </a:solidFill>
              <a:latin typeface="Futura Medium" panose="00000400000000000000" pitchFamily="2" charset="0"/>
            </a:endParaRPr>
          </a:p>
          <a:p>
            <a:pPr marL="171450" indent="-171450" defTabSz="914400">
              <a:defRPr/>
            </a:pPr>
            <a:endParaRPr lang="en-GB" sz="1800" dirty="0">
              <a:solidFill>
                <a:srgbClr val="EEECE1">
                  <a:lumMod val="50000"/>
                </a:srgbClr>
              </a:solidFill>
              <a:latin typeface="Futura Medium" panose="00000400000000000000" pitchFamily="2" charset="0"/>
            </a:endParaRPr>
          </a:p>
          <a:p>
            <a:pPr marL="0" lvl="1" defTabSz="914400">
              <a:spcBef>
                <a:spcPts val="300"/>
              </a:spcBef>
              <a:spcAft>
                <a:spcPct val="0"/>
              </a:spcAft>
              <a:defRPr/>
            </a:pPr>
            <a:endParaRPr lang="en-US" sz="1600" i="1" dirty="0"/>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800" dirty="0">
              <a:solidFill>
                <a:srgbClr val="EEECE1">
                  <a:lumMod val="50000"/>
                </a:srgbClr>
              </a:solidFill>
              <a:latin typeface="Futura Medium" panose="00000400000000000000" pitchFamily="2" charset="0"/>
            </a:endParaRPr>
          </a:p>
        </p:txBody>
      </p:sp>
      <p:sp>
        <p:nvSpPr>
          <p:cNvPr id="12" name="Text Placeholder 2"/>
          <p:cNvSpPr txBox="1">
            <a:spLocks/>
          </p:cNvSpPr>
          <p:nvPr/>
        </p:nvSpPr>
        <p:spPr>
          <a:xfrm>
            <a:off x="129118" y="3211300"/>
            <a:ext cx="3956049" cy="155082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Potential Benefits &amp; Measurement:</a:t>
            </a:r>
            <a:endParaRPr lang="en-GB" sz="1200" dirty="0">
              <a:solidFill>
                <a:srgbClr val="EEECE1">
                  <a:lumMod val="50000"/>
                </a:srgbClr>
              </a:solidFill>
              <a:latin typeface="Futura Medium" panose="00000400000000000000" pitchFamily="2" charset="0"/>
            </a:endParaRPr>
          </a:p>
          <a:p>
            <a:pPr marL="171450" indent="-171450" defTabSz="914400">
              <a:buFont typeface="Wingdings" pitchFamily="2" charset="2"/>
              <a:buChar char="§"/>
              <a:defRPr/>
            </a:pPr>
            <a:r>
              <a:rPr lang="en-US" sz="1600" i="1" dirty="0"/>
              <a:t>This project will enable a safe production of circa 45MMSCF/d resulting to USD 135,000 per.</a:t>
            </a:r>
          </a:p>
          <a:p>
            <a:pPr marL="171450" indent="-171450" defTabSz="914400">
              <a:buFont typeface="Wingdings" pitchFamily="2" charset="2"/>
              <a:buChar char="§"/>
              <a:defRPr/>
            </a:pPr>
            <a:r>
              <a:rPr lang="en-US" sz="1600" i="1" dirty="0"/>
              <a:t>It will largely contribute to personnel safety within the operating environment.</a:t>
            </a:r>
            <a:endParaRPr lang="en-GB" sz="1600" i="1" dirty="0"/>
          </a:p>
        </p:txBody>
      </p:sp>
      <p:sp>
        <p:nvSpPr>
          <p:cNvPr id="3" name="TextBox 2"/>
          <p:cNvSpPr txBox="1"/>
          <p:nvPr/>
        </p:nvSpPr>
        <p:spPr>
          <a:xfrm>
            <a:off x="9632085" y="43934"/>
            <a:ext cx="1836528" cy="369332"/>
          </a:xfrm>
          <a:prstGeom prst="rect">
            <a:avLst/>
          </a:prstGeom>
          <a:solidFill>
            <a:srgbClr val="FFC000"/>
          </a:solidFill>
        </p:spPr>
        <p:txBody>
          <a:bodyPr wrap="none" rtlCol="0">
            <a:spAutoFit/>
          </a:bodyPr>
          <a:lstStyle/>
          <a:p>
            <a:pPr defTabSz="914400"/>
            <a:r>
              <a:rPr lang="en-US" sz="1800" dirty="0">
                <a:solidFill>
                  <a:prstClr val="black"/>
                </a:solidFill>
                <a:latin typeface="Futura Medium" panose="00000400000000000000" pitchFamily="2" charset="0"/>
              </a:rPr>
              <a:t>Charter Template</a:t>
            </a:r>
          </a:p>
        </p:txBody>
      </p:sp>
    </p:spTree>
    <p:extLst>
      <p:ext uri="{BB962C8B-B14F-4D97-AF65-F5344CB8AC3E}">
        <p14:creationId xmlns:p14="http://schemas.microsoft.com/office/powerpoint/2010/main" val="340570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152400"/>
            <a:ext cx="11171239" cy="385762"/>
          </a:xfrm>
        </p:spPr>
        <p:txBody>
          <a:bodyPr>
            <a:noAutofit/>
          </a:bodyPr>
          <a:lstStyle/>
          <a:p>
            <a:r>
              <a:rPr lang="en-CA" sz="2800" dirty="0">
                <a:latin typeface="Futura Medium" panose="00000400000000000000" pitchFamily="2" charset="0"/>
              </a:rPr>
              <a:t>L1 – L5 Gates</a:t>
            </a:r>
          </a:p>
        </p:txBody>
      </p:sp>
      <p:sp>
        <p:nvSpPr>
          <p:cNvPr id="4" name="Slide Number Placeholder 3"/>
          <p:cNvSpPr>
            <a:spLocks noGrp="1"/>
          </p:cNvSpPr>
          <p:nvPr>
            <p:ph type="sldNum" sz="quarter" idx="12"/>
          </p:nvPr>
        </p:nvSpPr>
        <p:spPr/>
        <p:txBody>
          <a:bodyPr/>
          <a:lstStyle/>
          <a:p>
            <a:fld id="{D32BAE6A-B452-4007-8177-56DD051636F9}" type="slidenum">
              <a:rPr lang="en-GB">
                <a:solidFill>
                  <a:prstClr val="black">
                    <a:tint val="75000"/>
                  </a:prstClr>
                </a:solidFill>
              </a:rPr>
              <a:pPr/>
              <a:t>2</a:t>
            </a:fld>
            <a:endParaRPr lang="en-GB" dirty="0">
              <a:solidFill>
                <a:prstClr val="black">
                  <a:tint val="75000"/>
                </a:prstClr>
              </a:solidFill>
            </a:endParaRPr>
          </a:p>
        </p:txBody>
      </p:sp>
      <p:pic>
        <p:nvPicPr>
          <p:cNvPr id="206850"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03056"/>
            <a:ext cx="10769600" cy="613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8723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0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3&quot;&gt;&lt;elem m_fUsage=&quot;3.49063974154627576496E+00&quot;&gt;&lt;m_msothmcolidx val=&quot;0&quot;/&gt;&lt;m_rgb r=&quot;00&quot; g=&quot;70&quot; b=&quot;F9&quot;/&gt;&lt;m_nBrightness val=&quot;0&quot;/&gt;&lt;/elem&gt;&lt;elem m_fUsage=&quot;1.77914565010000025325E+00&quot;&gt;&lt;m_msothmcolidx val=&quot;0&quot;/&gt;&lt;m_rgb r=&quot;48&quot; g=&quot;FF&quot; b=&quot;A4&quot;/&gt;&lt;m_nBrightness val=&quot;0&quot;/&gt;&lt;/elem&gt;&lt;elem m_fUsage=&quot;8.65717389000000170363E-01&quot;&gt;&lt;m_msothmcolidx val=&quot;0&quot;/&gt;&lt;m_rgb r=&quot;EB&quot; g=&quot;6D&quot; b=&quot;71&quot;/&gt;&lt;m_nBrightness val=&quot;0&quot;/&gt;&lt;/elem&gt;&lt;elem m_fUsage=&quot;7.96381132094649113462E-01&quot;&gt;&lt;m_msothmcolidx val=&quot;0&quot;/&gt;&lt;m_rgb r=&quot;3C&quot; g=&quot;FF&quot; b=&quot;9D&quot;/&gt;&lt;m_nBrightness val=&quot;0&quot;/&gt;&lt;/elem&gt;&lt;elem m_fUsage=&quot;5.31441000000000163261E-01&quot;&gt;&lt;m_msothmcolidx val=&quot;0&quot;/&gt;&lt;m_rgb r=&quot;F1&quot; g=&quot;96&quot; b=&quot;98&quot;/&gt;&lt;m_nBrightness val=&quot;0&quot;/&gt;&lt;/elem&gt;&lt;elem m_fUsage=&quot;4.09016571849008470085E-01&quot;&gt;&lt;m_msothmcolidx val=&quot;0&quot;/&gt;&lt;m_rgb r=&quot;1C&quot; g=&quot;83&quot; b=&quot;F4&quot;/&gt;&lt;m_nBrightness val=&quot;0&quot;/&gt;&lt;/elem&gt;&lt;elem m_fUsage=&quot;3.13810596090000171188E-01&quot;&gt;&lt;m_msothmcolidx val=&quot;0&quot;/&gt;&lt;m_rgb r=&quot;B7&quot; g=&quot;FF&quot; b=&quot;DB&quot;/&gt;&lt;m_nBrightness val=&quot;0&quot;/&gt;&lt;/elem&gt;&lt;elem m_fUsage=&quot;2.82429536481000165171E-01&quot;&gt;&lt;m_msothmcolidx val=&quot;0&quot;/&gt;&lt;m_rgb r=&quot;F5&quot; g=&quot;B8&quot; b=&quot;B9&quot;/&gt;&lt;m_nBrightness val=&quot;0&quot;/&gt;&lt;/elem&gt;&lt;elem m_fUsage=&quot;2.71671289887568501165E-01&quot;&gt;&lt;m_msothmcolidx val=&quot;0&quot;/&gt;&lt;m_rgb r=&quot;7B&quot; g=&quot;1C&quot; b=&quot;93&quot;/&gt;&lt;m_nBrightness val=&quot;0&quot;/&gt;&lt;/elem&gt;&lt;elem m_fUsage=&quot;2.54186582832900132001E-01&quot;&gt;&lt;m_msothmcolidx val=&quot;0&quot;/&gt;&lt;m_rgb r=&quot;F8&quot; g=&quot;C2&quot; b=&quot;C4&quot;/&gt;&lt;m_nBrightness val=&quot;0&quot;/&gt;&lt;/elem&gt;&lt;elem m_fUsage=&quot;2.19903489437288629516E-01&quot;&gt;&lt;m_msothmcolidx val=&quot;0&quot;/&gt;&lt;m_rgb r=&quot;FD&quot; g=&quot;E4&quot; b=&quot;71&quot;/&gt;&lt;m_nBrightness val=&quot;0&quot;/&gt;&lt;/elem&gt;&lt;elem m_fUsage=&quot;2.16167060738324673386E-01&quot;&gt;&lt;m_msothmcolidx val=&quot;0&quot;/&gt;&lt;m_rgb r=&quot;FE&quot; g=&quot;F5&quot; b=&quot;CD&quot;/&gt;&lt;m_nBrightness val=&quot;0&quot;/&gt;&lt;/elem&gt;&lt;elem m_fUsage=&quot;9.84770902183611934744E-02&quot;&gt;&lt;m_msothmcolidx val=&quot;0&quot;/&gt;&lt;m_rgb r=&quot;09&quot; g=&quot;5E&quot; b=&quot;BB&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81444e88d734a09a8a3114fd5126eaf xmlns="d4341125-eaf3-412a-9571-61dcf4ec5b42">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l81444e88d734a09a8a3114fd5126eaf>
    <c64f4d0ab83b462687907f08cbdfb1ab xmlns="d4341125-eaf3-412a-9571-61dcf4ec5b42">
      <Terms xmlns="http://schemas.microsoft.com/office/infopath/2007/PartnerControls">
        <TermInfo xmlns="http://schemas.microsoft.com/office/infopath/2007/PartnerControls">
          <TermName xmlns="http://schemas.microsoft.com/office/infopath/2007/PartnerControls">IM DV Templates</TermName>
          <TermId xmlns="http://schemas.microsoft.com/office/infopath/2007/PartnerControls">c9160906-78a1-4cce-808c-05a718e6c480</TermId>
        </TermInfo>
      </Terms>
    </c64f4d0ab83b462687907f08cbdfb1ab>
    <hd32c3276adf470abe3673a07e34a225 xmlns="d4341125-eaf3-412a-9571-61dcf4ec5b42">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hd32c3276adf470abe3673a07e34a225>
    <ad66993c5acd45aea4c61258ce3eaf6d xmlns="d4341125-eaf3-412a-9571-61dcf4ec5b42">
      <Terms xmlns="http://schemas.microsoft.com/office/infopath/2007/PartnerControls">
        <TermInfo xmlns="http://schemas.microsoft.com/office/infopath/2007/PartnerControls">
          <TermName xmlns="http://schemas.microsoft.com/office/infopath/2007/PartnerControls">Shell U.K. Exploration and Production</TermName>
          <TermId xmlns="http://schemas.microsoft.com/office/infopath/2007/PartnerControls">6bc3a6cc-d89c-4023-81e3-b5186c40f601</TermId>
        </TermInfo>
      </Terms>
    </ad66993c5acd45aea4c61258ce3eaf6d>
    <Date xmlns="d4341125-eaf3-412a-9571-61dcf4ec5b42">2016-07-04T23:00:00+00:00</Date>
    <TaxCatchAll xmlns="d3ae7aad-cf14-4d1d-8a7e-198f93a0f74a">
      <Value>277</Value>
      <Value>3</Value>
      <Value>9</Value>
      <Value>8</Value>
    </TaxCatchAll>
    <_dlc_DocId xmlns="d3ae7aad-cf14-4d1d-8a7e-198f93a0f74a">AAAAA5496-2077112445-131</_dlc_DocId>
    <_dlc_DocIdUrl xmlns="d3ae7aad-cf14-4d1d-8a7e-198f93a0f74a">
      <Url>https://eu001-sp.shell.com/sites/AAAAA5496/_layouts/15/DocIdRedir.aspx?ID=AAAAA5496-2077112445-131</Url>
      <Description>AAAAA5496-2077112445-131</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C7B4F364366689499EE467B7ADEF399A" ma:contentTypeVersion="22" ma:contentTypeDescription="Create a new document." ma:contentTypeScope="" ma:versionID="cff5057dc87772d322496525cfa60c9f">
  <xsd:schema xmlns:xsd="http://www.w3.org/2001/XMLSchema" xmlns:xs="http://www.w3.org/2001/XMLSchema" xmlns:p="http://schemas.microsoft.com/office/2006/metadata/properties" xmlns:ns1="d4341125-eaf3-412a-9571-61dcf4ec5b42" xmlns:ns3="d3ae7aad-cf14-4d1d-8a7e-198f93a0f74a" targetNamespace="http://schemas.microsoft.com/office/2006/metadata/properties" ma:root="true" ma:fieldsID="708030c00d9b830a3361f5fb8828b859" ns1:_="" ns3:_="">
    <xsd:import namespace="d4341125-eaf3-412a-9571-61dcf4ec5b42"/>
    <xsd:import namespace="d3ae7aad-cf14-4d1d-8a7e-198f93a0f74a"/>
    <xsd:element name="properties">
      <xsd:complexType>
        <xsd:sequence>
          <xsd:element name="documentManagement">
            <xsd:complexType>
              <xsd:all>
                <xsd:element ref="ns3:_dlc_DocId" minOccurs="0"/>
                <xsd:element ref="ns3:_dlc_DocIdUrl" minOccurs="0"/>
                <xsd:element ref="ns3:_dlc_DocIdPersistId" minOccurs="0"/>
                <xsd:element ref="ns1:c64f4d0ab83b462687907f08cbdfb1ab" minOccurs="0"/>
                <xsd:element ref="ns3:TaxCatchAll" minOccurs="0"/>
                <xsd:element ref="ns1:hd32c3276adf470abe3673a07e34a225" minOccurs="0"/>
                <xsd:element ref="ns1:l81444e88d734a09a8a3114fd5126eaf" minOccurs="0"/>
                <xsd:element ref="ns1:ad66993c5acd45aea4c61258ce3eaf6d" minOccurs="0"/>
                <xsd:element ref="ns1:Dat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341125-eaf3-412a-9571-61dcf4ec5b42" elementFormDefault="qualified">
    <xsd:import namespace="http://schemas.microsoft.com/office/2006/documentManagement/types"/>
    <xsd:import namespace="http://schemas.microsoft.com/office/infopath/2007/PartnerControls"/>
    <xsd:element name="c64f4d0ab83b462687907f08cbdfb1ab" ma:index="8" ma:taxonomy="true" ma:internalName="c64f4d0ab83b462687907f08cbdfb1ab" ma:taxonomyFieldName="Label" ma:displayName="Label" ma:readOnly="false" ma:default="" ma:fieldId="{c64f4d0a-b83b-4626-8790-7f08cbdfb1ab}" ma:sspId="e3aebf70-341c-4d91-bdd3-aba9df361687" ma:termSetId="b2ea2e58-7e2d-4daf-b310-ab4d831e3163" ma:anchorId="00000000-0000-0000-0000-000000000000" ma:open="true" ma:isKeyword="false">
      <xsd:complexType>
        <xsd:sequence>
          <xsd:element ref="pc:Terms" minOccurs="0" maxOccurs="1"/>
        </xsd:sequence>
      </xsd:complexType>
    </xsd:element>
    <xsd:element name="hd32c3276adf470abe3673a07e34a225" ma:index="15" ma:taxonomy="true" ma:internalName="hd32c3276adf470abe3673a07e34a225" ma:taxonomyFieldName="Security_x0020_Classification" ma:displayName="Security Classification" ma:default="9;#Restricted|21aa7f98-4035-4019-a764-107acb7269af" ma:fieldId="{1d32c327-6adf-470a-be36-73a07e34a225}" ma:sspId="e3aebf70-341c-4d91-bdd3-aba9df361687" ma:termSetId="daf890f0-167e-4ee2-a9fd-a81536ed8167" ma:anchorId="00000000-0000-0000-0000-000000000000" ma:open="false" ma:isKeyword="false">
      <xsd:complexType>
        <xsd:sequence>
          <xsd:element ref="pc:Terms" minOccurs="0" maxOccurs="1"/>
        </xsd:sequence>
      </xsd:complexType>
    </xsd:element>
    <xsd:element name="l81444e88d734a09a8a3114fd5126eaf" ma:index="17" ma:taxonomy="true" ma:internalName="l81444e88d734a09a8a3114fd5126eaf" ma:taxonomyFieldName="Export_x0020_Control" ma:displayName="Export Control" ma:default="8;#Non-US content - Non Controlled|2ac8835e-0587-4096-a6e2-1f68da1e6cb3" ma:fieldId="{581444e8-8d73-4a09-a8a3-114fd5126eaf}" ma:sspId="e3aebf70-341c-4d91-bdd3-aba9df361687" ma:termSetId="0a37200c-155d-4bd2-8a71-6ee4023d1aad" ma:anchorId="00000000-0000-0000-0000-000000000000" ma:open="false" ma:isKeyword="false">
      <xsd:complexType>
        <xsd:sequence>
          <xsd:element ref="pc:Terms" minOccurs="0" maxOccurs="1"/>
        </xsd:sequence>
      </xsd:complexType>
    </xsd:element>
    <xsd:element name="ad66993c5acd45aea4c61258ce3eaf6d" ma:index="19" ma:taxonomy="true" ma:internalName="ad66993c5acd45aea4c61258ce3eaf6d" ma:taxonomyFieldName="Legal_x0020_Entity" ma:displayName="Legal Entity" ma:default="3;#Shell U.K. Exploration and Production|6bc3a6cc-d89c-4023-81e3-b5186c40f601" ma:fieldId="{ad66993c-5acd-45ae-a4c6-1258ce3eaf6d}" ma:sspId="e3aebf70-341c-4d91-bdd3-aba9df361687" ma:termSetId="94b6dd6e-4329-4f68-907b-ed5bdd50f8ac" ma:anchorId="00000000-0000-0000-0000-000000000000" ma:open="false" ma:isKeyword="false">
      <xsd:complexType>
        <xsd:sequence>
          <xsd:element ref="pc:Terms" minOccurs="0" maxOccurs="1"/>
        </xsd:sequence>
      </xsd:complexType>
    </xsd:element>
    <xsd:element name="Date" ma:index="20" ma:displayName="Date" ma:default="[today]"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3ae7aad-cf14-4d1d-8a7e-198f93a0f74a" elementFormDefault="qualified">
    <xsd:import namespace="http://schemas.microsoft.com/office/2006/documentManagement/types"/>
    <xsd:import namespace="http://schemas.microsoft.com/office/infopath/2007/PartnerControls"/>
    <xsd:element name="_dlc_DocId" ma:index="5" nillable="true" ma:displayName="Document ID Value" ma:description="The value of the document ID assigned to this item." ma:internalName="_dlc_DocId" ma:readOnly="true">
      <xsd:simpleType>
        <xsd:restriction base="dms:Text"/>
      </xsd:simpleType>
    </xsd:element>
    <xsd:element name="_dlc_DocIdUrl" ma:index="6"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 nillable="true" ma:displayName="Persist ID" ma:description="Keep ID on add." ma:hidden="true" ma:internalName="_dlc_DocIdPersistId" ma:readOnly="true">
      <xsd:simpleType>
        <xsd:restriction base="dms:Boolean"/>
      </xsd:simpleType>
    </xsd:element>
    <xsd:element name="TaxCatchAll" ma:index="9" nillable="true" ma:displayName="Taxonomy Catch All Column" ma:hidden="true" ma:list="{f3d0dd93-4c83-403d-905f-3eb43c0ac969}" ma:internalName="TaxCatchAll" ma:showField="CatchAllData" ma:web="d3ae7aad-cf14-4d1d-8a7e-198f93a0f74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DEE7A0-C0D0-492D-A4B8-7AEBD2DF7EE3}">
  <ds:schemaRefs>
    <ds:schemaRef ds:uri="http://schemas.microsoft.com/sharepoint/events"/>
  </ds:schemaRefs>
</ds:datastoreItem>
</file>

<file path=customXml/itemProps2.xml><?xml version="1.0" encoding="utf-8"?>
<ds:datastoreItem xmlns:ds="http://schemas.openxmlformats.org/officeDocument/2006/customXml" ds:itemID="{13150139-8E0C-4913-8379-71D796A0C78C}">
  <ds:schemaRefs>
    <ds:schemaRef ds:uri="http://schemas.microsoft.com/sharepoint/v3/contenttype/forms"/>
  </ds:schemaRefs>
</ds:datastoreItem>
</file>

<file path=customXml/itemProps3.xml><?xml version="1.0" encoding="utf-8"?>
<ds:datastoreItem xmlns:ds="http://schemas.openxmlformats.org/officeDocument/2006/customXml" ds:itemID="{5CE597B9-F879-40F4-9968-CD98FBF742AC}">
  <ds:schemaRefs>
    <ds:schemaRef ds:uri="http://purl.org/dc/elements/1.1/"/>
    <ds:schemaRef ds:uri="http://schemas.microsoft.com/office/infopath/2007/PartnerControls"/>
    <ds:schemaRef ds:uri="http://www.w3.org/XML/1998/namespace"/>
    <ds:schemaRef ds:uri="http://purl.org/dc/terms/"/>
    <ds:schemaRef ds:uri="http://schemas.microsoft.com/office/2006/metadata/properties"/>
    <ds:schemaRef ds:uri="http://schemas.microsoft.com/office/2006/documentManagement/types"/>
    <ds:schemaRef ds:uri="d4341125-eaf3-412a-9571-61dcf4ec5b42"/>
    <ds:schemaRef ds:uri="http://schemas.openxmlformats.org/package/2006/metadata/core-properties"/>
    <ds:schemaRef ds:uri="d3ae7aad-cf14-4d1d-8a7e-198f93a0f74a"/>
    <ds:schemaRef ds:uri="http://purl.org/dc/dcmitype/"/>
  </ds:schemaRefs>
</ds:datastoreItem>
</file>

<file path=customXml/itemProps4.xml><?xml version="1.0" encoding="utf-8"?>
<ds:datastoreItem xmlns:ds="http://schemas.openxmlformats.org/officeDocument/2006/customXml" ds:itemID="{C7E8B2AF-6118-4B80-9131-792887C25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341125-eaf3-412a-9571-61dcf4ec5b42"/>
    <ds:schemaRef ds:uri="d3ae7aad-cf14-4d1d-8a7e-198f93a0f7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9445</TotalTime>
  <Words>341</Words>
  <Application>Microsoft Office PowerPoint</Application>
  <PresentationFormat>Widescreen</PresentationFormat>
  <Paragraphs>38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Futura Medium</vt:lpstr>
      <vt:lpstr>Calibri</vt:lpstr>
      <vt:lpstr>Wingdings</vt:lpstr>
      <vt:lpstr>Arial</vt:lpstr>
      <vt:lpstr>Office Theme</vt:lpstr>
      <vt:lpstr>OBIGBO NODE AGG FACILITIES F&amp;G HMI UPGRADE PROJECT</vt:lpstr>
      <vt:lpstr>L1 – L5 Gates</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Akadiri, Olabisi SPDC-FUP/OG</dc:creator>
  <cp:lastModifiedBy>Iyoloma, Collins I SPDC-UPO/G/PSTN</cp:lastModifiedBy>
  <cp:revision>351</cp:revision>
  <cp:lastPrinted>2016-11-16T07:40:38Z</cp:lastPrinted>
  <dcterms:created xsi:type="dcterms:W3CDTF">2016-08-29T09:50:08Z</dcterms:created>
  <dcterms:modified xsi:type="dcterms:W3CDTF">2017-11-26T07:36:42Z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0x010100C7B4F364366689499EE467B7ADEF399A</vt:lpwstr>
  </property>
  <property fmtid="{D5CDD505-2E9C-101B-9397-08002B2CF9AE}" pid="5" name="_dlc_DocIdItemGuid">
    <vt:lpwstr>669856ec-3974-4091-a161-8f32aa0ec5a1</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ies>
</file>