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6"/>
  </p:sldMasterIdLst>
  <p:notesMasterIdLst>
    <p:notesMasterId r:id="rId8"/>
  </p:notesMasterIdLst>
  <p:handoutMasterIdLst>
    <p:handoutMasterId r:id="rId9"/>
  </p:handoutMasterIdLst>
  <p:sldIdLst>
    <p:sldId id="448" r:id="rId7"/>
  </p:sldIdLst>
  <p:sldSz cx="9144000" cy="6858000" type="screen4x3"/>
  <p:notesSz cx="6797675" cy="9928225"/>
  <p:embeddedFontLst>
    <p:embeddedFont>
      <p:font typeface="Futura Medium" panose="00000400000000000000" pitchFamily="2" charset="0"/>
      <p:regular r:id="rId10"/>
      <p:bold r:id="rId11"/>
      <p:italic r:id="rId12"/>
      <p:boldItalic r:id="rId13"/>
    </p:embeddedFont>
    <p:embeddedFont>
      <p:font typeface="Futura Bold" panose="00000900000000000000" pitchFamily="2" charset="0"/>
      <p:regular r:id="rId14"/>
      <p:boldItalic r:id="rId15"/>
    </p:embeddedFont>
    <p:embeddedFont>
      <p:font typeface="MS PGothic" panose="020B0600070205080204" pitchFamily="34" charset="-128"/>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47ECEE-7AF7-4DDC-80A1-9AC6B5A05056}">
          <p14:sldIdLst>
            <p14:sldId id="448"/>
          </p14:sldIdLst>
        </p14:section>
      </p14:sectionLst>
    </p:ex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eiman, Amina B SPDC-PTC/UA" initials="SABS" lastIdx="1" clrIdx="0">
    <p:extLst>
      <p:ext uri="{19B8F6BF-5375-455C-9EA6-DF929625EA0E}">
        <p15:presenceInfo xmlns:p15="http://schemas.microsoft.com/office/powerpoint/2012/main" userId="S-1-5-21-1202660629-507921405-682003330-3798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DCC"/>
    <a:srgbClr val="FEF6E7"/>
    <a:srgbClr val="FFFFFF"/>
    <a:srgbClr val="CCE9DB"/>
    <a:srgbClr val="99CDB7"/>
    <a:srgbClr val="66B492"/>
    <a:srgbClr val="339B6E"/>
    <a:srgbClr val="DFD1DE"/>
    <a:srgbClr val="C0A2BD"/>
    <a:srgbClr val="A07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7" autoAdjust="0"/>
    <p:restoredTop sz="96201" autoAdjust="0"/>
  </p:normalViewPr>
  <p:slideViewPr>
    <p:cSldViewPr snapToGrid="0" showGuides="1">
      <p:cViewPr varScale="1">
        <p:scale>
          <a:sx n="67" d="100"/>
          <a:sy n="67" d="100"/>
        </p:scale>
        <p:origin x="708" y="60"/>
      </p:cViewPr>
      <p:guideLst>
        <p:guide pos="2792"/>
        <p:guide orient="horz" pos="2160"/>
      </p:guideLst>
    </p:cSldViewPr>
  </p:slideViewPr>
  <p:outlineViewPr>
    <p:cViewPr>
      <p:scale>
        <a:sx n="33" d="100"/>
        <a:sy n="33" d="100"/>
      </p:scale>
      <p:origin x="0" y="1368"/>
    </p:cViewPr>
  </p:outlineViewPr>
  <p:notesTextViewPr>
    <p:cViewPr>
      <p:scale>
        <a:sx n="100" d="100"/>
        <a:sy n="100" d="100"/>
      </p:scale>
      <p:origin x="0" y="0"/>
    </p:cViewPr>
  </p:notesTextViewPr>
  <p:sorterViewPr>
    <p:cViewPr>
      <p:scale>
        <a:sx n="100" d="100"/>
        <a:sy n="100" d="100"/>
      </p:scale>
      <p:origin x="0" y="-4272"/>
    </p:cViewPr>
  </p:sorterViewPr>
  <p:notesViewPr>
    <p:cSldViewPr snapToGrid="0" showGuides="1">
      <p:cViewPr varScale="1">
        <p:scale>
          <a:sx n="64" d="100"/>
          <a:sy n="64" d="100"/>
        </p:scale>
        <p:origin x="258" y="72"/>
      </p:cViewPr>
      <p:guideLst>
        <p:guide orient="horz" pos="3127"/>
        <p:guide pos="2141"/>
        <p:guide orient="horz" pos="31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font" Target="fonts/font3.fntdata"/><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2.fntdata"/><Relationship Id="rId5" Type="http://schemas.openxmlformats.org/officeDocument/2006/relationships/customXml" Target="../customXml/item5.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30/08/2017</a:t>
            </a:fld>
            <a:endParaRPr lang="en-GB" dirty="0">
              <a:latin typeface="Futura Medium" pitchFamily="2" charset="0"/>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30/08/2017</a:t>
            </a:fld>
            <a:endParaRPr lang="en-GB"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0B9C825-F38E-45BB-92C1-043DE61C9183}" type="slidenum">
              <a:rPr lang="en-GB" smtClean="0"/>
              <a:pPr/>
              <a:t>1</a:t>
            </a:fld>
            <a:endParaRPr lang="en-GB" dirty="0"/>
          </a:p>
        </p:txBody>
      </p:sp>
    </p:spTree>
    <p:extLst>
      <p:ext uri="{BB962C8B-B14F-4D97-AF65-F5344CB8AC3E}">
        <p14:creationId xmlns:p14="http://schemas.microsoft.com/office/powerpoint/2010/main" val="2646717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userDrawn="1">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9143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
        <p:nvSpPr>
          <p:cNvPr id="20" name="Rectangle 19"/>
          <p:cNvSpPr/>
          <p:nvPr userDrawn="1"/>
        </p:nvSpPr>
        <p:spPr bwMode="gray">
          <a:xfrm>
            <a:off x="761986"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2"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userDrawn="1"/>
        </p:nvSpPr>
        <p:spPr bwMode="gray">
          <a:xfrm>
            <a:off x="750908"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userDrawn="1">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userDrawn="1">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8"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9143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userDrawn="1"/>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
        <p:nvSpPr>
          <p:cNvPr id="24"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userDrawn="1"/>
        </p:nvSpPr>
        <p:spPr bwMode="gray">
          <a:xfrm>
            <a:off x="761986"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
        <p:nvSpPr>
          <p:cNvPr id="11"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userDrawn="1">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4"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userDrawn="1">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userDrawn="1">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8"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userDrawn="1">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Text Box 11" descr="&lt;COMPANY_NAME&gt;"/>
          <p:cNvSpPr txBox="1">
            <a:spLocks noChangeArrowheads="1"/>
          </p:cNvSpPr>
          <p:nvPr userDrawn="1"/>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69" name="Text Box 11" descr="&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Shell International</a:t>
            </a: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08 September 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ORIP Weekly Update - Soku District</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7"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8"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3.wmf"/><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file:///C:\Users\S.Okoye\Desktop\New%20LUBE\LUBE%20SAP%20ANALYSIS%20(11%20MAY2017).xlsx" TargetMode="Externa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84909" y="107252"/>
            <a:ext cx="8933093" cy="323531"/>
          </a:xfrm>
          <a:prstGeom prst="rect">
            <a:avLst/>
          </a:prstGeom>
          <a:solidFill>
            <a:schemeClr val="accent1"/>
          </a:solidFill>
        </p:spPr>
        <p:txBody>
          <a:bodyPr wrap="none" lIns="0" tIns="0" rIns="0" bIns="0" rtlCol="0">
            <a:noAutofit/>
          </a:bodyPr>
          <a:lstStyle/>
          <a:p>
            <a:pPr>
              <a:lnSpc>
                <a:spcPct val="113000"/>
              </a:lnSpc>
              <a:spcAft>
                <a:spcPts val="45"/>
              </a:spcAft>
            </a:pPr>
            <a:r>
              <a:rPr lang="en-GB" sz="2000" b="1" dirty="0">
                <a:solidFill>
                  <a:srgbClr val="FF0000"/>
                </a:solidFill>
              </a:rPr>
              <a:t>PROJECT TITLE :    LUBRICATION MANAGEMENT EXCELLENCE ( LME ) </a:t>
            </a:r>
          </a:p>
        </p:txBody>
      </p:sp>
      <p:sp>
        <p:nvSpPr>
          <p:cNvPr id="9" name="Text Box 13"/>
          <p:cNvSpPr txBox="1">
            <a:spLocks noChangeArrowheads="1"/>
          </p:cNvSpPr>
          <p:nvPr/>
        </p:nvSpPr>
        <p:spPr bwMode="auto">
          <a:xfrm>
            <a:off x="116378" y="575509"/>
            <a:ext cx="1770973"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Impact of the Problem/Business Case</a:t>
            </a:r>
          </a:p>
        </p:txBody>
      </p:sp>
      <p:sp>
        <p:nvSpPr>
          <p:cNvPr id="14" name="Rectangle 4"/>
          <p:cNvSpPr>
            <a:spLocks noChangeArrowheads="1"/>
          </p:cNvSpPr>
          <p:nvPr/>
        </p:nvSpPr>
        <p:spPr bwMode="auto">
          <a:xfrm>
            <a:off x="84910" y="1766282"/>
            <a:ext cx="4221083" cy="2039640"/>
          </a:xfrm>
          <a:prstGeom prst="rect">
            <a:avLst/>
          </a:prstGeom>
          <a:solidFill>
            <a:schemeClr val="bg1"/>
          </a:solidFill>
          <a:ln w="9525">
            <a:solidFill>
              <a:schemeClr val="tx1"/>
            </a:solidFill>
            <a:miter lim="800000"/>
            <a:headEnd/>
            <a:tailEnd/>
          </a:ln>
        </p:spPr>
        <p:txBody>
          <a:bodyPr lIns="34290" tIns="48006" rIns="34290" bIns="13716"/>
          <a:lstStyle/>
          <a:p>
            <a:pPr marL="128588" indent="-128588">
              <a:buFont typeface="Arial" pitchFamily="34" charset="0"/>
              <a:buChar char="•"/>
              <a:defRPr/>
            </a:pPr>
            <a:endParaRPr lang="en-US" sz="520" dirty="0">
              <a:solidFill>
                <a:srgbClr val="595959"/>
              </a:solidFill>
              <a:cs typeface="Arial" pitchFamily="34" charset="0"/>
            </a:endParaRPr>
          </a:p>
          <a:p>
            <a:pPr marL="128588" indent="-128588">
              <a:buFont typeface="Arial" pitchFamily="34" charset="0"/>
              <a:buChar char="•"/>
              <a:defRPr/>
            </a:pPr>
            <a:r>
              <a:rPr lang="en-US" sz="700" dirty="0"/>
              <a:t>Technology champion is absent </a:t>
            </a:r>
          </a:p>
          <a:p>
            <a:pPr marL="128588" indent="-128588">
              <a:buFont typeface="Arial" pitchFamily="34" charset="0"/>
              <a:buChar char="•"/>
              <a:defRPr/>
            </a:pPr>
            <a:r>
              <a:rPr lang="en-US" sz="700" dirty="0"/>
              <a:t>Vivo Energy now supplies Lubricants replacing Shell Ghana.</a:t>
            </a:r>
          </a:p>
          <a:p>
            <a:pPr marL="128588" indent="-128588">
              <a:buFont typeface="Arial" pitchFamily="34" charset="0"/>
              <a:buChar char="•"/>
              <a:defRPr/>
            </a:pPr>
            <a:r>
              <a:rPr lang="en-US" sz="700" dirty="0"/>
              <a:t>Dispensing containers are  kept open when not in use</a:t>
            </a:r>
          </a:p>
          <a:p>
            <a:pPr marL="128588" indent="-128588">
              <a:buFont typeface="Arial" pitchFamily="34" charset="0"/>
              <a:buChar char="•"/>
              <a:defRPr/>
            </a:pPr>
            <a:r>
              <a:rPr lang="en-US" sz="700" dirty="0"/>
              <a:t>Use of same dispensing container to dispense all lubricants</a:t>
            </a:r>
          </a:p>
          <a:p>
            <a:pPr marL="128588" indent="-128588">
              <a:buFont typeface="Arial" pitchFamily="34" charset="0"/>
              <a:buChar char="•"/>
              <a:defRPr/>
            </a:pPr>
            <a:r>
              <a:rPr lang="en-US" sz="700" dirty="0"/>
              <a:t>In the facilities, containers and/or hoses have proper marking gap to prevent lubricant misapplication.</a:t>
            </a:r>
          </a:p>
          <a:p>
            <a:pPr marL="128588" indent="-128588">
              <a:buFont typeface="Arial" pitchFamily="34" charset="0"/>
              <a:buChar char="•"/>
              <a:defRPr/>
            </a:pPr>
            <a:r>
              <a:rPr lang="en-US" sz="700" dirty="0"/>
              <a:t>Logistics transports lube from the warehouse to the various assets.</a:t>
            </a:r>
          </a:p>
          <a:p>
            <a:pPr marL="128588" indent="-128588">
              <a:buFont typeface="Arial" pitchFamily="34" charset="0"/>
              <a:buChar char="•"/>
              <a:defRPr/>
            </a:pPr>
            <a:r>
              <a:rPr lang="en-US" sz="700" dirty="0"/>
              <a:t>Production chemistry take  lube samples and analysis on demand from the asset</a:t>
            </a:r>
          </a:p>
          <a:p>
            <a:pPr marL="128588" indent="-128588">
              <a:buFont typeface="Arial" pitchFamily="34" charset="0"/>
              <a:buChar char="•"/>
              <a:defRPr/>
            </a:pPr>
            <a:r>
              <a:rPr lang="en-US" sz="700" dirty="0"/>
              <a:t>Drums are kept in vertical positions instead of 3 and 9 o’clock positions.</a:t>
            </a:r>
          </a:p>
          <a:p>
            <a:pPr marL="128588" indent="-128588">
              <a:buFont typeface="Arial" pitchFamily="34" charset="0"/>
              <a:buChar char="•"/>
              <a:defRPr/>
            </a:pPr>
            <a:r>
              <a:rPr lang="en-US" sz="700" dirty="0"/>
              <a:t>Lubricant storage facilities allows water and dust ingress.</a:t>
            </a:r>
          </a:p>
          <a:p>
            <a:pPr marL="128588" indent="-128588">
              <a:buFont typeface="Arial" pitchFamily="34" charset="0"/>
              <a:buChar char="•"/>
              <a:defRPr/>
            </a:pPr>
            <a:r>
              <a:rPr lang="en-US" sz="700" dirty="0"/>
              <a:t>Circa </a:t>
            </a:r>
            <a:r>
              <a:rPr lang="en-GB" sz="700" b="1" dirty="0">
                <a:solidFill>
                  <a:srgbClr val="FF0000"/>
                </a:solidFill>
              </a:rPr>
              <a:t>$214k</a:t>
            </a:r>
            <a:r>
              <a:rPr lang="en-US" sz="700" b="1" dirty="0">
                <a:solidFill>
                  <a:srgbClr val="FF0000"/>
                </a:solidFill>
              </a:rPr>
              <a:t> </a:t>
            </a:r>
            <a:r>
              <a:rPr lang="en-US" sz="700" dirty="0"/>
              <a:t>Maintenance cost was spent on  Lube related failures from 2011 to 2016 and </a:t>
            </a:r>
            <a:r>
              <a:rPr lang="en-US" sz="700" b="1" dirty="0">
                <a:solidFill>
                  <a:srgbClr val="FF0000"/>
                </a:solidFill>
              </a:rPr>
              <a:t>$85k </a:t>
            </a:r>
            <a:r>
              <a:rPr lang="en-US" sz="700" dirty="0"/>
              <a:t>in Q1 2017.</a:t>
            </a:r>
            <a:endParaRPr lang="en-US" sz="700" b="1" dirty="0">
              <a:solidFill>
                <a:srgbClr val="FF0000"/>
              </a:solidFill>
            </a:endParaRPr>
          </a:p>
          <a:p>
            <a:pPr marL="128588" indent="-128588">
              <a:buFont typeface="Arial" pitchFamily="34" charset="0"/>
              <a:buChar char="•"/>
              <a:defRPr/>
            </a:pPr>
            <a:r>
              <a:rPr lang="en-US" sz="700" dirty="0"/>
              <a:t>The cost of the failure will be much if deferment and labor cost are included.</a:t>
            </a:r>
          </a:p>
          <a:p>
            <a:pPr marL="128588" indent="-128588">
              <a:buFont typeface="Arial" pitchFamily="34" charset="0"/>
              <a:buChar char="•"/>
              <a:defRPr/>
            </a:pPr>
            <a:r>
              <a:rPr lang="en-US" sz="700" dirty="0"/>
              <a:t>Lubrication problem occurs virtually in all facilities across Land East Hub but Imo River and Agbada assets are the major culprit from the analysis. See attached SAP data analysis.</a:t>
            </a:r>
          </a:p>
          <a:p>
            <a:pPr marL="128588" indent="-128588">
              <a:buFont typeface="Arial" pitchFamily="34" charset="0"/>
              <a:buChar char="•"/>
              <a:defRPr/>
            </a:pPr>
            <a:r>
              <a:rPr lang="en-US" sz="700" dirty="0"/>
              <a:t>Challenges with incomplete customs clearance documentation. </a:t>
            </a:r>
          </a:p>
          <a:p>
            <a:pPr marL="128588" indent="-128588">
              <a:buFont typeface="Arial" pitchFamily="34" charset="0"/>
              <a:buChar char="•"/>
              <a:defRPr/>
            </a:pPr>
            <a:r>
              <a:rPr lang="en-US" sz="700" dirty="0"/>
              <a:t>Low coverage of lubricant items on the current price agreement for lubricants.</a:t>
            </a:r>
          </a:p>
          <a:p>
            <a:pPr marL="128588" indent="-128588">
              <a:buFont typeface="Arial" pitchFamily="34" charset="0"/>
              <a:buChar char="•"/>
              <a:defRPr/>
            </a:pPr>
            <a:r>
              <a:rPr lang="en-US" sz="700" dirty="0"/>
              <a:t>Min-Max parameter issues – Set at minimum level with room for pending requests.</a:t>
            </a:r>
          </a:p>
          <a:p>
            <a:pPr marL="128588" indent="-128588">
              <a:buFont typeface="Arial" pitchFamily="34" charset="0"/>
              <a:buChar char="•"/>
              <a:defRPr/>
            </a:pPr>
            <a:r>
              <a:rPr lang="en-US" sz="700" dirty="0"/>
              <a:t>Too many urgent orders and lack of credible consumption data. </a:t>
            </a:r>
          </a:p>
          <a:p>
            <a:pPr>
              <a:defRPr/>
            </a:pPr>
            <a:endParaRPr lang="en-US" sz="550" dirty="0">
              <a:solidFill>
                <a:srgbClr val="00B050"/>
              </a:solidFill>
            </a:endParaRPr>
          </a:p>
        </p:txBody>
      </p:sp>
      <p:sp>
        <p:nvSpPr>
          <p:cNvPr id="16" name="Rectangle 22"/>
          <p:cNvSpPr>
            <a:spLocks noChangeArrowheads="1"/>
          </p:cNvSpPr>
          <p:nvPr/>
        </p:nvSpPr>
        <p:spPr bwMode="auto">
          <a:xfrm>
            <a:off x="84909" y="3826353"/>
            <a:ext cx="4221084" cy="1437401"/>
          </a:xfrm>
          <a:prstGeom prst="rect">
            <a:avLst/>
          </a:prstGeom>
          <a:solidFill>
            <a:schemeClr val="bg1"/>
          </a:solidFill>
          <a:ln w="9525">
            <a:solidFill>
              <a:schemeClr val="tx1"/>
            </a:solidFill>
            <a:miter lim="800000"/>
            <a:headEnd/>
            <a:tailEnd/>
          </a:ln>
        </p:spPr>
        <p:txBody>
          <a:bodyPr lIns="34290" tIns="48006" rIns="34290" bIns="13716"/>
          <a:lstStyle/>
          <a:p>
            <a:pPr fontAlgn="base">
              <a:spcBef>
                <a:spcPct val="0"/>
              </a:spcBef>
              <a:spcAft>
                <a:spcPct val="0"/>
              </a:spcAft>
              <a:defRPr/>
            </a:pPr>
            <a:endParaRPr lang="en-US" sz="675" dirty="0"/>
          </a:p>
          <a:p>
            <a:pPr marL="128588" indent="-128588" defTabSz="366713">
              <a:lnSpc>
                <a:spcPct val="90000"/>
              </a:lnSpc>
              <a:spcBef>
                <a:spcPct val="0"/>
              </a:spcBef>
              <a:spcAft>
                <a:spcPct val="35000"/>
              </a:spcAft>
              <a:buFont typeface="Arial" pitchFamily="34" charset="0"/>
              <a:buChar char="•"/>
            </a:pPr>
            <a:r>
              <a:rPr lang="en-US" sz="700" dirty="0"/>
              <a:t>Increase in MTBF of rotating equipment leading to improved  availability and Reliability</a:t>
            </a:r>
          </a:p>
          <a:p>
            <a:pPr marL="128588" indent="-128588" defTabSz="366713">
              <a:lnSpc>
                <a:spcPct val="90000"/>
              </a:lnSpc>
              <a:spcBef>
                <a:spcPct val="0"/>
              </a:spcBef>
              <a:spcAft>
                <a:spcPct val="35000"/>
              </a:spcAft>
              <a:buFont typeface="Arial" pitchFamily="34" charset="0"/>
              <a:buChar char="•"/>
            </a:pPr>
            <a:r>
              <a:rPr lang="en-US" sz="700" dirty="0"/>
              <a:t>Increase in Gas Gen availability &amp;  reliability from 82% to 90% by December 2018</a:t>
            </a:r>
          </a:p>
          <a:p>
            <a:pPr marL="128588" indent="-128588" defTabSz="366713">
              <a:lnSpc>
                <a:spcPct val="90000"/>
              </a:lnSpc>
              <a:spcBef>
                <a:spcPct val="0"/>
              </a:spcBef>
              <a:spcAft>
                <a:spcPct val="35000"/>
              </a:spcAft>
              <a:buFont typeface="Arial" pitchFamily="34" charset="0"/>
              <a:buChar char="•"/>
            </a:pPr>
            <a:r>
              <a:rPr lang="en-US" sz="700" dirty="0"/>
              <a:t>Increase in turbine availability &amp;  reliability from 85% to 90% by December 2018</a:t>
            </a:r>
          </a:p>
          <a:p>
            <a:pPr marL="128588" indent="-128588" defTabSz="366713">
              <a:lnSpc>
                <a:spcPct val="90000"/>
              </a:lnSpc>
              <a:spcBef>
                <a:spcPct val="0"/>
              </a:spcBef>
              <a:spcAft>
                <a:spcPct val="35000"/>
              </a:spcAft>
              <a:buFont typeface="Arial" pitchFamily="34" charset="0"/>
              <a:buChar char="•"/>
            </a:pPr>
            <a:r>
              <a:rPr lang="en-US" sz="700" dirty="0"/>
              <a:t>Increase in pump availability &amp;  reliability from  79% to 90% by December 2018</a:t>
            </a:r>
          </a:p>
          <a:p>
            <a:pPr marL="128588" indent="-128588" defTabSz="366713">
              <a:lnSpc>
                <a:spcPct val="90000"/>
              </a:lnSpc>
              <a:spcBef>
                <a:spcPct val="0"/>
              </a:spcBef>
              <a:spcAft>
                <a:spcPct val="35000"/>
              </a:spcAft>
              <a:buFont typeface="Arial" pitchFamily="34" charset="0"/>
              <a:buChar char="•"/>
            </a:pPr>
            <a:r>
              <a:rPr lang="en-US" sz="700" dirty="0"/>
              <a:t>Reduces maintenance and repair cost from </a:t>
            </a:r>
            <a:r>
              <a:rPr lang="en-US" sz="700" b="1" dirty="0">
                <a:solidFill>
                  <a:srgbClr val="FF0000"/>
                </a:solidFill>
              </a:rPr>
              <a:t>$299k </a:t>
            </a:r>
            <a:r>
              <a:rPr lang="en-US" sz="700" dirty="0"/>
              <a:t>to less than </a:t>
            </a:r>
            <a:r>
              <a:rPr lang="en-US" sz="700" b="1" dirty="0">
                <a:solidFill>
                  <a:srgbClr val="FF0000"/>
                </a:solidFill>
              </a:rPr>
              <a:t>$50k </a:t>
            </a:r>
            <a:r>
              <a:rPr lang="en-US" sz="700" dirty="0"/>
              <a:t>by December 2018</a:t>
            </a:r>
          </a:p>
          <a:p>
            <a:pPr marL="128588" indent="-128588" defTabSz="366713">
              <a:lnSpc>
                <a:spcPct val="90000"/>
              </a:lnSpc>
              <a:spcBef>
                <a:spcPct val="0"/>
              </a:spcBef>
              <a:spcAft>
                <a:spcPct val="35000"/>
              </a:spcAft>
              <a:buFont typeface="Arial" pitchFamily="34" charset="0"/>
              <a:buChar char="•"/>
            </a:pPr>
            <a:r>
              <a:rPr lang="en-US" sz="700" dirty="0"/>
              <a:t>It helps in managing logistic costs</a:t>
            </a:r>
          </a:p>
          <a:p>
            <a:pPr marL="128588" indent="-128588" defTabSz="366713">
              <a:lnSpc>
                <a:spcPct val="90000"/>
              </a:lnSpc>
              <a:spcBef>
                <a:spcPct val="0"/>
              </a:spcBef>
              <a:spcAft>
                <a:spcPct val="35000"/>
              </a:spcAft>
              <a:buFont typeface="Arial" pitchFamily="34" charset="0"/>
              <a:buChar char="•"/>
            </a:pPr>
            <a:r>
              <a:rPr lang="en-US" sz="700" dirty="0"/>
              <a:t>Ensures that lube are always available in the assets </a:t>
            </a:r>
          </a:p>
          <a:p>
            <a:pPr marL="128588" indent="-128588" defTabSz="366713">
              <a:lnSpc>
                <a:spcPct val="90000"/>
              </a:lnSpc>
              <a:spcBef>
                <a:spcPct val="0"/>
              </a:spcBef>
              <a:spcAft>
                <a:spcPct val="35000"/>
              </a:spcAft>
              <a:buFont typeface="Arial" pitchFamily="34" charset="0"/>
              <a:buChar char="•"/>
            </a:pPr>
            <a:r>
              <a:rPr lang="en-US" sz="700" dirty="0"/>
              <a:t>Reduction in lube oil contamination and leakages</a:t>
            </a:r>
          </a:p>
          <a:p>
            <a:pPr marL="128588" indent="-128588" defTabSz="366713">
              <a:lnSpc>
                <a:spcPct val="90000"/>
              </a:lnSpc>
              <a:spcBef>
                <a:spcPct val="0"/>
              </a:spcBef>
              <a:spcAft>
                <a:spcPct val="35000"/>
              </a:spcAft>
              <a:buFont typeface="Arial" pitchFamily="34" charset="0"/>
              <a:buChar char="•"/>
            </a:pPr>
            <a:r>
              <a:rPr lang="en-US" sz="700" dirty="0"/>
              <a:t>Reduces lubricant consumptions.</a:t>
            </a:r>
          </a:p>
          <a:p>
            <a:pPr marL="128588" indent="-128588" defTabSz="366713">
              <a:lnSpc>
                <a:spcPct val="90000"/>
              </a:lnSpc>
              <a:spcBef>
                <a:spcPct val="0"/>
              </a:spcBef>
              <a:spcAft>
                <a:spcPct val="35000"/>
              </a:spcAft>
              <a:buFont typeface="Arial" pitchFamily="34" charset="0"/>
              <a:buChar char="•"/>
            </a:pPr>
            <a:r>
              <a:rPr lang="en-US" sz="700" dirty="0"/>
              <a:t>Reduced cases/reports of substandard lubricants.   </a:t>
            </a:r>
          </a:p>
          <a:p>
            <a:pPr marL="128588" indent="-128588" defTabSz="366713">
              <a:lnSpc>
                <a:spcPct val="90000"/>
              </a:lnSpc>
              <a:spcBef>
                <a:spcPct val="0"/>
              </a:spcBef>
              <a:spcAft>
                <a:spcPct val="35000"/>
              </a:spcAft>
              <a:buFont typeface="Arial" pitchFamily="34" charset="0"/>
              <a:buChar char="•"/>
            </a:pPr>
            <a:endParaRPr lang="en-US" sz="650" dirty="0"/>
          </a:p>
          <a:p>
            <a:pPr marL="128588" indent="-128588" fontAlgn="base">
              <a:spcBef>
                <a:spcPct val="0"/>
              </a:spcBef>
              <a:spcAft>
                <a:spcPct val="0"/>
              </a:spcAft>
              <a:buFont typeface="Arial" panose="020B0604020202020204" pitchFamily="34" charset="0"/>
              <a:buChar char="•"/>
              <a:defRPr/>
            </a:pPr>
            <a:endParaRPr lang="en-GB" sz="675" dirty="0">
              <a:cs typeface="Times New Roman" pitchFamily="18" charset="0"/>
            </a:endParaRPr>
          </a:p>
        </p:txBody>
      </p:sp>
      <p:sp>
        <p:nvSpPr>
          <p:cNvPr id="18" name="Rectangle 5"/>
          <p:cNvSpPr>
            <a:spLocks noChangeArrowheads="1"/>
          </p:cNvSpPr>
          <p:nvPr/>
        </p:nvSpPr>
        <p:spPr bwMode="auto">
          <a:xfrm>
            <a:off x="84909" y="5282611"/>
            <a:ext cx="3312089" cy="1505115"/>
          </a:xfrm>
          <a:prstGeom prst="rect">
            <a:avLst/>
          </a:prstGeom>
          <a:solidFill>
            <a:schemeClr val="bg1"/>
          </a:solidFill>
          <a:ln w="9525">
            <a:solidFill>
              <a:schemeClr val="tx1"/>
            </a:solidFill>
            <a:miter lim="800000"/>
            <a:headEnd/>
            <a:tailEnd/>
          </a:ln>
        </p:spPr>
        <p:txBody>
          <a:bodyPr lIns="34290" tIns="48006" rIns="34290" bIns="13716"/>
          <a:lstStyle/>
          <a:p>
            <a:pPr>
              <a:defRPr/>
            </a:pPr>
            <a:endParaRPr lang="en-US" sz="750" dirty="0">
              <a:solidFill>
                <a:srgbClr val="CCCCCC">
                  <a:lumMod val="10000"/>
                </a:srgbClr>
              </a:solidFill>
              <a:cs typeface="Arial" pitchFamily="34" charset="0"/>
            </a:endParaRPr>
          </a:p>
          <a:p>
            <a:pPr marL="128588" indent="-128588">
              <a:buFont typeface="Arial" pitchFamily="34" charset="0"/>
              <a:buChar char="•"/>
              <a:defRPr/>
            </a:pPr>
            <a:r>
              <a:rPr lang="en-US" sz="700" dirty="0">
                <a:cs typeface="Arial" pitchFamily="34" charset="0"/>
              </a:rPr>
              <a:t>Current lubrication program  lacked the training and appointment of lube technology champion to drive the process.</a:t>
            </a:r>
          </a:p>
          <a:p>
            <a:pPr marL="128588" indent="-128588">
              <a:buFont typeface="Arial" pitchFamily="34" charset="0"/>
              <a:buChar char="•"/>
              <a:defRPr/>
            </a:pPr>
            <a:r>
              <a:rPr lang="en-US" sz="700" dirty="0">
                <a:cs typeface="Arial" pitchFamily="34" charset="0"/>
              </a:rPr>
              <a:t>Non availability of fit for purpose storage equipment &amp; accessories for sampling and handling  of lubricants.</a:t>
            </a:r>
          </a:p>
          <a:p>
            <a:pPr marL="128588" indent="-128588">
              <a:buFont typeface="Arial" pitchFamily="34" charset="0"/>
              <a:buChar char="•"/>
              <a:defRPr/>
            </a:pPr>
            <a:r>
              <a:rPr lang="en-US" sz="700" dirty="0">
                <a:cs typeface="Arial" pitchFamily="34" charset="0"/>
              </a:rPr>
              <a:t>Asset sometimes run out of lubricants stock </a:t>
            </a:r>
          </a:p>
          <a:p>
            <a:pPr marL="128588" indent="-128588">
              <a:buFont typeface="Arial" pitchFamily="34" charset="0"/>
              <a:buChar char="•"/>
              <a:defRPr/>
            </a:pPr>
            <a:r>
              <a:rPr lang="en-US" sz="700" dirty="0"/>
              <a:t>Production Chemistry carry out certification test on Lubricants from  Vivo Energy to ensure it meet shell specifications and standards.</a:t>
            </a:r>
          </a:p>
          <a:p>
            <a:pPr marL="128588" indent="-128588">
              <a:buFont typeface="Arial" pitchFamily="34" charset="0"/>
              <a:buChar char="•"/>
              <a:defRPr/>
            </a:pPr>
            <a:r>
              <a:rPr lang="en-US" sz="700" dirty="0">
                <a:cs typeface="Arial" pitchFamily="34" charset="0"/>
              </a:rPr>
              <a:t>Exposure of lubricant accessories(hoses, containers) to  water and dust.</a:t>
            </a:r>
          </a:p>
          <a:p>
            <a:pPr marL="128588" indent="-128588">
              <a:buFont typeface="Arial" pitchFamily="34" charset="0"/>
              <a:buChar char="•"/>
              <a:defRPr/>
            </a:pPr>
            <a:r>
              <a:rPr lang="en-US" sz="700" dirty="0">
                <a:cs typeface="Arial" pitchFamily="34" charset="0"/>
              </a:rPr>
              <a:t>Limited staff awareness on lubrication handling, storage and application.</a:t>
            </a:r>
          </a:p>
          <a:p>
            <a:pPr marL="128588" indent="-128588">
              <a:buFont typeface="Arial" pitchFamily="34" charset="0"/>
              <a:buChar char="•"/>
              <a:defRPr/>
            </a:pPr>
            <a:r>
              <a:rPr lang="en-US" sz="700" dirty="0">
                <a:cs typeface="Arial" pitchFamily="34" charset="0"/>
              </a:rPr>
              <a:t>Lack of storage racks, drum covers in the warehouse/asset stores to keep drums in 3 &amp; 9o’clock positions and prevent water/ dust ingress.</a:t>
            </a:r>
          </a:p>
          <a:p>
            <a:pPr marL="128588" indent="-128588">
              <a:buFont typeface="Arial" pitchFamily="34" charset="0"/>
              <a:buChar char="•"/>
              <a:defRPr/>
            </a:pPr>
            <a:r>
              <a:rPr lang="en-US" sz="700" dirty="0">
                <a:cs typeface="Arial" pitchFamily="34" charset="0"/>
              </a:rPr>
              <a:t>Portable filters and filtration units to remove solid/water contamination </a:t>
            </a:r>
            <a:r>
              <a:rPr lang="en-US" sz="700" dirty="0"/>
              <a:t>not in place</a:t>
            </a:r>
            <a:r>
              <a:rPr lang="en-US" sz="700" dirty="0">
                <a:cs typeface="Arial" pitchFamily="34" charset="0"/>
              </a:rPr>
              <a:t>.</a:t>
            </a:r>
          </a:p>
          <a:p>
            <a:pPr marL="128588" indent="-128588">
              <a:buFont typeface="Arial" pitchFamily="34" charset="0"/>
              <a:buChar char="•"/>
              <a:defRPr/>
            </a:pPr>
            <a:endParaRPr lang="en-US" sz="750" dirty="0">
              <a:latin typeface="Arial" pitchFamily="34" charset="0"/>
              <a:cs typeface="Arial" pitchFamily="34" charset="0"/>
            </a:endParaRPr>
          </a:p>
          <a:p>
            <a:pPr marL="128588" indent="-128588">
              <a:buFont typeface="Arial" pitchFamily="34" charset="0"/>
              <a:buChar char="•"/>
              <a:defRPr/>
            </a:pPr>
            <a:endParaRPr lang="en-US" sz="750" dirty="0">
              <a:solidFill>
                <a:srgbClr val="595959"/>
              </a:solidFill>
              <a:latin typeface="Arial" pitchFamily="34" charset="0"/>
              <a:cs typeface="Arial" pitchFamily="34" charset="0"/>
            </a:endParaRPr>
          </a:p>
        </p:txBody>
      </p:sp>
      <p:sp>
        <p:nvSpPr>
          <p:cNvPr id="19" name="Text Box 14"/>
          <p:cNvSpPr txBox="1">
            <a:spLocks noChangeArrowheads="1"/>
          </p:cNvSpPr>
          <p:nvPr/>
        </p:nvSpPr>
        <p:spPr bwMode="auto">
          <a:xfrm>
            <a:off x="116377" y="1745293"/>
            <a:ext cx="1087040"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Actual/ Current State</a:t>
            </a:r>
          </a:p>
        </p:txBody>
      </p:sp>
      <p:sp>
        <p:nvSpPr>
          <p:cNvPr id="20" name="Text Box 14"/>
          <p:cNvSpPr txBox="1">
            <a:spLocks noChangeArrowheads="1"/>
          </p:cNvSpPr>
          <p:nvPr/>
        </p:nvSpPr>
        <p:spPr bwMode="auto">
          <a:xfrm>
            <a:off x="89880" y="3844850"/>
            <a:ext cx="1182540"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Business  Benefit</a:t>
            </a:r>
          </a:p>
        </p:txBody>
      </p:sp>
      <p:sp>
        <p:nvSpPr>
          <p:cNvPr id="21" name="Text Box 16"/>
          <p:cNvSpPr txBox="1">
            <a:spLocks noChangeArrowheads="1"/>
          </p:cNvSpPr>
          <p:nvPr/>
        </p:nvSpPr>
        <p:spPr bwMode="auto">
          <a:xfrm>
            <a:off x="84909" y="5285332"/>
            <a:ext cx="801886"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Cause Analysis</a:t>
            </a:r>
          </a:p>
        </p:txBody>
      </p:sp>
      <p:sp>
        <p:nvSpPr>
          <p:cNvPr id="22" name="Rectangle 6"/>
          <p:cNvSpPr>
            <a:spLocks noChangeArrowheads="1"/>
          </p:cNvSpPr>
          <p:nvPr/>
        </p:nvSpPr>
        <p:spPr bwMode="auto">
          <a:xfrm>
            <a:off x="4410649" y="542979"/>
            <a:ext cx="4613025" cy="1562367"/>
          </a:xfrm>
          <a:prstGeom prst="rect">
            <a:avLst/>
          </a:prstGeom>
          <a:solidFill>
            <a:schemeClr val="bg1"/>
          </a:solidFill>
          <a:ln w="9525">
            <a:solidFill>
              <a:schemeClr val="tx1"/>
            </a:solidFill>
            <a:miter lim="800000"/>
            <a:headEnd/>
            <a:tailEnd/>
          </a:ln>
        </p:spPr>
        <p:txBody>
          <a:bodyPr lIns="34290" tIns="48006" rIns="34290" bIns="13716"/>
          <a:lstStyle/>
          <a:p>
            <a:pPr fontAlgn="base">
              <a:spcBef>
                <a:spcPct val="0"/>
              </a:spcBef>
              <a:spcAft>
                <a:spcPct val="0"/>
              </a:spcAft>
            </a:pPr>
            <a:endParaRPr lang="en-US" sz="600" b="1" dirty="0">
              <a:solidFill>
                <a:srgbClr val="141414"/>
              </a:solidFill>
              <a:cs typeface="Arial" pitchFamily="34" charset="0"/>
            </a:endParaRPr>
          </a:p>
          <a:p>
            <a:pPr fontAlgn="base">
              <a:spcBef>
                <a:spcPct val="0"/>
              </a:spcBef>
              <a:spcAft>
                <a:spcPct val="0"/>
              </a:spcAft>
            </a:pPr>
            <a:endParaRPr lang="en-US" sz="600" b="1" dirty="0">
              <a:solidFill>
                <a:srgbClr val="141414"/>
              </a:solidFill>
              <a:cs typeface="Arial" pitchFamily="34" charset="0"/>
            </a:endParaRPr>
          </a:p>
          <a:p>
            <a:pPr fontAlgn="base">
              <a:lnSpc>
                <a:spcPts val="825"/>
              </a:lnSpc>
              <a:spcBef>
                <a:spcPct val="0"/>
              </a:spcBef>
              <a:spcAft>
                <a:spcPct val="0"/>
              </a:spcAft>
              <a:buFont typeface="Arial" pitchFamily="34" charset="0"/>
              <a:buChar char="•"/>
            </a:pPr>
            <a:r>
              <a:rPr lang="en-US" sz="800" dirty="0">
                <a:cs typeface="Times New Roman" pitchFamily="18" charset="0"/>
              </a:rPr>
              <a:t> </a:t>
            </a:r>
            <a:r>
              <a:rPr lang="en-US" sz="700" dirty="0">
                <a:cs typeface="Times New Roman" pitchFamily="18" charset="0"/>
              </a:rPr>
              <a:t>Train  and appoint Lube technology Champions in each district</a:t>
            </a:r>
          </a:p>
          <a:p>
            <a:pPr fontAlgn="base">
              <a:lnSpc>
                <a:spcPts val="825"/>
              </a:lnSpc>
              <a:spcBef>
                <a:spcPct val="0"/>
              </a:spcBef>
              <a:spcAft>
                <a:spcPct val="0"/>
              </a:spcAft>
              <a:buFont typeface="Arial" pitchFamily="34" charset="0"/>
              <a:buChar char="•"/>
            </a:pPr>
            <a:r>
              <a:rPr lang="en-US" sz="700" dirty="0">
                <a:cs typeface="Times New Roman" pitchFamily="18" charset="0"/>
              </a:rPr>
              <a:t> Review and update existing lube management programme</a:t>
            </a:r>
          </a:p>
          <a:p>
            <a:pPr fontAlgn="base">
              <a:lnSpc>
                <a:spcPts val="825"/>
              </a:lnSpc>
              <a:spcBef>
                <a:spcPct val="0"/>
              </a:spcBef>
              <a:spcAft>
                <a:spcPct val="0"/>
              </a:spcAft>
              <a:buFont typeface="Arial" pitchFamily="34" charset="0"/>
              <a:buChar char="•"/>
            </a:pPr>
            <a:r>
              <a:rPr lang="en-US" sz="700" dirty="0">
                <a:cs typeface="Times New Roman" pitchFamily="18" charset="0"/>
              </a:rPr>
              <a:t> Regular sampling analysis</a:t>
            </a:r>
          </a:p>
          <a:p>
            <a:pPr fontAlgn="base">
              <a:lnSpc>
                <a:spcPts val="825"/>
              </a:lnSpc>
              <a:spcBef>
                <a:spcPct val="0"/>
              </a:spcBef>
              <a:spcAft>
                <a:spcPct val="0"/>
              </a:spcAft>
              <a:buFont typeface="Arial" pitchFamily="34" charset="0"/>
              <a:buChar char="•"/>
            </a:pPr>
            <a:r>
              <a:rPr lang="en-US" sz="700" dirty="0">
                <a:cs typeface="Times New Roman" pitchFamily="18" charset="0"/>
              </a:rPr>
              <a:t> Regular supply of required lubricant</a:t>
            </a:r>
          </a:p>
          <a:p>
            <a:pPr fontAlgn="base">
              <a:lnSpc>
                <a:spcPts val="825"/>
              </a:lnSpc>
              <a:spcBef>
                <a:spcPct val="0"/>
              </a:spcBef>
              <a:spcAft>
                <a:spcPct val="0"/>
              </a:spcAft>
              <a:buFont typeface="Arial" pitchFamily="34" charset="0"/>
              <a:buChar char="•"/>
            </a:pPr>
            <a:r>
              <a:rPr lang="en-US" sz="700" dirty="0">
                <a:cs typeface="Times New Roman" pitchFamily="18" charset="0"/>
              </a:rPr>
              <a:t> Review and update lube components of the existing PM</a:t>
            </a:r>
          </a:p>
          <a:p>
            <a:pPr fontAlgn="base">
              <a:lnSpc>
                <a:spcPts val="825"/>
              </a:lnSpc>
              <a:spcBef>
                <a:spcPct val="0"/>
              </a:spcBef>
              <a:spcAft>
                <a:spcPct val="0"/>
              </a:spcAft>
              <a:buFont typeface="Arial" pitchFamily="34" charset="0"/>
              <a:buChar char="•"/>
            </a:pPr>
            <a:r>
              <a:rPr lang="en-US" sz="700" dirty="0">
                <a:cs typeface="Times New Roman" pitchFamily="18" charset="0"/>
              </a:rPr>
              <a:t> Provide functional lube storage and handling facilities and equipment.</a:t>
            </a:r>
          </a:p>
          <a:p>
            <a:pPr fontAlgn="base">
              <a:lnSpc>
                <a:spcPts val="825"/>
              </a:lnSpc>
              <a:spcBef>
                <a:spcPct val="0"/>
              </a:spcBef>
              <a:spcAft>
                <a:spcPct val="0"/>
              </a:spcAft>
              <a:buFont typeface="Arial" pitchFamily="34" charset="0"/>
              <a:buChar char="•"/>
            </a:pPr>
            <a:r>
              <a:rPr lang="en-GB" sz="700" dirty="0">
                <a:cs typeface="Times New Roman" pitchFamily="18" charset="0"/>
              </a:rPr>
              <a:t> Define and build field staff capabilities and capacity in lube oil management</a:t>
            </a:r>
            <a:endParaRPr lang="en-US" sz="700" dirty="0">
              <a:cs typeface="Times New Roman" pitchFamily="18" charset="0"/>
            </a:endParaRPr>
          </a:p>
          <a:p>
            <a:pPr fontAlgn="base">
              <a:lnSpc>
                <a:spcPts val="825"/>
              </a:lnSpc>
              <a:spcBef>
                <a:spcPct val="0"/>
              </a:spcBef>
              <a:spcAft>
                <a:spcPct val="0"/>
              </a:spcAft>
              <a:buFont typeface="Arial" pitchFamily="34" charset="0"/>
              <a:buChar char="•"/>
            </a:pPr>
            <a:r>
              <a:rPr lang="en-US" sz="700" dirty="0">
                <a:cs typeface="Times New Roman" pitchFamily="18" charset="0"/>
              </a:rPr>
              <a:t> Integrate the lubrication Program into the plant’s preventive &amp; predictive goals.</a:t>
            </a:r>
          </a:p>
          <a:p>
            <a:pPr fontAlgn="base">
              <a:lnSpc>
                <a:spcPts val="825"/>
              </a:lnSpc>
              <a:spcBef>
                <a:spcPct val="0"/>
              </a:spcBef>
              <a:spcAft>
                <a:spcPct val="0"/>
              </a:spcAft>
              <a:buFont typeface="Arial" pitchFamily="34" charset="0"/>
              <a:buChar char="•"/>
            </a:pPr>
            <a:r>
              <a:rPr lang="en-US" sz="700" dirty="0">
                <a:cs typeface="Times New Roman" pitchFamily="18" charset="0"/>
              </a:rPr>
              <a:t> Continue SOS and introduce 5S programme to improve house keeping practice</a:t>
            </a:r>
          </a:p>
          <a:p>
            <a:pPr fontAlgn="base">
              <a:lnSpc>
                <a:spcPts val="825"/>
              </a:lnSpc>
              <a:spcBef>
                <a:spcPct val="0"/>
              </a:spcBef>
              <a:spcAft>
                <a:spcPct val="0"/>
              </a:spcAft>
              <a:buFont typeface="Arial" pitchFamily="34" charset="0"/>
              <a:buChar char="•"/>
            </a:pPr>
            <a:r>
              <a:rPr lang="en-US" sz="700" dirty="0">
                <a:cs typeface="Times New Roman" pitchFamily="18" charset="0"/>
              </a:rPr>
              <a:t>Develop credible yearly consumption data with support from the hubs and MM team and share with vendors and key blending plants for planning purposes in view of current lead times (currently ongoing) </a:t>
            </a:r>
          </a:p>
          <a:p>
            <a:pPr fontAlgn="base">
              <a:lnSpc>
                <a:spcPts val="825"/>
              </a:lnSpc>
              <a:spcBef>
                <a:spcPct val="0"/>
              </a:spcBef>
              <a:spcAft>
                <a:spcPct val="0"/>
              </a:spcAft>
              <a:buFont typeface="Arial" pitchFamily="34" charset="0"/>
              <a:buChar char="•"/>
            </a:pPr>
            <a:r>
              <a:rPr lang="en-US" sz="700" dirty="0">
                <a:cs typeface="Times New Roman" pitchFamily="18" charset="0"/>
              </a:rPr>
              <a:t>Review warehouse lubricant storage conditions to ensure their aligned with global and manufacturer storage requirements</a:t>
            </a:r>
          </a:p>
          <a:p>
            <a:pPr fontAlgn="base">
              <a:lnSpc>
                <a:spcPts val="825"/>
              </a:lnSpc>
              <a:spcBef>
                <a:spcPct val="0"/>
              </a:spcBef>
              <a:spcAft>
                <a:spcPct val="0"/>
              </a:spcAft>
            </a:pPr>
            <a:r>
              <a:rPr lang="en-US" sz="700" dirty="0">
                <a:solidFill>
                  <a:srgbClr val="595959"/>
                </a:solidFill>
              </a:rPr>
              <a:t>	</a:t>
            </a:r>
          </a:p>
          <a:p>
            <a:pPr fontAlgn="base">
              <a:lnSpc>
                <a:spcPts val="825"/>
              </a:lnSpc>
              <a:spcBef>
                <a:spcPct val="0"/>
              </a:spcBef>
              <a:spcAft>
                <a:spcPct val="0"/>
              </a:spcAft>
            </a:pPr>
            <a:r>
              <a:rPr lang="en-US" sz="700" dirty="0">
                <a:solidFill>
                  <a:srgbClr val="595959"/>
                </a:solidFill>
              </a:rPr>
              <a:t>	</a:t>
            </a:r>
            <a:endParaRPr lang="en-US" sz="700" i="1" dirty="0">
              <a:solidFill>
                <a:srgbClr val="595959"/>
              </a:solidFill>
            </a:endParaRPr>
          </a:p>
          <a:p>
            <a:pPr fontAlgn="base">
              <a:spcBef>
                <a:spcPct val="0"/>
              </a:spcBef>
              <a:spcAft>
                <a:spcPct val="0"/>
              </a:spcAft>
            </a:pPr>
            <a:endParaRPr lang="en-US" sz="600" dirty="0">
              <a:solidFill>
                <a:srgbClr val="141414"/>
              </a:solidFill>
            </a:endParaRPr>
          </a:p>
        </p:txBody>
      </p:sp>
      <p:sp>
        <p:nvSpPr>
          <p:cNvPr id="23" name="Text Box 17"/>
          <p:cNvSpPr txBox="1">
            <a:spLocks noChangeArrowheads="1"/>
          </p:cNvSpPr>
          <p:nvPr/>
        </p:nvSpPr>
        <p:spPr bwMode="auto">
          <a:xfrm>
            <a:off x="4426588" y="562347"/>
            <a:ext cx="1042986"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Solution/Improvement</a:t>
            </a:r>
          </a:p>
        </p:txBody>
      </p:sp>
      <p:sp>
        <p:nvSpPr>
          <p:cNvPr id="24" name="Text Box 18"/>
          <p:cNvSpPr txBox="1">
            <a:spLocks noChangeArrowheads="1"/>
          </p:cNvSpPr>
          <p:nvPr/>
        </p:nvSpPr>
        <p:spPr bwMode="auto">
          <a:xfrm>
            <a:off x="4410649" y="2120535"/>
            <a:ext cx="956668"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Implementation Plan</a:t>
            </a:r>
          </a:p>
        </p:txBody>
      </p:sp>
      <p:graphicFrame>
        <p:nvGraphicFramePr>
          <p:cNvPr id="25" name="Table 24"/>
          <p:cNvGraphicFramePr>
            <a:graphicFrameLocks noGrp="1"/>
          </p:cNvGraphicFramePr>
          <p:nvPr>
            <p:extLst>
              <p:ext uri="{D42A27DB-BD31-4B8C-83A1-F6EECF244321}">
                <p14:modId xmlns:p14="http://schemas.microsoft.com/office/powerpoint/2010/main" val="4086038255"/>
              </p:ext>
            </p:extLst>
          </p:nvPr>
        </p:nvGraphicFramePr>
        <p:xfrm>
          <a:off x="4400550" y="2276644"/>
          <a:ext cx="4683931" cy="2987110"/>
        </p:xfrm>
        <a:graphic>
          <a:graphicData uri="http://schemas.openxmlformats.org/drawingml/2006/table">
            <a:tbl>
              <a:tblPr firstRow="1" bandRow="1">
                <a:tableStyleId>{5C22544A-7EE6-4342-B048-85BDC9FD1C3A}</a:tableStyleId>
              </a:tblPr>
              <a:tblGrid>
                <a:gridCol w="2648543">
                  <a:extLst>
                    <a:ext uri="{9D8B030D-6E8A-4147-A177-3AD203B41FA5}">
                      <a16:colId xmlns:a16="http://schemas.microsoft.com/office/drawing/2014/main" val="2781977046"/>
                    </a:ext>
                  </a:extLst>
                </a:gridCol>
                <a:gridCol w="1068454">
                  <a:extLst>
                    <a:ext uri="{9D8B030D-6E8A-4147-A177-3AD203B41FA5}">
                      <a16:colId xmlns:a16="http://schemas.microsoft.com/office/drawing/2014/main" val="730360744"/>
                    </a:ext>
                  </a:extLst>
                </a:gridCol>
                <a:gridCol w="966934">
                  <a:extLst>
                    <a:ext uri="{9D8B030D-6E8A-4147-A177-3AD203B41FA5}">
                      <a16:colId xmlns:a16="http://schemas.microsoft.com/office/drawing/2014/main" val="1410307524"/>
                    </a:ext>
                  </a:extLst>
                </a:gridCol>
              </a:tblGrid>
              <a:tr h="121951">
                <a:tc>
                  <a:txBody>
                    <a:bodyPr/>
                    <a:lstStyle/>
                    <a:p>
                      <a:pPr algn="ctr"/>
                      <a:r>
                        <a:rPr lang="en-US" sz="700" dirty="0">
                          <a:solidFill>
                            <a:srgbClr val="C00000"/>
                          </a:solidFill>
                        </a:rPr>
                        <a:t>Milestone</a:t>
                      </a:r>
                      <a:endParaRPr lang="en-GB" sz="700" dirty="0">
                        <a:solidFill>
                          <a:srgbClr val="C00000"/>
                        </a:solidFill>
                      </a:endParaRP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solidFill>
                            <a:srgbClr val="C00000"/>
                          </a:solidFill>
                        </a:rPr>
                        <a:t>Proposed Date</a:t>
                      </a:r>
                      <a:endParaRPr lang="en-GB" sz="700" dirty="0">
                        <a:solidFill>
                          <a:srgbClr val="C00000"/>
                        </a:solidFill>
                      </a:endParaRP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700" dirty="0">
                          <a:solidFill>
                            <a:srgbClr val="C00000"/>
                          </a:solidFill>
                        </a:rPr>
                        <a:t>Comments</a:t>
                      </a:r>
                      <a:endParaRPr lang="en-GB" sz="700" dirty="0">
                        <a:solidFill>
                          <a:srgbClr val="C00000"/>
                        </a:solidFill>
                      </a:endParaRP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9688928"/>
                  </a:ext>
                </a:extLst>
              </a:tr>
              <a:tr h="446136">
                <a:tc>
                  <a:txBody>
                    <a:bodyPr/>
                    <a:lstStyle/>
                    <a:p>
                      <a:pPr marL="228600" indent="-228600">
                        <a:buFont typeface="+mj-lt"/>
                        <a:buNone/>
                      </a:pPr>
                      <a:r>
                        <a:rPr lang="en-GB" sz="700" dirty="0"/>
                        <a:t>IDENTIFY:</a:t>
                      </a:r>
                    </a:p>
                    <a:p>
                      <a:pPr marL="228600" indent="-228600">
                        <a:buFont typeface="Arial" pitchFamily="34" charset="0"/>
                        <a:buChar char="•"/>
                      </a:pPr>
                      <a:r>
                        <a:rPr lang="en-GB" sz="700" dirty="0"/>
                        <a:t>Agree Lubrication Excellence(Global Practise)</a:t>
                      </a:r>
                    </a:p>
                    <a:p>
                      <a:pPr marL="228600" indent="-228600">
                        <a:buFont typeface="Arial" pitchFamily="34" charset="0"/>
                        <a:buChar char="•"/>
                      </a:pPr>
                      <a:r>
                        <a:rPr lang="en-GB" sz="700" dirty="0"/>
                        <a:t>Further Site visit to find</a:t>
                      </a:r>
                      <a:r>
                        <a:rPr lang="en-GB" sz="700" baseline="0" dirty="0"/>
                        <a:t> out the current state of lubrication practice</a:t>
                      </a:r>
                      <a:endParaRPr lang="en-GB" sz="700" dirty="0"/>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700" dirty="0"/>
                        <a:t>30</a:t>
                      </a:r>
                      <a:r>
                        <a:rPr lang="en-GB" sz="700" baseline="30000" dirty="0"/>
                        <a:t>th</a:t>
                      </a:r>
                      <a:r>
                        <a:rPr lang="en-GB" sz="700" dirty="0"/>
                        <a:t> June 2017</a:t>
                      </a:r>
                    </a:p>
                    <a:p>
                      <a:endParaRPr lang="en-GB" sz="700" dirty="0"/>
                    </a:p>
                    <a:p>
                      <a:endParaRPr lang="en-GB" sz="700" dirty="0"/>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700" dirty="0"/>
                        <a:t>Completed</a:t>
                      </a: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631708"/>
                  </a:ext>
                </a:extLst>
              </a:tr>
              <a:tr h="1526751">
                <a:tc>
                  <a:txBody>
                    <a:bodyPr/>
                    <a:lstStyle/>
                    <a:p>
                      <a:pPr marL="228600" indent="-228600" algn="l" defTabSz="914400" rtl="0" eaLnBrk="1" latinLnBrk="0" hangingPunct="1">
                        <a:buFont typeface="+mj-lt"/>
                        <a:buNone/>
                      </a:pPr>
                      <a:r>
                        <a:rPr lang="en-GB" sz="700" kern="1200" dirty="0">
                          <a:solidFill>
                            <a:schemeClr val="dk1"/>
                          </a:solidFill>
                          <a:latin typeface="+mn-lt"/>
                          <a:ea typeface="+mn-ea"/>
                          <a:cs typeface="+mn-cs"/>
                        </a:rPr>
                        <a:t>IMPROVE: Gap Analysis (</a:t>
                      </a:r>
                      <a:r>
                        <a:rPr lang="en-GB" sz="700" kern="1200" baseline="0" dirty="0">
                          <a:solidFill>
                            <a:schemeClr val="dk1"/>
                          </a:solidFill>
                          <a:latin typeface="+mn-lt"/>
                          <a:ea typeface="+mn-ea"/>
                          <a:cs typeface="+mn-cs"/>
                        </a:rPr>
                        <a:t> meet functional standard)</a:t>
                      </a:r>
                      <a:endParaRPr lang="en-GB" sz="700" kern="1200" dirty="0">
                        <a:solidFill>
                          <a:schemeClr val="dk1"/>
                        </a:solidFill>
                        <a:latin typeface="+mn-lt"/>
                        <a:ea typeface="+mn-ea"/>
                        <a:cs typeface="+mn-cs"/>
                      </a:endParaRPr>
                    </a:p>
                    <a:p>
                      <a:pPr marL="228600" indent="-228600" algn="l" defTabSz="914400" rtl="0" eaLnBrk="1" latinLnBrk="0" hangingPunct="1">
                        <a:buFont typeface="Arial" pitchFamily="34" charset="0"/>
                        <a:buChar char="•"/>
                      </a:pPr>
                      <a:r>
                        <a:rPr lang="en-GB" sz="700" kern="1200" dirty="0">
                          <a:solidFill>
                            <a:schemeClr val="dk1"/>
                          </a:solidFill>
                          <a:latin typeface="+mn-lt"/>
                          <a:ea typeface="+mn-ea"/>
                          <a:cs typeface="+mn-cs"/>
                        </a:rPr>
                        <a:t>Leadership engagement .</a:t>
                      </a:r>
                    </a:p>
                    <a:p>
                      <a:pPr marL="228600" indent="-228600" algn="l" defTabSz="914400" rtl="0" eaLnBrk="1" latinLnBrk="0" hangingPunct="1">
                        <a:buFont typeface="Arial" pitchFamily="34" charset="0"/>
                        <a:buChar char="•"/>
                      </a:pPr>
                      <a:r>
                        <a:rPr lang="en-GB" sz="700" kern="1200" dirty="0">
                          <a:solidFill>
                            <a:schemeClr val="dk1"/>
                          </a:solidFill>
                          <a:latin typeface="+mn-lt"/>
                          <a:ea typeface="+mn-ea"/>
                          <a:cs typeface="+mn-cs"/>
                        </a:rPr>
                        <a:t> Lubrication</a:t>
                      </a:r>
                      <a:r>
                        <a:rPr lang="en-GB" sz="700" kern="1200" baseline="0" dirty="0">
                          <a:solidFill>
                            <a:schemeClr val="dk1"/>
                          </a:solidFill>
                          <a:latin typeface="+mn-lt"/>
                          <a:ea typeface="+mn-ea"/>
                          <a:cs typeface="+mn-cs"/>
                        </a:rPr>
                        <a:t> Excellence training to production field staff.</a:t>
                      </a:r>
                    </a:p>
                    <a:p>
                      <a:pPr marL="228600" indent="-228600" algn="l" defTabSz="914400" rtl="0" eaLnBrk="1" latinLnBrk="0" hangingPunct="1">
                        <a:buFont typeface="Arial" pitchFamily="34" charset="0"/>
                        <a:buChar char="•"/>
                      </a:pPr>
                      <a:r>
                        <a:rPr lang="en-GB" sz="700" kern="1200" baseline="0" dirty="0">
                          <a:solidFill>
                            <a:schemeClr val="dk1"/>
                          </a:solidFill>
                          <a:latin typeface="+mn-lt"/>
                          <a:ea typeface="+mn-ea"/>
                          <a:cs typeface="+mn-cs"/>
                        </a:rPr>
                        <a:t>Gap Closure – Improve on the existing Lube storage facility at the cost of </a:t>
                      </a:r>
                      <a:r>
                        <a:rPr lang="en-GB" sz="700" b="1" kern="1200" baseline="0" dirty="0">
                          <a:solidFill>
                            <a:srgbClr val="FF0000"/>
                          </a:solidFill>
                          <a:latin typeface="+mn-lt"/>
                          <a:ea typeface="+mn-ea"/>
                          <a:cs typeface="+mn-cs"/>
                        </a:rPr>
                        <a:t>NGN3,095,000 ($10,213.50 @NGN303.0303)       </a:t>
                      </a:r>
                      <a:r>
                        <a:rPr lang="en-GB" sz="700" b="1" kern="1200" baseline="0" dirty="0">
                          <a:solidFill>
                            <a:schemeClr val="tx1"/>
                          </a:solidFill>
                          <a:latin typeface="+mn-lt"/>
                          <a:ea typeface="+mn-ea"/>
                          <a:cs typeface="+mn-cs"/>
                        </a:rPr>
                        <a:t>( Agbada as pilot facility)</a:t>
                      </a:r>
                    </a:p>
                    <a:p>
                      <a:pPr marL="228600" indent="-228600" algn="l" defTabSz="914400" rtl="0" eaLnBrk="1" latinLnBrk="0" hangingPunct="1">
                        <a:buFont typeface="Arial" pitchFamily="34" charset="0"/>
                        <a:buChar char="•"/>
                      </a:pPr>
                      <a:r>
                        <a:rPr lang="en-GB" sz="700" b="0" kern="1200" baseline="0" dirty="0">
                          <a:solidFill>
                            <a:schemeClr val="tx1"/>
                          </a:solidFill>
                          <a:latin typeface="+mn-lt"/>
                          <a:ea typeface="+mn-ea"/>
                          <a:cs typeface="+mn-cs"/>
                        </a:rPr>
                        <a:t>Improve on the existing Lubrication SOP</a:t>
                      </a:r>
                    </a:p>
                    <a:p>
                      <a:pPr marL="228600" indent="-228600" algn="l" defTabSz="914400" rtl="0" eaLnBrk="1" latinLnBrk="0" hangingPunct="1">
                        <a:buFont typeface="Arial" pitchFamily="34" charset="0"/>
                        <a:buChar char="•"/>
                      </a:pPr>
                      <a:r>
                        <a:rPr lang="en-GB" sz="700" b="0" kern="1200" baseline="0" dirty="0">
                          <a:solidFill>
                            <a:schemeClr val="tx1"/>
                          </a:solidFill>
                          <a:latin typeface="+mn-lt"/>
                          <a:ea typeface="+mn-ea"/>
                          <a:cs typeface="+mn-cs"/>
                        </a:rPr>
                        <a:t>Develop KPI and Visual Management</a:t>
                      </a:r>
                    </a:p>
                    <a:p>
                      <a:pPr marL="0" indent="0" algn="l" defTabSz="914400" rtl="0" eaLnBrk="1" latinLnBrk="0" hangingPunct="1">
                        <a:buFont typeface="Arial" pitchFamily="34" charset="0"/>
                        <a:buNone/>
                      </a:pPr>
                      <a:endParaRPr lang="en-GB" sz="700" b="0" kern="1200" baseline="0" dirty="0">
                        <a:solidFill>
                          <a:schemeClr val="tx1"/>
                        </a:solidFill>
                        <a:latin typeface="+mn-lt"/>
                        <a:ea typeface="+mn-ea"/>
                        <a:cs typeface="+mn-cs"/>
                      </a:endParaRPr>
                    </a:p>
                    <a:p>
                      <a:pPr marL="0" indent="0" algn="l" defTabSz="914400" rtl="0" eaLnBrk="1" latinLnBrk="0" hangingPunct="1">
                        <a:buFont typeface="Arial" pitchFamily="34" charset="0"/>
                        <a:buNone/>
                      </a:pPr>
                      <a:r>
                        <a:rPr lang="en-GB" sz="700" b="1" kern="1200" baseline="0" dirty="0">
                          <a:solidFill>
                            <a:srgbClr val="339966"/>
                          </a:solidFill>
                          <a:latin typeface="+mn-lt"/>
                          <a:ea typeface="+mn-ea"/>
                          <a:cs typeface="+mn-cs"/>
                        </a:rPr>
                        <a:t>BEST IN CLASS PRACTISE : (Meet Global Standard) - </a:t>
                      </a:r>
                      <a:r>
                        <a:rPr lang="en-GB" sz="700" b="1" kern="1200" baseline="0" dirty="0">
                          <a:solidFill>
                            <a:srgbClr val="FF0000"/>
                          </a:solidFill>
                          <a:latin typeface="+mn-lt"/>
                          <a:ea typeface="+mn-ea"/>
                          <a:cs typeface="+mn-cs"/>
                        </a:rPr>
                        <a:t>$67K </a:t>
                      </a:r>
                      <a:r>
                        <a:rPr lang="en-GB" sz="700" b="1" kern="1200" baseline="0" dirty="0">
                          <a:solidFill>
                            <a:srgbClr val="339966"/>
                          </a:solidFill>
                          <a:latin typeface="+mn-lt"/>
                          <a:ea typeface="+mn-ea"/>
                          <a:cs typeface="+mn-cs"/>
                        </a:rPr>
                        <a:t>per plant</a:t>
                      </a:r>
                    </a:p>
                    <a:p>
                      <a:pPr marL="171450" indent="-171450" algn="l" defTabSz="914400" rtl="0" eaLnBrk="1" latinLnBrk="0" hangingPunct="1">
                        <a:buFont typeface="Arial" panose="020B0604020202020204" pitchFamily="34" charset="0"/>
                        <a:buChar char="•"/>
                      </a:pPr>
                      <a:r>
                        <a:rPr lang="en-GB" sz="700" b="0" kern="1200" baseline="0" dirty="0">
                          <a:solidFill>
                            <a:schemeClr val="tx1"/>
                          </a:solidFill>
                          <a:latin typeface="+mn-lt"/>
                          <a:ea typeface="+mn-ea"/>
                          <a:cs typeface="+mn-cs"/>
                        </a:rPr>
                        <a:t>Build/Upgrade existing Lube storage to functional standard status</a:t>
                      </a:r>
                    </a:p>
                    <a:p>
                      <a:pPr marL="171450" indent="-171450" algn="l" defTabSz="914400" rtl="0" eaLnBrk="1" latinLnBrk="0" hangingPunct="1">
                        <a:buFont typeface="Arial" panose="020B0604020202020204" pitchFamily="34" charset="0"/>
                        <a:buChar char="•"/>
                      </a:pPr>
                      <a:r>
                        <a:rPr lang="en-GB" sz="700" b="0" kern="1200" baseline="0" dirty="0">
                          <a:solidFill>
                            <a:schemeClr val="tx1"/>
                          </a:solidFill>
                          <a:latin typeface="+mn-lt"/>
                          <a:ea typeface="+mn-ea"/>
                          <a:cs typeface="+mn-cs"/>
                        </a:rPr>
                        <a:t>Train &amp; Certify staff on LME. </a:t>
                      </a:r>
                      <a:endParaRPr lang="en-GB" sz="700" b="1" kern="1200" baseline="0" dirty="0">
                        <a:solidFill>
                          <a:schemeClr val="tx1"/>
                        </a:solidFill>
                        <a:latin typeface="+mn-lt"/>
                        <a:ea typeface="+mn-ea"/>
                        <a:cs typeface="+mn-cs"/>
                      </a:endParaRP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700" dirty="0"/>
                    </a:p>
                    <a:p>
                      <a:r>
                        <a:rPr lang="en-GB" sz="700" dirty="0"/>
                        <a:t>30</a:t>
                      </a:r>
                      <a:r>
                        <a:rPr lang="en-GB" sz="700" baseline="30000" dirty="0"/>
                        <a:t>th</a:t>
                      </a:r>
                      <a:r>
                        <a:rPr lang="en-GB" sz="700" dirty="0"/>
                        <a:t> June 2017</a:t>
                      </a:r>
                    </a:p>
                    <a:p>
                      <a:r>
                        <a:rPr lang="en-GB" sz="700" dirty="0"/>
                        <a:t>31</a:t>
                      </a:r>
                      <a:r>
                        <a:rPr lang="en-GB" sz="700" baseline="30000" dirty="0"/>
                        <a:t>st</a:t>
                      </a:r>
                      <a:r>
                        <a:rPr lang="en-GB" sz="700" dirty="0"/>
                        <a:t> July  2017</a:t>
                      </a:r>
                    </a:p>
                    <a:p>
                      <a:endParaRPr lang="en-GB" sz="700" dirty="0"/>
                    </a:p>
                    <a:p>
                      <a:endParaRPr lang="en-GB" sz="700" dirty="0"/>
                    </a:p>
                    <a:p>
                      <a:r>
                        <a:rPr lang="en-GB" sz="700" dirty="0"/>
                        <a:t>30 Dec </a:t>
                      </a:r>
                      <a:r>
                        <a:rPr lang="en-GB" sz="700" baseline="0" dirty="0"/>
                        <a:t>2017</a:t>
                      </a:r>
                    </a:p>
                    <a:p>
                      <a:endParaRPr lang="en-GB" sz="700" baseline="0" dirty="0"/>
                    </a:p>
                    <a:p>
                      <a:endParaRPr lang="en-GB" sz="700" baseline="0" dirty="0"/>
                    </a:p>
                    <a:p>
                      <a:endParaRPr lang="en-GB" sz="700" baseline="0" dirty="0"/>
                    </a:p>
                    <a:p>
                      <a:r>
                        <a:rPr lang="en-GB" sz="700" baseline="0" dirty="0"/>
                        <a:t>30 Nov 2017</a:t>
                      </a:r>
                    </a:p>
                    <a:p>
                      <a:r>
                        <a:rPr lang="en-GB" sz="700" baseline="0" dirty="0"/>
                        <a:t>30 Dec 2017</a:t>
                      </a:r>
                    </a:p>
                    <a:p>
                      <a:endParaRPr lang="en-GB" sz="700" baseline="0" dirty="0"/>
                    </a:p>
                    <a:p>
                      <a:endParaRPr lang="en-GB" sz="700" baseline="0" dirty="0"/>
                    </a:p>
                    <a:p>
                      <a:r>
                        <a:rPr lang="en-GB" sz="700" baseline="0" dirty="0"/>
                        <a:t>Q1 2018</a:t>
                      </a: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700" dirty="0"/>
                    </a:p>
                    <a:p>
                      <a:r>
                        <a:rPr lang="en-GB" sz="700" dirty="0"/>
                        <a:t>In</a:t>
                      </a:r>
                      <a:r>
                        <a:rPr lang="en-GB" sz="700" baseline="0" dirty="0"/>
                        <a:t> Progress ( 95%)</a:t>
                      </a:r>
                    </a:p>
                    <a:p>
                      <a:r>
                        <a:rPr lang="en-GB" sz="700" baseline="0" dirty="0"/>
                        <a:t>In Progress ( 50%)</a:t>
                      </a:r>
                      <a:endParaRPr lang="en-GB" sz="700" dirty="0"/>
                    </a:p>
                    <a:p>
                      <a:endParaRPr lang="en-GB" sz="700" dirty="0"/>
                    </a:p>
                    <a:p>
                      <a:r>
                        <a:rPr lang="en-GB" sz="700" dirty="0"/>
                        <a:t>Not Started</a:t>
                      </a:r>
                    </a:p>
                    <a:p>
                      <a:endParaRPr lang="en-GB" sz="700" dirty="0"/>
                    </a:p>
                    <a:p>
                      <a:r>
                        <a:rPr lang="en-GB" sz="700" dirty="0"/>
                        <a:t>Not Started</a:t>
                      </a:r>
                    </a:p>
                    <a:p>
                      <a:r>
                        <a:rPr lang="en-GB" sz="700" dirty="0"/>
                        <a:t>In Progress (50%)</a:t>
                      </a:r>
                    </a:p>
                    <a:p>
                      <a:endParaRPr lang="en-GB" sz="700" dirty="0"/>
                    </a:p>
                    <a:p>
                      <a:endParaRPr lang="en-GB" sz="700" dirty="0"/>
                    </a:p>
                    <a:p>
                      <a:endParaRPr lang="en-GB" sz="700" dirty="0"/>
                    </a:p>
                    <a:p>
                      <a:r>
                        <a:rPr lang="en-GB" sz="700" dirty="0"/>
                        <a:t>Yet</a:t>
                      </a:r>
                      <a:r>
                        <a:rPr lang="en-GB" sz="700" baseline="0" dirty="0"/>
                        <a:t> to be agreed.</a:t>
                      </a:r>
                      <a:endParaRPr lang="en-GB" sz="700" dirty="0"/>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4173601"/>
                  </a:ext>
                </a:extLst>
              </a:tr>
              <a:tr h="662259">
                <a:tc>
                  <a:txBody>
                    <a:bodyPr/>
                    <a:lstStyle/>
                    <a:p>
                      <a:pPr marL="228600" indent="-228600" algn="l" defTabSz="914400" rtl="0" eaLnBrk="1" latinLnBrk="0" hangingPunct="1">
                        <a:buFont typeface="+mj-lt"/>
                        <a:buNone/>
                      </a:pPr>
                      <a:r>
                        <a:rPr lang="en-GB" sz="700" kern="1200" dirty="0">
                          <a:solidFill>
                            <a:schemeClr val="dk1"/>
                          </a:solidFill>
                          <a:latin typeface="+mn-lt"/>
                          <a:ea typeface="+mn-ea"/>
                          <a:cs typeface="+mn-cs"/>
                        </a:rPr>
                        <a:t>SUSTAIN: </a:t>
                      </a:r>
                    </a:p>
                    <a:p>
                      <a:pPr marL="228600" indent="-228600" algn="l" defTabSz="914400" rtl="0" eaLnBrk="1" latinLnBrk="0" hangingPunct="1">
                        <a:buFont typeface="Arial" pitchFamily="34" charset="0"/>
                        <a:buChar char="•"/>
                      </a:pPr>
                      <a:r>
                        <a:rPr lang="en-GB" sz="700" kern="1200" dirty="0">
                          <a:solidFill>
                            <a:schemeClr val="dk1"/>
                          </a:solidFill>
                          <a:latin typeface="+mn-lt"/>
                          <a:ea typeface="+mn-ea"/>
                          <a:cs typeface="+mn-cs"/>
                        </a:rPr>
                        <a:t>Carry out</a:t>
                      </a:r>
                      <a:r>
                        <a:rPr lang="en-GB" sz="700" kern="1200" baseline="0" dirty="0">
                          <a:solidFill>
                            <a:schemeClr val="dk1"/>
                          </a:solidFill>
                          <a:latin typeface="+mn-lt"/>
                          <a:ea typeface="+mn-ea"/>
                          <a:cs typeface="+mn-cs"/>
                        </a:rPr>
                        <a:t> LME audit </a:t>
                      </a:r>
                    </a:p>
                    <a:p>
                      <a:pPr marL="0" indent="0" algn="l" defTabSz="914400" rtl="0" eaLnBrk="1" latinLnBrk="0" hangingPunct="1">
                        <a:buFont typeface="Arial" pitchFamily="34" charset="0"/>
                        <a:buNone/>
                      </a:pPr>
                      <a:r>
                        <a:rPr lang="en-GB" sz="700" kern="1200" baseline="0" dirty="0">
                          <a:solidFill>
                            <a:schemeClr val="dk1"/>
                          </a:solidFill>
                          <a:latin typeface="+mn-lt"/>
                          <a:ea typeface="+mn-ea"/>
                          <a:cs typeface="+mn-cs"/>
                        </a:rPr>
                        <a:t>           - 6 Monthly in –house</a:t>
                      </a:r>
                    </a:p>
                    <a:p>
                      <a:pPr marL="0" indent="0" algn="l" defTabSz="914400" rtl="0" eaLnBrk="1" latinLnBrk="0" hangingPunct="1">
                        <a:buFont typeface="Arial" pitchFamily="34" charset="0"/>
                        <a:buNone/>
                      </a:pPr>
                      <a:r>
                        <a:rPr lang="en-GB" sz="700" kern="1200" baseline="0" dirty="0">
                          <a:solidFill>
                            <a:schemeClr val="dk1"/>
                          </a:solidFill>
                          <a:latin typeface="+mn-lt"/>
                          <a:ea typeface="+mn-ea"/>
                          <a:cs typeface="+mn-cs"/>
                        </a:rPr>
                        <a:t>           - 1 yearly ( Lubrication Excellence Team, </a:t>
                      </a:r>
                    </a:p>
                    <a:p>
                      <a:pPr marL="0" indent="0" algn="l" defTabSz="914400" rtl="0" eaLnBrk="1" latinLnBrk="0" hangingPunct="1">
                        <a:buFont typeface="Arial" pitchFamily="34" charset="0"/>
                        <a:buNone/>
                      </a:pPr>
                      <a:r>
                        <a:rPr lang="en-GB" sz="700" kern="1200" baseline="0" dirty="0">
                          <a:solidFill>
                            <a:schemeClr val="dk1"/>
                          </a:solidFill>
                          <a:latin typeface="+mn-lt"/>
                          <a:ea typeface="+mn-ea"/>
                          <a:cs typeface="+mn-cs"/>
                        </a:rPr>
                        <a:t>             MFI/Go see)           </a:t>
                      </a:r>
                    </a:p>
                    <a:p>
                      <a:pPr marL="228600" indent="-228600" algn="l" defTabSz="914400" rtl="0" eaLnBrk="1" latinLnBrk="0" hangingPunct="1">
                        <a:buFont typeface="Arial" pitchFamily="34" charset="0"/>
                        <a:buChar char="•"/>
                      </a:pPr>
                      <a:endParaRPr lang="en-GB" sz="700" kern="1200" dirty="0">
                        <a:solidFill>
                          <a:schemeClr val="dk1"/>
                        </a:solidFill>
                        <a:latin typeface="+mn-lt"/>
                        <a:ea typeface="+mn-ea"/>
                        <a:cs typeface="+mn-cs"/>
                      </a:endParaRP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GB" sz="7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7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700" dirty="0"/>
                        <a:t>Q4</a:t>
                      </a:r>
                      <a:r>
                        <a:rPr lang="en-GB" sz="700" baseline="0" dirty="0"/>
                        <a:t> 2018</a:t>
                      </a:r>
                    </a:p>
                    <a:p>
                      <a:endParaRPr lang="en-GB" sz="7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700" dirty="0"/>
                        <a:t>Q3</a:t>
                      </a:r>
                      <a:r>
                        <a:rPr lang="en-GB" sz="700" baseline="0" dirty="0"/>
                        <a:t> 2019</a:t>
                      </a:r>
                      <a:endParaRPr lang="en-GB" sz="700" dirty="0"/>
                    </a:p>
                    <a:p>
                      <a:endParaRPr lang="en-GB" sz="700" dirty="0"/>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7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700" dirty="0"/>
                        <a:t>In</a:t>
                      </a:r>
                      <a:r>
                        <a:rPr lang="en-GB" sz="700" baseline="0" dirty="0"/>
                        <a:t> View</a:t>
                      </a:r>
                      <a:endParaRPr lang="en-GB" sz="700" dirty="0"/>
                    </a:p>
                    <a:p>
                      <a:endParaRPr lang="en-GB" sz="7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700" dirty="0"/>
                        <a:t>In</a:t>
                      </a:r>
                      <a:r>
                        <a:rPr lang="en-GB" sz="700" baseline="0" dirty="0"/>
                        <a:t> View</a:t>
                      </a:r>
                      <a:endParaRPr lang="en-GB" sz="700" dirty="0"/>
                    </a:p>
                    <a:p>
                      <a:endParaRPr lang="en-GB" sz="700" dirty="0"/>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31254"/>
                  </a:ext>
                </a:extLst>
              </a:tr>
              <a:tr h="230013">
                <a:tc>
                  <a:txBody>
                    <a:bodyPr/>
                    <a:lstStyle/>
                    <a:p>
                      <a:r>
                        <a:rPr lang="en-GB" sz="700" dirty="0"/>
                        <a:t>CLOSE: </a:t>
                      </a:r>
                    </a:p>
                    <a:p>
                      <a:r>
                        <a:rPr lang="en-GB" sz="700" dirty="0"/>
                        <a:t>Hand over to the Asset Owner.</a:t>
                      </a: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700" dirty="0"/>
                        <a:t>Q4 2018</a:t>
                      </a: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700" dirty="0"/>
                        <a:t>Not started</a:t>
                      </a:r>
                    </a:p>
                  </a:txBody>
                  <a:tcPr marL="13709" marR="13709" marT="6856" marB="6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69336"/>
                  </a:ext>
                </a:extLst>
              </a:tr>
            </a:tbl>
          </a:graphicData>
        </a:graphic>
      </p:graphicFrame>
      <p:sp>
        <p:nvSpPr>
          <p:cNvPr id="26" name="Rectangle 8"/>
          <p:cNvSpPr>
            <a:spLocks noChangeArrowheads="1"/>
          </p:cNvSpPr>
          <p:nvPr/>
        </p:nvSpPr>
        <p:spPr bwMode="auto">
          <a:xfrm>
            <a:off x="3458677" y="5290597"/>
            <a:ext cx="1682078" cy="1505596"/>
          </a:xfrm>
          <a:prstGeom prst="rect">
            <a:avLst/>
          </a:prstGeom>
          <a:solidFill>
            <a:schemeClr val="bg1"/>
          </a:solidFill>
          <a:ln w="9525">
            <a:solidFill>
              <a:schemeClr val="tx1"/>
            </a:solidFill>
            <a:miter lim="800000"/>
            <a:headEnd/>
            <a:tailEnd/>
          </a:ln>
        </p:spPr>
        <p:txBody>
          <a:bodyPr lIns="34290" tIns="48006" rIns="34290" bIns="13716"/>
          <a:lstStyle/>
          <a:p>
            <a:pPr fontAlgn="base">
              <a:spcBef>
                <a:spcPct val="0"/>
              </a:spcBef>
              <a:spcAft>
                <a:spcPct val="0"/>
              </a:spcAft>
            </a:pPr>
            <a:endParaRPr lang="en-US" sz="750" dirty="0">
              <a:solidFill>
                <a:srgbClr val="141414"/>
              </a:solidFill>
              <a:cs typeface="Arial" pitchFamily="34" charset="0"/>
            </a:endParaRPr>
          </a:p>
          <a:p>
            <a:pPr fontAlgn="base">
              <a:spcBef>
                <a:spcPct val="0"/>
              </a:spcBef>
              <a:spcAft>
                <a:spcPct val="0"/>
              </a:spcAft>
            </a:pPr>
            <a:endParaRPr lang="en-US" sz="750" dirty="0">
              <a:solidFill>
                <a:srgbClr val="141414"/>
              </a:solidFill>
              <a:cs typeface="Arial" pitchFamily="34" charset="0"/>
            </a:endParaRPr>
          </a:p>
          <a:p>
            <a:pPr fontAlgn="base">
              <a:lnSpc>
                <a:spcPts val="825"/>
              </a:lnSpc>
              <a:spcBef>
                <a:spcPct val="0"/>
              </a:spcBef>
              <a:spcAft>
                <a:spcPct val="0"/>
              </a:spcAft>
              <a:buSzPct val="100000"/>
              <a:buFont typeface="Arial" pitchFamily="34" charset="0"/>
              <a:buChar char="•"/>
            </a:pPr>
            <a:r>
              <a:rPr lang="en-GB" sz="800" dirty="0">
                <a:solidFill>
                  <a:srgbClr val="595959"/>
                </a:solidFill>
                <a:cs typeface="Arial" pitchFamily="34" charset="0"/>
              </a:rPr>
              <a:t>Total maintenance cost and percentage spent on lubrication.</a:t>
            </a:r>
          </a:p>
          <a:p>
            <a:pPr fontAlgn="base">
              <a:lnSpc>
                <a:spcPts val="825"/>
              </a:lnSpc>
              <a:spcBef>
                <a:spcPct val="0"/>
              </a:spcBef>
              <a:spcAft>
                <a:spcPct val="0"/>
              </a:spcAft>
              <a:buSzPct val="100000"/>
              <a:buFont typeface="Arial" pitchFamily="34" charset="0"/>
              <a:buChar char="•"/>
            </a:pPr>
            <a:endParaRPr lang="en-GB" sz="800" dirty="0">
              <a:solidFill>
                <a:srgbClr val="595959"/>
              </a:solidFill>
              <a:cs typeface="Arial" pitchFamily="34" charset="0"/>
            </a:endParaRPr>
          </a:p>
          <a:p>
            <a:pPr fontAlgn="base">
              <a:lnSpc>
                <a:spcPts val="825"/>
              </a:lnSpc>
              <a:spcBef>
                <a:spcPct val="0"/>
              </a:spcBef>
              <a:spcAft>
                <a:spcPct val="0"/>
              </a:spcAft>
              <a:buSzPct val="100000"/>
              <a:buFont typeface="Arial" pitchFamily="34" charset="0"/>
              <a:buChar char="•"/>
            </a:pPr>
            <a:r>
              <a:rPr lang="en-GB" sz="800" dirty="0">
                <a:solidFill>
                  <a:srgbClr val="595959"/>
                </a:solidFill>
                <a:cs typeface="Arial" pitchFamily="34" charset="0"/>
              </a:rPr>
              <a:t>% of equipment scheduled &amp; unscheduled downtime/deferment</a:t>
            </a:r>
          </a:p>
          <a:p>
            <a:pPr fontAlgn="base">
              <a:lnSpc>
                <a:spcPts val="825"/>
              </a:lnSpc>
              <a:spcBef>
                <a:spcPct val="0"/>
              </a:spcBef>
              <a:spcAft>
                <a:spcPct val="0"/>
              </a:spcAft>
              <a:buSzPct val="100000"/>
              <a:buFont typeface="Arial" pitchFamily="34" charset="0"/>
              <a:buChar char="•"/>
            </a:pPr>
            <a:endParaRPr lang="en-GB" sz="800" dirty="0">
              <a:solidFill>
                <a:srgbClr val="595959"/>
              </a:solidFill>
              <a:cs typeface="Arial" pitchFamily="34" charset="0"/>
            </a:endParaRPr>
          </a:p>
          <a:p>
            <a:pPr fontAlgn="base">
              <a:lnSpc>
                <a:spcPts val="825"/>
              </a:lnSpc>
              <a:spcBef>
                <a:spcPct val="0"/>
              </a:spcBef>
              <a:spcAft>
                <a:spcPct val="0"/>
              </a:spcAft>
              <a:buSzPct val="100000"/>
              <a:buFont typeface="Arial" pitchFamily="34" charset="0"/>
              <a:buChar char="•"/>
            </a:pPr>
            <a:r>
              <a:rPr lang="en-GB" sz="800" dirty="0">
                <a:solidFill>
                  <a:srgbClr val="595959"/>
                </a:solidFill>
                <a:cs typeface="Arial" pitchFamily="34" charset="0"/>
              </a:rPr>
              <a:t>Number of lubricant related failures.</a:t>
            </a:r>
          </a:p>
          <a:p>
            <a:pPr fontAlgn="base">
              <a:lnSpc>
                <a:spcPts val="825"/>
              </a:lnSpc>
              <a:spcBef>
                <a:spcPct val="0"/>
              </a:spcBef>
              <a:spcAft>
                <a:spcPct val="0"/>
              </a:spcAft>
              <a:buSzPct val="100000"/>
              <a:buFont typeface="Arial" pitchFamily="34" charset="0"/>
              <a:buChar char="•"/>
            </a:pPr>
            <a:endParaRPr lang="en-GB" sz="800" dirty="0">
              <a:solidFill>
                <a:srgbClr val="595959"/>
              </a:solidFill>
              <a:cs typeface="Arial" pitchFamily="34" charset="0"/>
            </a:endParaRPr>
          </a:p>
          <a:p>
            <a:pPr fontAlgn="base">
              <a:lnSpc>
                <a:spcPts val="825"/>
              </a:lnSpc>
              <a:spcBef>
                <a:spcPct val="0"/>
              </a:spcBef>
              <a:spcAft>
                <a:spcPct val="0"/>
              </a:spcAft>
              <a:buSzPct val="100000"/>
              <a:buFont typeface="Arial" pitchFamily="34" charset="0"/>
              <a:buChar char="•"/>
            </a:pPr>
            <a:r>
              <a:rPr lang="en-GB" sz="800" dirty="0">
                <a:solidFill>
                  <a:srgbClr val="595959"/>
                </a:solidFill>
                <a:cs typeface="Arial" pitchFamily="34" charset="0"/>
              </a:rPr>
              <a:t>Lubricant consumption</a:t>
            </a:r>
            <a:r>
              <a:rPr lang="en-GB" sz="800" b="1" dirty="0">
                <a:solidFill>
                  <a:srgbClr val="00B050"/>
                </a:solidFill>
                <a:cs typeface="Arial" pitchFamily="34" charset="0"/>
              </a:rPr>
              <a:t>.</a:t>
            </a:r>
            <a:r>
              <a:rPr lang="en-GB" sz="800" dirty="0">
                <a:solidFill>
                  <a:srgbClr val="595959"/>
                </a:solidFill>
                <a:cs typeface="Arial" pitchFamily="34" charset="0"/>
              </a:rPr>
              <a:t> </a:t>
            </a:r>
          </a:p>
          <a:p>
            <a:pPr fontAlgn="base">
              <a:lnSpc>
                <a:spcPts val="825"/>
              </a:lnSpc>
              <a:spcBef>
                <a:spcPct val="0"/>
              </a:spcBef>
              <a:spcAft>
                <a:spcPct val="0"/>
              </a:spcAft>
              <a:buSzPct val="100000"/>
              <a:buFont typeface="Arial" pitchFamily="34" charset="0"/>
              <a:buChar char="•"/>
            </a:pPr>
            <a:endParaRPr lang="en-GB" sz="800" dirty="0">
              <a:solidFill>
                <a:srgbClr val="595959"/>
              </a:solidFill>
              <a:cs typeface="Arial" pitchFamily="34" charset="0"/>
            </a:endParaRPr>
          </a:p>
          <a:p>
            <a:pPr fontAlgn="base">
              <a:lnSpc>
                <a:spcPts val="825"/>
              </a:lnSpc>
              <a:spcBef>
                <a:spcPct val="0"/>
              </a:spcBef>
              <a:spcAft>
                <a:spcPct val="0"/>
              </a:spcAft>
              <a:buSzPct val="100000"/>
              <a:buFont typeface="Arial" pitchFamily="34" charset="0"/>
              <a:buChar char="•"/>
            </a:pPr>
            <a:r>
              <a:rPr lang="en-GB" sz="800" dirty="0">
                <a:solidFill>
                  <a:srgbClr val="595959"/>
                </a:solidFill>
                <a:cs typeface="Arial" pitchFamily="34" charset="0"/>
              </a:rPr>
              <a:t>Safety incident</a:t>
            </a:r>
          </a:p>
        </p:txBody>
      </p:sp>
      <p:sp>
        <p:nvSpPr>
          <p:cNvPr id="27" name="Text Box 19"/>
          <p:cNvSpPr txBox="1">
            <a:spLocks noChangeArrowheads="1"/>
          </p:cNvSpPr>
          <p:nvPr/>
        </p:nvSpPr>
        <p:spPr bwMode="auto">
          <a:xfrm>
            <a:off x="3458677" y="5290597"/>
            <a:ext cx="1056084"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 Follow-up/Measures</a:t>
            </a:r>
          </a:p>
        </p:txBody>
      </p:sp>
      <p:pic>
        <p:nvPicPr>
          <p:cNvPr id="30" name="Picture 29"/>
          <p:cNvPicPr>
            <a:picLocks noChangeAspect="1"/>
          </p:cNvPicPr>
          <p:nvPr/>
        </p:nvPicPr>
        <p:blipFill>
          <a:blip r:embed="rId4"/>
          <a:stretch>
            <a:fillRect/>
          </a:stretch>
        </p:blipFill>
        <p:spPr>
          <a:xfrm>
            <a:off x="84909" y="712264"/>
            <a:ext cx="2262554" cy="1043524"/>
          </a:xfrm>
          <a:prstGeom prst="rect">
            <a:avLst/>
          </a:prstGeom>
        </p:spPr>
      </p:pic>
      <p:pic>
        <p:nvPicPr>
          <p:cNvPr id="32" name="Picture 31"/>
          <p:cNvPicPr>
            <a:picLocks noChangeAspect="1"/>
          </p:cNvPicPr>
          <p:nvPr/>
        </p:nvPicPr>
        <p:blipFill>
          <a:blip r:embed="rId5"/>
          <a:stretch>
            <a:fillRect/>
          </a:stretch>
        </p:blipFill>
        <p:spPr>
          <a:xfrm>
            <a:off x="2368405" y="556353"/>
            <a:ext cx="1953528" cy="1218435"/>
          </a:xfrm>
          <a:prstGeom prst="rect">
            <a:avLst/>
          </a:prstGeom>
        </p:spPr>
      </p:pic>
      <p:graphicFrame>
        <p:nvGraphicFramePr>
          <p:cNvPr id="34" name="Object 33"/>
          <p:cNvGraphicFramePr>
            <a:graphicFrameLocks noChangeAspect="1"/>
          </p:cNvGraphicFramePr>
          <p:nvPr>
            <p:extLst>
              <p:ext uri="{D42A27DB-BD31-4B8C-83A1-F6EECF244321}">
                <p14:modId xmlns:p14="http://schemas.microsoft.com/office/powerpoint/2010/main" val="3579236297"/>
              </p:ext>
            </p:extLst>
          </p:nvPr>
        </p:nvGraphicFramePr>
        <p:xfrm>
          <a:off x="3352847" y="3221679"/>
          <a:ext cx="1016232" cy="594737"/>
        </p:xfrm>
        <a:graphic>
          <a:graphicData uri="http://schemas.openxmlformats.org/presentationml/2006/ole">
            <mc:AlternateContent xmlns:mc="http://schemas.openxmlformats.org/markup-compatibility/2006">
              <mc:Choice xmlns:v="urn:schemas-microsoft-com:vml" Requires="v">
                <p:oleObj spid="_x0000_s2100" name="Worksheet" showAsIcon="1" r:id="rId6" imgW="914400" imgH="771480" progId="Excel.Sheet.12">
                  <p:link updateAutomatic="1"/>
                </p:oleObj>
              </mc:Choice>
              <mc:Fallback>
                <p:oleObj name="Worksheet" showAsIcon="1" r:id="rId6" imgW="914400" imgH="771480" progId="Excel.Sheet.12">
                  <p:link updateAutomatic="1"/>
                  <p:pic>
                    <p:nvPicPr>
                      <p:cNvPr id="34" name="Object 33"/>
                      <p:cNvPicPr/>
                      <p:nvPr/>
                    </p:nvPicPr>
                    <p:blipFill>
                      <a:blip r:embed="rId7"/>
                      <a:stretch>
                        <a:fillRect/>
                      </a:stretch>
                    </p:blipFill>
                    <p:spPr>
                      <a:xfrm>
                        <a:off x="3352847" y="3221679"/>
                        <a:ext cx="1016232" cy="594737"/>
                      </a:xfrm>
                      <a:prstGeom prst="rect">
                        <a:avLst/>
                      </a:prstGeom>
                    </p:spPr>
                  </p:pic>
                </p:oleObj>
              </mc:Fallback>
            </mc:AlternateContent>
          </a:graphicData>
        </a:graphic>
      </p:graphicFrame>
      <p:sp>
        <p:nvSpPr>
          <p:cNvPr id="29" name="Text Box 19"/>
          <p:cNvSpPr txBox="1">
            <a:spLocks noChangeArrowheads="1"/>
          </p:cNvSpPr>
          <p:nvPr/>
        </p:nvSpPr>
        <p:spPr bwMode="auto">
          <a:xfrm>
            <a:off x="5431691" y="5267184"/>
            <a:ext cx="1056084" cy="129266"/>
          </a:xfrm>
          <a:prstGeom prst="rect">
            <a:avLst/>
          </a:prstGeom>
          <a:solidFill>
            <a:srgbClr val="C00000"/>
          </a:solidFill>
          <a:ln w="9525">
            <a:solidFill>
              <a:schemeClr val="tx1"/>
            </a:solidFill>
            <a:miter lim="800000"/>
            <a:headEnd/>
            <a:tailEnd/>
          </a:ln>
        </p:spPr>
        <p:txBody>
          <a:bodyPr wrap="square" lIns="34290" tIns="6858" rIns="34290" bIns="6858">
            <a:spAutoFit/>
          </a:bodyPr>
          <a:lstStyle/>
          <a:p>
            <a:pPr fontAlgn="base">
              <a:spcBef>
                <a:spcPct val="50000"/>
              </a:spcBef>
              <a:spcAft>
                <a:spcPct val="0"/>
              </a:spcAft>
            </a:pPr>
            <a:r>
              <a:rPr lang="en-US" altLang="en-US" sz="750" b="1" dirty="0">
                <a:solidFill>
                  <a:srgbClr val="FFFFFF"/>
                </a:solidFill>
                <a:ea typeface="MS PGothic" pitchFamily="34" charset="-128"/>
                <a:cs typeface="Arial" pitchFamily="34" charset="0"/>
              </a:rPr>
              <a:t>Project Team</a:t>
            </a:r>
          </a:p>
        </p:txBody>
      </p:sp>
      <p:graphicFrame>
        <p:nvGraphicFramePr>
          <p:cNvPr id="8" name="Table 7"/>
          <p:cNvGraphicFramePr>
            <a:graphicFrameLocks noGrp="1"/>
          </p:cNvGraphicFramePr>
          <p:nvPr>
            <p:extLst>
              <p:ext uri="{D42A27DB-BD31-4B8C-83A1-F6EECF244321}">
                <p14:modId xmlns:p14="http://schemas.microsoft.com/office/powerpoint/2010/main" val="2338855455"/>
              </p:ext>
            </p:extLst>
          </p:nvPr>
        </p:nvGraphicFramePr>
        <p:xfrm>
          <a:off x="5202435" y="5263754"/>
          <a:ext cx="3882046" cy="1523972"/>
        </p:xfrm>
        <a:graphic>
          <a:graphicData uri="http://schemas.openxmlformats.org/drawingml/2006/table">
            <a:tbl>
              <a:tblPr/>
              <a:tblGrid>
                <a:gridCol w="3882046">
                  <a:extLst>
                    <a:ext uri="{9D8B030D-6E8A-4147-A177-3AD203B41FA5}">
                      <a16:colId xmlns:a16="http://schemas.microsoft.com/office/drawing/2014/main" val="906599080"/>
                    </a:ext>
                  </a:extLst>
                </a:gridCol>
              </a:tblGrid>
              <a:tr h="1523972">
                <a:tc>
                  <a:txBody>
                    <a:bodyPr/>
                    <a:lstStyle/>
                    <a:p>
                      <a:pPr marL="0" indent="0" algn="l">
                        <a:buNone/>
                      </a:pPr>
                      <a:endParaRPr lang="en-GB" sz="700" baseline="0" dirty="0"/>
                    </a:p>
                    <a:p>
                      <a:pPr marL="0" indent="0" algn="l">
                        <a:buNone/>
                      </a:pPr>
                      <a:endParaRPr lang="en-GB" sz="700" baseline="0" dirty="0"/>
                    </a:p>
                    <a:p>
                      <a:pPr marL="0" indent="0" algn="l">
                        <a:buNone/>
                      </a:pPr>
                      <a:r>
                        <a:rPr lang="en-GB" sz="700" baseline="0" dirty="0"/>
                        <a:t>1) Amina Sulema           -  C&amp;P                                Project Owner : Olaleye Oladosu</a:t>
                      </a:r>
                    </a:p>
                    <a:p>
                      <a:pPr marL="0" indent="0" algn="l">
                        <a:buNone/>
                      </a:pPr>
                      <a:r>
                        <a:rPr lang="en-GB" sz="700" baseline="0" dirty="0"/>
                        <a:t>2) Jane Achum               -  Production Chemistry       Project Sponsor : Umelo Chukwuemeka       </a:t>
                      </a:r>
                    </a:p>
                    <a:p>
                      <a:pPr marL="0" indent="0" algn="l">
                        <a:buNone/>
                      </a:pPr>
                      <a:r>
                        <a:rPr lang="en-GB" sz="700" baseline="0" dirty="0"/>
                        <a:t>3) Ifeoma Echem             -  Condition Monitory         Line Manager    : Idoko Peter</a:t>
                      </a:r>
                    </a:p>
                    <a:p>
                      <a:pPr marL="0" indent="0" algn="l">
                        <a:buNone/>
                      </a:pPr>
                      <a:r>
                        <a:rPr lang="en-GB" sz="700" baseline="0" dirty="0"/>
                        <a:t>4) Washington </a:t>
                      </a:r>
                      <a:r>
                        <a:rPr lang="en-GB" sz="700" baseline="0" dirty="0" err="1"/>
                        <a:t>Uwawa</a:t>
                      </a:r>
                      <a:r>
                        <a:rPr lang="en-GB" sz="700" baseline="0" dirty="0"/>
                        <a:t>    -  SGP Mechanical             </a:t>
                      </a:r>
                    </a:p>
                    <a:p>
                      <a:pPr marL="0" indent="0" algn="l">
                        <a:buNone/>
                      </a:pPr>
                      <a:r>
                        <a:rPr lang="en-GB" sz="700" baseline="0" dirty="0"/>
                        <a:t>5) Akpan James              -  MTC Execution                 </a:t>
                      </a:r>
                      <a:r>
                        <a:rPr lang="en-GB" sz="700" b="1" baseline="0" dirty="0"/>
                        <a:t>Approval Date :      </a:t>
                      </a:r>
                      <a:r>
                        <a:rPr lang="en-GB" sz="700" baseline="0" dirty="0"/>
                        <a:t>/       /</a:t>
                      </a:r>
                    </a:p>
                    <a:p>
                      <a:pPr marL="0" indent="0" algn="l">
                        <a:buNone/>
                      </a:pPr>
                      <a:r>
                        <a:rPr lang="en-GB" sz="700" baseline="0" dirty="0"/>
                        <a:t>6) Dunbar Stewart            -  Warehouse</a:t>
                      </a:r>
                    </a:p>
                    <a:p>
                      <a:pPr marL="0" indent="0" algn="l">
                        <a:buNone/>
                      </a:pPr>
                      <a:r>
                        <a:rPr lang="en-GB" sz="700" baseline="0" dirty="0"/>
                        <a:t>7) Emmanuel Wilcox        -  Land East Hub</a:t>
                      </a:r>
                    </a:p>
                    <a:p>
                      <a:pPr marL="0" indent="0" algn="l">
                        <a:buNone/>
                      </a:pPr>
                      <a:r>
                        <a:rPr lang="en-GB" sz="700" baseline="0" dirty="0"/>
                        <a:t>8) </a:t>
                      </a:r>
                      <a:r>
                        <a:rPr lang="en-GB" sz="700" baseline="0" dirty="0" err="1"/>
                        <a:t>Eromosele</a:t>
                      </a:r>
                      <a:r>
                        <a:rPr lang="en-GB" sz="700" baseline="0" dirty="0"/>
                        <a:t> </a:t>
                      </a:r>
                      <a:r>
                        <a:rPr lang="en-GB" sz="700" baseline="0" dirty="0" err="1"/>
                        <a:t>Ehiakhamen</a:t>
                      </a:r>
                      <a:r>
                        <a:rPr lang="en-GB" sz="700" baseline="0" dirty="0"/>
                        <a:t> -  Logistics</a:t>
                      </a:r>
                    </a:p>
                    <a:p>
                      <a:pPr marL="0" indent="0" algn="l">
                        <a:buNone/>
                      </a:pPr>
                      <a:r>
                        <a:rPr lang="en-GB" sz="700" baseline="0" dirty="0"/>
                        <a:t>9) Odinaka </a:t>
                      </a:r>
                      <a:r>
                        <a:rPr lang="en-GB" sz="700" baseline="0" dirty="0" err="1"/>
                        <a:t>Omanukwue</a:t>
                      </a:r>
                      <a:r>
                        <a:rPr lang="en-GB" sz="700" baseline="0" dirty="0"/>
                        <a:t>  -  SGP Mechanical</a:t>
                      </a:r>
                    </a:p>
                    <a:p>
                      <a:pPr marL="0" indent="0" algn="l">
                        <a:buNone/>
                      </a:pPr>
                      <a:r>
                        <a:rPr lang="en-GB" sz="700" baseline="0" dirty="0"/>
                        <a:t>10) Stella Okoye               - Reliability ( Project Manager)</a:t>
                      </a:r>
                    </a:p>
                    <a:p>
                      <a:pPr marL="0" indent="0" algn="l">
                        <a:buNone/>
                      </a:pPr>
                      <a:endParaRPr lang="en-GB" sz="700" dirty="0"/>
                    </a:p>
                  </a:txBody>
                  <a:tcPr marL="68580" marR="68580" marT="34290" marB="3429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395612458"/>
                  </a:ext>
                </a:extLst>
              </a:tr>
            </a:tbl>
          </a:graphicData>
        </a:graphic>
      </p:graphicFrame>
    </p:spTree>
    <p:extLst>
      <p:ext uri="{BB962C8B-B14F-4D97-AF65-F5344CB8AC3E}">
        <p14:creationId xmlns:p14="http://schemas.microsoft.com/office/powerpoint/2010/main" val="664184417"/>
      </p:ext>
    </p:extLst>
  </p:cSld>
  <p:clrMapOvr>
    <a:masterClrMapping/>
  </p:clrMapOvr>
  <p:transition/>
</p:sld>
</file>

<file path=ppt/theme/theme1.xml><?xml version="1.0" encoding="utf-8"?>
<a:theme xmlns:a="http://schemas.openxmlformats.org/drawingml/2006/main" name="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DDDBA44313B4294A9E09422D8952D6B1" ma:contentTypeVersion="14" ma:contentTypeDescription="Shell Document Content Type" ma:contentTypeScope="" ma:versionID="00afc3beb083aeb9391fad48a1886bcf">
  <xsd:schema xmlns:xsd="http://www.w3.org/2001/XMLSchema" xmlns:xs="http://www.w3.org/2001/XMLSchema" xmlns:p="http://schemas.microsoft.com/office/2006/metadata/properties" xmlns:ns1="http://schemas.microsoft.com/sharepoint/v3" xmlns:ns2="f0e151ba-eec2-4758-9f32-45954a9f5645" targetNamespace="http://schemas.microsoft.com/office/2006/metadata/properties" ma:root="true" ma:fieldsID="a0a78fa4bb4ac7246b669b8e2a15b69c" ns1:_="" ns2:_="">
    <xsd:import namespace="http://schemas.microsoft.com/sharepoint/v3"/>
    <xsd:import namespace="f0e151ba-eec2-4758-9f32-45954a9f5645"/>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Information Technology|d388b442-0f35-4ef7-bb6d-ea4386749e1a"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Nigeria Web Notification" ma:hidden="true" ma:internalName="Shell_x0020_SharePoint_x0020_SAEF_x0020_SiteCollectionName">
      <xsd:simpleType>
        <xsd:restriction base="dms:Text"/>
      </xsd:simpleType>
    </xsd:element>
    <xsd:element name="Shell_x0020_SharePoint_x0020_SAEF_x0020_SiteOwner" ma:index="26" ma:displayName="Site Owner" ma:default="i:0#.w|africa-me\its-app-imnga-s"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f0e151ba-eec2-4758-9f32-45954a9f5645"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0b929779-afe0-4458-a07d-bd887cbe0b1d}" ma:internalName="TaxCatchAll" ma:showField="CatchAllData" ma:web="f0e151ba-eec2-4758-9f32-45954a9f5645">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0b929779-afe0-4458-a07d-bd887cbe0b1d}" ma:internalName="TaxCatchAllLabel" ma:readOnly="true" ma:showField="CatchAllDataLabel" ma:web="f0e151ba-eec2-4758-9f32-45954a9f56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1203996477" UniqueId="39ec9cb1-e8d0-490c-9b61-4e14de6bda58">
      <p:Name>Retention</p:Name>
      <p:Description>Automatic scheduling of content for processing, and performing a retention action on content that has reached its due date.</p:Description>
      <p:CustomData>
        <data>
          <formula id="Shell.SharePoint.SIS.IOTV.IOTVExpirationFormula">
            <number>1080</number>
            <property>Modified</property>
            <period>months</period>
          </formula>
          <action type="action" id="Microsoft.Office.RecordsManagement.PolicyFeatures.Expiration.Action.Delete"/>
        </data>
      </p:CustomData>
    </p:PolicyItem>
  </p:PolicyItems>
</p:Policy>
</file>

<file path=customXml/item4.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TaxCatchAll xmlns="f0e151ba-eec2-4758-9f32-45954a9f5645">
      <Value>16</Value>
      <Value>11</Value>
      <Value>10</Value>
      <Value>9</Value>
      <Value>8</Value>
      <Value>7</Value>
      <Value>6</Value>
      <Value>5</Value>
      <Value>4</Value>
      <Value>3</Value>
      <Value>2</Value>
      <Value>1</Value>
    </TaxCatchAll>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_dlc_DocId xmlns="f0e151ba-eec2-4758-9f32-45954a9f5645">AFFAA0795-1291279910-43</_dlc_DocId>
    <_dlc_DocIdUrl xmlns="f0e151ba-eec2-4758-9f32-45954a9f5645">
      <Url>https://nga001-sp.shell.com/sites/AFFAA0795/_layouts/15/DocIdRedir.aspx?ID=AFFAA0795-1291279910-43</Url>
      <Description>AFFAA0795-1291279910-43</Description>
    </_dlc_DocIdUrl>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DD333A-4CE7-4E5B-83C3-EE91603371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0e151ba-eec2-4758-9f32-45954a9f5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5EE012-DA18-4059-A07B-1FCC82C8EDCF}">
  <ds:schemaRefs>
    <ds:schemaRef ds:uri="http://schemas.microsoft.com/sharepoint/events"/>
  </ds:schemaRefs>
</ds:datastoreItem>
</file>

<file path=customXml/itemProps3.xml><?xml version="1.0" encoding="utf-8"?>
<ds:datastoreItem xmlns:ds="http://schemas.openxmlformats.org/officeDocument/2006/customXml" ds:itemID="{7A8AB14A-FB42-4437-BDEC-8A8FE9104122}">
  <ds:schemaRefs>
    <ds:schemaRef ds:uri="office.server.policy"/>
  </ds:schemaRefs>
</ds:datastoreItem>
</file>

<file path=customXml/itemProps4.xml><?xml version="1.0" encoding="utf-8"?>
<ds:datastoreItem xmlns:ds="http://schemas.openxmlformats.org/officeDocument/2006/customXml" ds:itemID="{27E2368C-7560-4EC8-8B77-5DE2A874A7B5}">
  <ds:schemaRefs>
    <ds:schemaRef ds:uri="http://purl.org/dc/terms/"/>
    <ds:schemaRef ds:uri="http://purl.org/dc/elements/1.1/"/>
    <ds:schemaRef ds:uri="http://schemas.microsoft.com/office/2006/metadata/properties"/>
    <ds:schemaRef ds:uri="http://www.w3.org/XML/1998/namespace"/>
    <ds:schemaRef ds:uri="http://schemas.microsoft.com/office/2006/documentManagement/types"/>
    <ds:schemaRef ds:uri="http://purl.org/dc/dcmitype/"/>
    <ds:schemaRef ds:uri="http://schemas.microsoft.com/office/infopath/2007/PartnerControls"/>
    <ds:schemaRef ds:uri="http://schemas.microsoft.com/sharepoint/v3"/>
    <ds:schemaRef ds:uri="http://schemas.openxmlformats.org/package/2006/metadata/core-properties"/>
    <ds:schemaRef ds:uri="f0e151ba-eec2-4758-9f32-45954a9f5645"/>
  </ds:schemaRefs>
</ds:datastoreItem>
</file>

<file path=customXml/itemProps5.xml><?xml version="1.0" encoding="utf-8"?>
<ds:datastoreItem xmlns:ds="http://schemas.openxmlformats.org/officeDocument/2006/customXml" ds:itemID="{89D62267-63CF-4EED-A21A-FFE42083B9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15458</TotalTime>
  <Words>923</Words>
  <Application>Microsoft Office PowerPoint</Application>
  <PresentationFormat>On-screen Show (4:3)</PresentationFormat>
  <Paragraphs>147</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1</vt:i4>
      </vt:variant>
      <vt:variant>
        <vt:lpstr>Slide Titles</vt:lpstr>
      </vt:variant>
      <vt:variant>
        <vt:i4>1</vt:i4>
      </vt:variant>
    </vt:vector>
  </HeadingPairs>
  <TitlesOfParts>
    <vt:vector size="9" baseType="lpstr">
      <vt:lpstr>Futura Medium</vt:lpstr>
      <vt:lpstr>Futura Bold</vt:lpstr>
      <vt:lpstr>Arial</vt:lpstr>
      <vt:lpstr>MS PGothic</vt:lpstr>
      <vt:lpstr>Wingdings</vt:lpstr>
      <vt:lpstr>Times New Roman</vt:lpstr>
      <vt:lpstr>2016 Standard template</vt:lpstr>
      <vt:lpstr>file:///C:\Users\S.Okoye\Desktop\New%20LUBE\LUBE%20SAP%20ANALYSIS%20(11%20MAY2017).xlsx</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Bola.Essien-Nelson</dc:creator>
  <cp:lastModifiedBy>Chijioke-Ozumba, Ifeoma SPDC-UPO/G/PSMR</cp:lastModifiedBy>
  <cp:revision>563</cp:revision>
  <cp:lastPrinted>2017-08-25T14:25:28Z</cp:lastPrinted>
  <dcterms:created xsi:type="dcterms:W3CDTF">2016-07-01T16:13:28Z</dcterms:created>
  <dcterms:modified xsi:type="dcterms:W3CDTF">2017-08-30T14:57:51Z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0x0101006F0A470EEB1140E7AA14F4CE8A50B54C0001CB1477F4DD432AA86DD56CC3887AF400DDDBA44313B4294A9E09422D8952D6B1</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