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1"/>
  </p:sldMasterIdLst>
  <p:notesMasterIdLst>
    <p:notesMasterId r:id="rId3"/>
  </p:notesMasterIdLst>
  <p:handoutMasterIdLst>
    <p:handoutMasterId r:id="rId4"/>
  </p:handoutMasterIdLst>
  <p:sldIdLst>
    <p:sldId id="404" r:id="rId2"/>
  </p:sldIdLst>
  <p:sldSz cx="12192000" cy="6858000"/>
  <p:notesSz cx="6797675" cy="9928225"/>
  <p:embeddedFontLst>
    <p:embeddedFont>
      <p:font typeface="Futura Bold" panose="00000900000000000000" pitchFamily="2" charset="0"/>
      <p:regular r:id="rId5"/>
      <p:boldItalic r:id="rId6"/>
    </p:embeddedFont>
    <p:embeddedFont>
      <p:font typeface="Futura Medium" panose="00000400000000000000" pitchFamily="2" charset="0"/>
      <p:regular r:id="rId7"/>
      <p:bold r:id="rId8"/>
      <p:italic r:id="rId9"/>
      <p:boldItalic r:id="rId10"/>
    </p:embeddedFont>
    <p:embeddedFont>
      <p:font typeface="Calibri" panose="020F0502020204030204" pitchFamily="34" charset="0"/>
      <p:regular r:id="rId11"/>
      <p:bold r:id="rId12"/>
      <p:italic r:id="rId13"/>
      <p:boldItalic r:id="rId14"/>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New Design" id="{743DE84B-E46A-43F9-95BC-95FB02A505F0}">
          <p14:sldIdLst>
            <p14:sldId id="40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 Der Woude, Liesbeth SI-ERB/SE" initials="VDWLS" lastIdx="1" clrIdx="0">
    <p:extLst>
      <p:ext uri="{19B8F6BF-5375-455C-9EA6-DF929625EA0E}">
        <p15:presenceInfo xmlns:p15="http://schemas.microsoft.com/office/powerpoint/2012/main" userId="S-1-5-21-1454471165-343818398-682003330-12862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448" autoAdjust="0"/>
  </p:normalViewPr>
  <p:slideViewPr>
    <p:cSldViewPr snapToGrid="0" snapToObjects="1" showGuides="1">
      <p:cViewPr varScale="1">
        <p:scale>
          <a:sx n="120" d="100"/>
          <a:sy n="120" d="100"/>
        </p:scale>
        <p:origin x="174"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1" d="100"/>
          <a:sy n="61" d="100"/>
        </p:scale>
        <p:origin x="2712" y="84"/>
      </p:cViewPr>
      <p:guideLst>
        <p:guide orient="horz" pos="3128"/>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commentAuthors" Target="commentAuthors.xml"/><Relationship Id="rId10" Type="http://schemas.openxmlformats.org/officeDocument/2006/relationships/font" Target="fonts/font6.fntdata"/><Relationship Id="rId19" Type="http://schemas.openxmlformats.org/officeDocument/2006/relationships/tableStyles" Target="tableStyles.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4" y="0"/>
            <a:ext cx="2945659" cy="496411"/>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20/06/2018</a:t>
            </a:fld>
            <a:endParaRPr lang="en-GB" dirty="0">
              <a:latin typeface="Futura Medium" pitchFamily="2" charset="0"/>
            </a:endParaRPr>
          </a:p>
        </p:txBody>
      </p:sp>
      <p:sp>
        <p:nvSpPr>
          <p:cNvPr id="4" name="Footer Placeholder 3"/>
          <p:cNvSpPr>
            <a:spLocks noGrp="1"/>
          </p:cNvSpPr>
          <p:nvPr>
            <p:ph type="ftr" sz="quarter" idx="2"/>
          </p:nvPr>
        </p:nvSpPr>
        <p:spPr>
          <a:xfrm>
            <a:off x="1" y="9430091"/>
            <a:ext cx="2945659" cy="496411"/>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4" y="9430091"/>
            <a:ext cx="2945659" cy="496411"/>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4" y="0"/>
            <a:ext cx="2945659" cy="496411"/>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20/06/2018</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9430091"/>
            <a:ext cx="2945659" cy="496411"/>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4" y="9430091"/>
            <a:ext cx="2945659" cy="496411"/>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DE4771-5EFF-4354-80F0-B4B99BDA7F9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685799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0" name="Rectangle 19"/>
          <p:cNvSpPr/>
          <p:nvPr userDrawn="1"/>
        </p:nvSpPr>
        <p:spPr bwMode="gray">
          <a:xfrm>
            <a:off x="1"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bg1"/>
              </a:solidFill>
            </a:endParaRPr>
          </a:p>
        </p:txBody>
      </p:sp>
      <p:sp>
        <p:nvSpPr>
          <p:cNvPr id="21" name="Rectangle 20" descr="&lt;Shell Yellow Bar&gt;"/>
          <p:cNvSpPr/>
          <p:nvPr userDrawn="1"/>
        </p:nvSpPr>
        <p:spPr bwMode="gray">
          <a:xfrm>
            <a:off x="2370681" y="761998"/>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tx1"/>
              </a:solidFill>
            </a:endParaRPr>
          </a:p>
        </p:txBody>
      </p:sp>
      <p:pic>
        <p:nvPicPr>
          <p:cNvPr id="22" name="Picture 21"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9333" y="645968"/>
            <a:ext cx="2032000" cy="1524000"/>
          </a:xfrm>
          <a:prstGeom prst="rect">
            <a:avLst/>
          </a:prstGeom>
        </p:spPr>
      </p:pic>
      <p:sp>
        <p:nvSpPr>
          <p:cNvPr id="28" name="Rectangle 2"/>
          <p:cNvSpPr>
            <a:spLocks noGrp="1" noChangeArrowheads="1"/>
          </p:cNvSpPr>
          <p:nvPr userDrawn="1">
            <p:ph type="ctrTitle"/>
          </p:nvPr>
        </p:nvSpPr>
        <p:spPr>
          <a:xfrm>
            <a:off x="2371199" y="954000"/>
            <a:ext cx="9147700" cy="918000"/>
          </a:xfrm>
          <a:noFill/>
          <a:ln>
            <a:noFill/>
          </a:ln>
        </p:spPr>
        <p:txBody>
          <a:bodyPr lIns="0" tIns="0" rIns="0" anchor="ctr" anchorCtr="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pPr lvl="0" algn="l" defTabSz="1219170" rtl="0" eaLnBrk="1" latinLnBrk="0" hangingPunct="1">
              <a:lnSpc>
                <a:spcPct val="110000"/>
              </a:lnSpc>
              <a:spcBef>
                <a:spcPct val="0"/>
              </a:spcBef>
              <a:buNone/>
            </a:pPr>
            <a:r>
              <a:rPr lang="en-US"/>
              <a:t>Click to edit Master title style</a:t>
            </a:r>
            <a:endParaRPr lang="en-GB" dirty="0"/>
          </a:p>
        </p:txBody>
      </p:sp>
      <p:sp>
        <p:nvSpPr>
          <p:cNvPr id="29" name="Rectangle 3"/>
          <p:cNvSpPr>
            <a:spLocks noGrp="1" noChangeArrowheads="1"/>
          </p:cNvSpPr>
          <p:nvPr userDrawn="1">
            <p:ph type="subTitle" idx="1"/>
          </p:nvPr>
        </p:nvSpPr>
        <p:spPr>
          <a:xfrm>
            <a:off x="2371199" y="3317925"/>
            <a:ext cx="9147700" cy="748800"/>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2371200" y="4585016"/>
            <a:ext cx="7810528"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371200" y="4838620"/>
            <a:ext cx="7810528"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2" name="Text Box 11" descr="&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US" sz="800" dirty="0">
                <a:solidFill>
                  <a:schemeClr val="tx1"/>
                </a:solidFill>
                <a:latin typeface="+mn-lt"/>
                <a:cs typeface="Arial" pitchFamily="34" charset="0"/>
              </a:rPr>
              <a:t>The Shell Petroleum Development Company of Nigeria Ltd </a:t>
            </a:r>
            <a:endParaRPr lang="en-GB" sz="800" dirty="0">
              <a:solidFill>
                <a:schemeClr val="tx1"/>
              </a:solidFill>
              <a:latin typeface="+mn-lt"/>
              <a:cs typeface="Arial" pitchFamily="34" charset="0"/>
            </a:endParaRPr>
          </a:p>
        </p:txBody>
      </p:sp>
      <p:sp>
        <p:nvSpPr>
          <p:cNvPr id="103"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4"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a:t>2017</a:t>
            </a:r>
          </a:p>
        </p:txBody>
      </p:sp>
      <p:sp>
        <p:nvSpPr>
          <p:cNvPr id="105"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UPO/G/DNC</a:t>
            </a:r>
          </a:p>
        </p:txBody>
      </p:sp>
      <p:sp>
        <p:nvSpPr>
          <p:cNvPr id="15" name="TextBox 14" descr="CONFIDENTIAL_TAG_0xFFEE"/>
          <p:cNvSpPr txBox="1"/>
          <p:nvPr userDrawn="1"/>
        </p:nvSpPr>
        <p:spPr bwMode="auto">
          <a:xfrm>
            <a:off x="8209062" y="6480472"/>
            <a:ext cx="1439333"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rPr>
              <a:t>RESTRICTED</a:t>
            </a:r>
          </a:p>
        </p:txBody>
      </p:sp>
    </p:spTree>
    <p:extLst>
      <p:ext uri="{BB962C8B-B14F-4D97-AF65-F5344CB8AC3E}">
        <p14:creationId xmlns:p14="http://schemas.microsoft.com/office/powerpoint/2010/main" val="3289943299"/>
      </p:ext>
    </p:extLst>
  </p:cSld>
  <p:clrMapOvr>
    <a:masterClrMapping/>
  </p:clrMapOvr>
  <p:transition/>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672001" y="6150324"/>
            <a:ext cx="10824855" cy="147993"/>
          </a:xfrm>
        </p:spPr>
        <p:txBody>
          <a:bodyPr wrap="square">
            <a:noAutofit/>
          </a:bodyPr>
          <a:lstStyle>
            <a:lvl1pPr>
              <a:defRPr sz="700"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673101" y="728663"/>
            <a:ext cx="10842932"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672001" y="4267484"/>
            <a:ext cx="5209337"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672001" y="3932521"/>
            <a:ext cx="5209337"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flipV="1">
            <a:off x="672001" y="4209292"/>
            <a:ext cx="5209337"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672001" y="4524140"/>
            <a:ext cx="5209337" cy="1606497"/>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a:off x="672001" y="6032737"/>
            <a:ext cx="5209337"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672001" y="1905335"/>
            <a:ext cx="5209337"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672001" y="1570372"/>
            <a:ext cx="5209337"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flipV="1">
            <a:off x="672001" y="1847143"/>
            <a:ext cx="5209337"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672001" y="2161991"/>
            <a:ext cx="5209337" cy="1606497"/>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a:off x="672001" y="3670588"/>
            <a:ext cx="5209337"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87740" y="4267484"/>
            <a:ext cx="523116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87740" y="3932521"/>
            <a:ext cx="523116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flipV="1">
            <a:off x="6287740" y="4209292"/>
            <a:ext cx="523116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87740" y="4524140"/>
            <a:ext cx="5231161" cy="1606497"/>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a:off x="6287740" y="6032737"/>
            <a:ext cx="523116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87740" y="1905335"/>
            <a:ext cx="523116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87740" y="1570372"/>
            <a:ext cx="523116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flipV="1">
            <a:off x="6287740" y="1847143"/>
            <a:ext cx="523116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87740" y="2161991"/>
            <a:ext cx="5231161" cy="1606497"/>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287740" y="3670588"/>
            <a:ext cx="523116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3"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a:t>2017</a:t>
            </a:r>
          </a:p>
        </p:txBody>
      </p:sp>
      <p:sp>
        <p:nvSpPr>
          <p:cNvPr id="34"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UPO/G/DNC</a:t>
            </a:r>
          </a:p>
        </p:txBody>
      </p:sp>
    </p:spTree>
    <p:extLst>
      <p:ext uri="{BB962C8B-B14F-4D97-AF65-F5344CB8AC3E}">
        <p14:creationId xmlns:p14="http://schemas.microsoft.com/office/powerpoint/2010/main" val="286578655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2" y="4313785"/>
            <a:ext cx="12191999"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bg1"/>
              </a:solidFill>
            </a:endParaRPr>
          </a:p>
        </p:txBody>
      </p:sp>
      <p:sp>
        <p:nvSpPr>
          <p:cNvPr id="18" name="Title 1"/>
          <p:cNvSpPr>
            <a:spLocks noGrp="1"/>
          </p:cNvSpPr>
          <p:nvPr>
            <p:ph type="title"/>
          </p:nvPr>
        </p:nvSpPr>
        <p:spPr>
          <a:xfrm>
            <a:off x="1015981" y="2638196"/>
            <a:ext cx="4887403"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US"/>
              <a:t>Click to edit Master title style</a:t>
            </a:r>
            <a:endParaRPr lang="en-GB" dirty="0"/>
          </a:p>
        </p:txBody>
      </p:sp>
      <p:sp>
        <p:nvSpPr>
          <p:cNvPr id="25" name="Text Placeholder 2"/>
          <p:cNvSpPr>
            <a:spLocks noGrp="1"/>
          </p:cNvSpPr>
          <p:nvPr>
            <p:ph type="body" idx="1"/>
          </p:nvPr>
        </p:nvSpPr>
        <p:spPr>
          <a:xfrm>
            <a:off x="1015981" y="1699351"/>
            <a:ext cx="10502919" cy="82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800" b="0" cap="none" dirty="0" smtClean="0">
                <a:latin typeface="+mj-lt"/>
              </a:defRPr>
            </a:lvl1pPr>
          </a:lstStyle>
          <a:p>
            <a:pPr lvl="0" defTabSz="357708">
              <a:lnSpc>
                <a:spcPct val="100000"/>
              </a:lnSpc>
            </a:pPr>
            <a:r>
              <a:rPr lang="en-US"/>
              <a:t>Click to edit Master text styles</a:t>
            </a:r>
          </a:p>
        </p:txBody>
      </p:sp>
      <p:sp>
        <p:nvSpPr>
          <p:cNvPr id="34" name="Text Placeholder 13"/>
          <p:cNvSpPr>
            <a:spLocks noGrp="1"/>
          </p:cNvSpPr>
          <p:nvPr>
            <p:ph type="body" sz="quarter" idx="13" hasCustomPrompt="1"/>
          </p:nvPr>
        </p:nvSpPr>
        <p:spPr bwMode="gray">
          <a:xfrm>
            <a:off x="6288617" y="2638698"/>
            <a:ext cx="5216427" cy="2207623"/>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r">
              <a:lnSpc>
                <a:spcPct val="95000"/>
              </a:lnSpc>
              <a:defRPr lang="en-GB" sz="17000" kern="10000" spc="-1000" dirty="0">
                <a:ln w="3175">
                  <a:noFill/>
                </a:ln>
                <a:solidFill>
                  <a:schemeClr val="accent1"/>
                </a:solidFill>
                <a:latin typeface="Futura Bold"/>
                <a:ea typeface="Arial" charset="0"/>
                <a:cs typeface="Futura Bold"/>
              </a:defRPr>
            </a:lvl1pPr>
          </a:lstStyle>
          <a:p>
            <a:pPr lvl="0" algn="r" defTabSz="1219170">
              <a:lnSpc>
                <a:spcPct val="100000"/>
              </a:lnSpc>
              <a:buClr>
                <a:srgbClr val="DD1D21"/>
              </a:buClr>
              <a:tabLst>
                <a:tab pos="1081088" algn="l"/>
              </a:tabLst>
            </a:pPr>
            <a:r>
              <a:rPr lang="en-GB" dirty="0"/>
              <a:t>0.0</a:t>
            </a:r>
          </a:p>
        </p:txBody>
      </p:sp>
      <p:sp>
        <p:nvSpPr>
          <p:cNvPr id="12"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a:t>2017</a:t>
            </a:r>
          </a:p>
        </p:txBody>
      </p:sp>
      <p:sp>
        <p:nvSpPr>
          <p:cNvPr id="17"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UPO/G/DNC</a:t>
            </a:r>
          </a:p>
        </p:txBody>
      </p:sp>
      <p:sp>
        <p:nvSpPr>
          <p:cNvPr id="20" name="Rectangle 19" descr="&lt;Shell Yellow Bar&gt;"/>
          <p:cNvSpPr/>
          <p:nvPr userDrawn="1"/>
        </p:nvSpPr>
        <p:spPr bwMode="gray">
          <a:xfrm>
            <a:off x="1015981" y="1524000"/>
            <a:ext cx="1693312"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p>
        </p:txBody>
      </p:sp>
      <p:sp>
        <p:nvSpPr>
          <p:cNvPr id="22" name="Text Box 11" descr="&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US" sz="800" dirty="0">
                <a:solidFill>
                  <a:schemeClr val="tx1"/>
                </a:solidFill>
                <a:latin typeface="+mn-lt"/>
                <a:cs typeface="Arial" pitchFamily="34" charset="0"/>
              </a:rPr>
              <a:t>The Shell Petroleum Development Company of Nigeria Ltd </a:t>
            </a:r>
            <a:endParaRPr lang="en-GB" sz="800" dirty="0">
              <a:solidFill>
                <a:schemeClr val="tx1"/>
              </a:solidFill>
              <a:latin typeface="+mn-lt"/>
              <a:cs typeface="Arial" pitchFamily="34" charset="0"/>
            </a:endParaRPr>
          </a:p>
        </p:txBody>
      </p:sp>
      <p:sp>
        <p:nvSpPr>
          <p:cNvPr id="14" name="TextBox 13" descr="CONFIDENTIAL_TAG_0xFFEE"/>
          <p:cNvSpPr txBox="1"/>
          <p:nvPr userDrawn="1"/>
        </p:nvSpPr>
        <p:spPr bwMode="auto">
          <a:xfrm>
            <a:off x="8209062" y="6480472"/>
            <a:ext cx="1439333"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rPr>
              <a:t>RESTRICTED</a:t>
            </a:r>
          </a:p>
        </p:txBody>
      </p:sp>
    </p:spTree>
    <p:extLst>
      <p:ext uri="{BB962C8B-B14F-4D97-AF65-F5344CB8AC3E}">
        <p14:creationId xmlns:p14="http://schemas.microsoft.com/office/powerpoint/2010/main" val="5170165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Image">
    <p:spTree>
      <p:nvGrpSpPr>
        <p:cNvPr id="1" name=""/>
        <p:cNvGrpSpPr/>
        <p:nvPr/>
      </p:nvGrpSpPr>
      <p:grpSpPr>
        <a:xfrm>
          <a:off x="0" y="0"/>
          <a:ext cx="0" cy="0"/>
          <a:chOff x="0" y="0"/>
          <a:chExt cx="0" cy="0"/>
        </a:xfrm>
      </p:grpSpPr>
      <p:sp>
        <p:nvSpPr>
          <p:cNvPr id="102" name="Rectangle 101"/>
          <p:cNvSpPr/>
          <p:nvPr userDrawn="1"/>
        </p:nvSpPr>
        <p:spPr bwMode="gray">
          <a:xfrm>
            <a:off x="673099" y="3554414"/>
            <a:ext cx="9152468"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p>
        </p:txBody>
      </p:sp>
      <p:sp>
        <p:nvSpPr>
          <p:cNvPr id="31" name="Rectangle 30" descr="&lt;Shell Yellow Bar&gt;"/>
          <p:cNvSpPr/>
          <p:nvPr userDrawn="1"/>
        </p:nvSpPr>
        <p:spPr bwMode="gray">
          <a:xfrm>
            <a:off x="1001211" y="3829099"/>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tx1"/>
              </a:solidFill>
            </a:endParaRPr>
          </a:p>
        </p:txBody>
      </p:sp>
      <p:sp>
        <p:nvSpPr>
          <p:cNvPr id="35" name="Picture Placeholder 2"/>
          <p:cNvSpPr>
            <a:spLocks noGrp="1"/>
          </p:cNvSpPr>
          <p:nvPr userDrawn="1">
            <p:ph type="pic" sz="quarter" idx="13"/>
          </p:nvPr>
        </p:nvSpPr>
        <p:spPr bwMode="auto">
          <a:xfrm>
            <a:off x="1" y="0"/>
            <a:ext cx="12200897"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28" name="Rectangle 2"/>
          <p:cNvSpPr>
            <a:spLocks noGrp="1" noChangeArrowheads="1"/>
          </p:cNvSpPr>
          <p:nvPr userDrawn="1">
            <p:ph type="ctrTitle"/>
          </p:nvPr>
        </p:nvSpPr>
        <p:spPr>
          <a:xfrm>
            <a:off x="1007533" y="4027623"/>
            <a:ext cx="8483600" cy="8640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pc="0" dirty="0">
                <a:cs typeface="Arial" pitchFamily="34" charset="0"/>
              </a:defRPr>
            </a:lvl1pPr>
          </a:lstStyle>
          <a:p>
            <a:pPr lvl="0" defTabSz="1219170">
              <a:lnSpc>
                <a:spcPct val="100000"/>
              </a:lnSpc>
            </a:pPr>
            <a:r>
              <a:rPr lang="en-US"/>
              <a:t>Click to edit Master title style</a:t>
            </a:r>
            <a:endParaRPr lang="en-GB" dirty="0"/>
          </a:p>
        </p:txBody>
      </p:sp>
      <p:sp>
        <p:nvSpPr>
          <p:cNvPr id="29" name="Rectangle 3"/>
          <p:cNvSpPr>
            <a:spLocks noGrp="1" noChangeArrowheads="1"/>
          </p:cNvSpPr>
          <p:nvPr userDrawn="1">
            <p:ph type="subTitle" idx="1"/>
          </p:nvPr>
        </p:nvSpPr>
        <p:spPr>
          <a:xfrm>
            <a:off x="1007533" y="5096738"/>
            <a:ext cx="8483600" cy="7704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400" dirty="0"/>
            </a:lvl1pPr>
          </a:lstStyle>
          <a:p>
            <a:pPr lvl="0" defTabSz="357708">
              <a:lnSpc>
                <a:spcPct val="90000"/>
              </a:lnSpc>
              <a:spcBef>
                <a:spcPct val="0"/>
              </a:spcBef>
            </a:pPr>
            <a:r>
              <a:rPr lang="en-US"/>
              <a:t>Click to edit Master subtitle style</a:t>
            </a:r>
            <a:endParaRPr lang="en-GB" dirty="0"/>
          </a:p>
        </p:txBody>
      </p:sp>
      <p:sp>
        <p:nvSpPr>
          <p:cNvPr id="98" name="Text Box 11" descr="&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US" sz="800" dirty="0">
                <a:solidFill>
                  <a:schemeClr val="tx1"/>
                </a:solidFill>
                <a:latin typeface="+mn-lt"/>
                <a:cs typeface="Arial" pitchFamily="34" charset="0"/>
              </a:rPr>
              <a:t>The Shell Petroleum Development Company of Nigeria Ltd </a:t>
            </a:r>
            <a:endParaRPr lang="en-GB" sz="800" dirty="0">
              <a:solidFill>
                <a:schemeClr val="tx1"/>
              </a:solidFill>
              <a:latin typeface="+mn-lt"/>
              <a:cs typeface="Arial" pitchFamily="34" charset="0"/>
            </a:endParaRPr>
          </a:p>
        </p:txBody>
      </p:sp>
      <p:sp>
        <p:nvSpPr>
          <p:cNvPr id="9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a:t>2017</a:t>
            </a:r>
          </a:p>
        </p:txBody>
      </p:sp>
      <p:sp>
        <p:nvSpPr>
          <p:cNvPr id="101"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UPO/G/DNC</a:t>
            </a:r>
          </a:p>
        </p:txBody>
      </p:sp>
      <p:sp>
        <p:nvSpPr>
          <p:cNvPr id="12" name="TextBox 11" descr="CONFIDENTIAL_TAG_0xFFEE"/>
          <p:cNvSpPr txBox="1"/>
          <p:nvPr userDrawn="1"/>
        </p:nvSpPr>
        <p:spPr bwMode="auto">
          <a:xfrm>
            <a:off x="8209062" y="6480472"/>
            <a:ext cx="1439333"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rPr>
              <a:t>RESTRICTED</a:t>
            </a:r>
          </a:p>
        </p:txBody>
      </p:sp>
    </p:spTree>
    <p:extLst>
      <p:ext uri="{BB962C8B-B14F-4D97-AF65-F5344CB8AC3E}">
        <p14:creationId xmlns:p14="http://schemas.microsoft.com/office/powerpoint/2010/main" val="2036439287"/>
      </p:ext>
    </p:extLst>
  </p:cSld>
  <p:clrMapOvr>
    <a:masterClrMapping/>
  </p:clrMapOvr>
  <p:transition/>
  <p:extLst mod="1">
    <p:ext uri="{DCECCB84-F9BA-43D5-87BE-67443E8EF086}">
      <p15:sldGuideLst xmlns:p15="http://schemas.microsoft.com/office/powerpoint/2012/main">
        <p15:guide id="4" pos="4484">
          <p15:clr>
            <a:srgbClr val="FBAE40"/>
          </p15:clr>
        </p15:guide>
        <p15:guide id="0" pos="47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0"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8"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a:t>2017</a:t>
            </a:r>
          </a:p>
        </p:txBody>
      </p:sp>
      <p:sp>
        <p:nvSpPr>
          <p:cNvPr id="12"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UPO/G/DNC</a:t>
            </a:r>
          </a:p>
        </p:txBody>
      </p:sp>
    </p:spTree>
    <p:extLst>
      <p:ext uri="{BB962C8B-B14F-4D97-AF65-F5344CB8AC3E}">
        <p14:creationId xmlns:p14="http://schemas.microsoft.com/office/powerpoint/2010/main" val="390527933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1" y="0"/>
            <a:ext cx="12194383" cy="6858000"/>
          </a:xfrm>
          <a:prstGeom prst="rect">
            <a:avLst/>
          </a:prstGeom>
          <a:noFill/>
          <a:ln w="3175" algn="ctr">
            <a:noFill/>
            <a:miter lim="800000"/>
            <a:headEnd/>
            <a:tailEnd/>
          </a:ln>
        </p:spPr>
        <p:txBody>
          <a:bodyPr/>
          <a:lstStyle>
            <a:lvl1pPr>
              <a:defRPr sz="1600"/>
            </a:lvl1pPr>
          </a:lstStyle>
          <a:p>
            <a:r>
              <a:rPr lang="en-US"/>
              <a:t>Click icon to add picture</a:t>
            </a:r>
            <a:endParaRPr lang="en-GB" dirty="0"/>
          </a:p>
        </p:txBody>
      </p:sp>
      <p:sp>
        <p:nvSpPr>
          <p:cNvPr id="3" name="Text Placeholder 2"/>
          <p:cNvSpPr>
            <a:spLocks noGrp="1"/>
          </p:cNvSpPr>
          <p:nvPr>
            <p:ph type="body" sz="quarter" idx="13"/>
          </p:nvPr>
        </p:nvSpPr>
        <p:spPr>
          <a:xfrm>
            <a:off x="673101" y="1492272"/>
            <a:ext cx="5230284"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
        <p:nvSpPr>
          <p:cNvPr id="7" name="Slide Number Placeholder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a:t>2017</a:t>
            </a:r>
          </a:p>
        </p:txBody>
      </p:sp>
      <p:sp>
        <p:nvSpPr>
          <p:cNvPr id="10"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UPO/G/DNC</a:t>
            </a:r>
          </a:p>
        </p:txBody>
      </p:sp>
    </p:spTree>
    <p:extLst>
      <p:ext uri="{BB962C8B-B14F-4D97-AF65-F5344CB8AC3E}">
        <p14:creationId xmlns:p14="http://schemas.microsoft.com/office/powerpoint/2010/main" val="96500833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2" y="4313784"/>
            <a:ext cx="12191999" cy="2544216"/>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bg1"/>
              </a:solidFill>
            </a:endParaRPr>
          </a:p>
        </p:txBody>
      </p:sp>
      <p:grpSp>
        <p:nvGrpSpPr>
          <p:cNvPr id="25" name="Group 24"/>
          <p:cNvGrpSpPr/>
          <p:nvPr userDrawn="1"/>
        </p:nvGrpSpPr>
        <p:grpSpPr bwMode="gray">
          <a:xfrm>
            <a:off x="5903384" y="2831546"/>
            <a:ext cx="5690760" cy="1633939"/>
            <a:chOff x="6450013" y="2557463"/>
            <a:chExt cx="5197475" cy="1917700"/>
          </a:xfrm>
        </p:grpSpPr>
        <p:sp>
          <p:nvSpPr>
            <p:cNvPr id="26"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7"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28"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grpSp>
      <p:sp>
        <p:nvSpPr>
          <p:cNvPr id="34" name="Text Placeholder 13"/>
          <p:cNvSpPr>
            <a:spLocks noGrp="1"/>
          </p:cNvSpPr>
          <p:nvPr>
            <p:ph type="body" sz="quarter" idx="13"/>
          </p:nvPr>
        </p:nvSpPr>
        <p:spPr>
          <a:xfrm>
            <a:off x="1015981" y="1711397"/>
            <a:ext cx="10493664" cy="81359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800" b="0" cap="none" baseline="0" dirty="0">
                <a:latin typeface="+mj-lt"/>
              </a:defRPr>
            </a:lvl1pPr>
          </a:lstStyle>
          <a:p>
            <a:pPr lvl="0" defTabSz="357708">
              <a:lnSpc>
                <a:spcPct val="100000"/>
              </a:lnSpc>
            </a:pPr>
            <a:r>
              <a:rPr lang="en-US"/>
              <a:t>Click to edit Master text styles</a:t>
            </a:r>
          </a:p>
        </p:txBody>
      </p:sp>
      <p:sp>
        <p:nvSpPr>
          <p:cNvPr id="11"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a:t>2017</a:t>
            </a:r>
          </a:p>
        </p:txBody>
      </p:sp>
      <p:sp>
        <p:nvSpPr>
          <p:cNvPr id="16"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UPO/G/DNC</a:t>
            </a:r>
          </a:p>
        </p:txBody>
      </p:sp>
      <p:sp>
        <p:nvSpPr>
          <p:cNvPr id="24" name="Text Box 11" descr="&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US" sz="800" dirty="0">
                <a:solidFill>
                  <a:schemeClr val="tx1"/>
                </a:solidFill>
                <a:latin typeface="+mn-lt"/>
                <a:cs typeface="Arial" pitchFamily="34" charset="0"/>
              </a:rPr>
              <a:t>The Shell Petroleum Development Company of Nigeria Ltd </a:t>
            </a:r>
            <a:endParaRPr lang="en-GB" sz="800" dirty="0">
              <a:solidFill>
                <a:schemeClr val="tx1"/>
              </a:solidFill>
              <a:latin typeface="+mn-lt"/>
              <a:cs typeface="Arial" pitchFamily="34" charset="0"/>
            </a:endParaRPr>
          </a:p>
        </p:txBody>
      </p:sp>
      <p:sp>
        <p:nvSpPr>
          <p:cNvPr id="29" name="Title 1"/>
          <p:cNvSpPr>
            <a:spLocks noGrp="1"/>
          </p:cNvSpPr>
          <p:nvPr>
            <p:ph type="title" hasCustomPrompt="1"/>
          </p:nvPr>
        </p:nvSpPr>
        <p:spPr>
          <a:xfrm>
            <a:off x="1015981" y="2638196"/>
            <a:ext cx="4477944"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GB" dirty="0"/>
              <a:t>Click to subtitle</a:t>
            </a:r>
          </a:p>
        </p:txBody>
      </p:sp>
      <p:sp>
        <p:nvSpPr>
          <p:cNvPr id="30" name="Rectangle 29" descr="&lt;Shell Yellow Bar&gt;"/>
          <p:cNvSpPr/>
          <p:nvPr userDrawn="1"/>
        </p:nvSpPr>
        <p:spPr bwMode="gray">
          <a:xfrm>
            <a:off x="1015981" y="1524000"/>
            <a:ext cx="1693312"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p>
        </p:txBody>
      </p:sp>
      <p:sp>
        <p:nvSpPr>
          <p:cNvPr id="17" name="TextBox 16" descr="CONFIDENTIAL_TAG_0xFFEE"/>
          <p:cNvSpPr txBox="1"/>
          <p:nvPr userDrawn="1"/>
        </p:nvSpPr>
        <p:spPr bwMode="auto">
          <a:xfrm>
            <a:off x="8209062" y="6480472"/>
            <a:ext cx="1439333"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rPr>
              <a:t>RESTRICTED</a:t>
            </a:r>
          </a:p>
        </p:txBody>
      </p:sp>
    </p:spTree>
    <p:extLst>
      <p:ext uri="{BB962C8B-B14F-4D97-AF65-F5344CB8AC3E}">
        <p14:creationId xmlns:p14="http://schemas.microsoft.com/office/powerpoint/2010/main" val="364657198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a:t>2017</a:t>
            </a:r>
          </a:p>
        </p:txBody>
      </p:sp>
      <p:sp>
        <p:nvSpPr>
          <p:cNvPr id="10"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UPO/G/DNC</a:t>
            </a:r>
          </a:p>
        </p:txBody>
      </p:sp>
      <p:sp>
        <p:nvSpPr>
          <p:cNvPr id="11" name="Text Box 11" descr="&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US" sz="800" dirty="0">
                <a:solidFill>
                  <a:schemeClr val="tx1"/>
                </a:solidFill>
                <a:latin typeface="+mn-lt"/>
                <a:cs typeface="Arial" pitchFamily="34" charset="0"/>
              </a:rPr>
              <a:t>The Shell Petroleum Development Company of Nigeria Ltd </a:t>
            </a:r>
            <a:endParaRPr lang="en-GB" sz="800" dirty="0">
              <a:solidFill>
                <a:schemeClr val="tx1"/>
              </a:solidFill>
              <a:latin typeface="+mn-lt"/>
              <a:cs typeface="Arial" pitchFamily="34" charset="0"/>
            </a:endParaRPr>
          </a:p>
        </p:txBody>
      </p:sp>
      <p:sp>
        <p:nvSpPr>
          <p:cNvPr id="9" name="TextBox 8" descr="CONFIDENTIAL_TAG_0xFFEE"/>
          <p:cNvSpPr txBox="1"/>
          <p:nvPr userDrawn="1"/>
        </p:nvSpPr>
        <p:spPr bwMode="auto">
          <a:xfrm>
            <a:off x="8209062" y="6480472"/>
            <a:ext cx="1439333"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rPr>
              <a:t>RESTRICTED</a:t>
            </a:r>
          </a:p>
        </p:txBody>
      </p:sp>
    </p:spTree>
    <p:extLst>
      <p:ext uri="{BB962C8B-B14F-4D97-AF65-F5344CB8AC3E}">
        <p14:creationId xmlns:p14="http://schemas.microsoft.com/office/powerpoint/2010/main" val="172923451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29186" y="1280160"/>
            <a:ext cx="5733629" cy="4300222"/>
          </a:xfrm>
          <a:prstGeom prst="rect">
            <a:avLst/>
          </a:prstGeom>
        </p:spPr>
      </p:pic>
    </p:spTree>
    <p:extLst>
      <p:ext uri="{BB962C8B-B14F-4D97-AF65-F5344CB8AC3E}">
        <p14:creationId xmlns:p14="http://schemas.microsoft.com/office/powerpoint/2010/main" val="379142314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673101" y="1557339"/>
            <a:ext cx="1084580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230400" indent="-230400">
              <a:defRPr lang="en-GB" dirty="0" smtClean="0"/>
            </a:lvl2pPr>
            <a:lvl3pPr marL="403200" indent="-201600">
              <a:defRPr lang="en-GB" dirty="0" smtClean="0"/>
            </a:lvl3pPr>
            <a:lvl4pPr marL="633600" indent="-230400">
              <a:defRPr lang="en-GB" dirty="0" smtClean="0"/>
            </a:lvl4pPr>
            <a:lvl5pPr marL="835200" indent="-201600">
              <a:defRPr lang="en-GB" dirty="0" smtClean="0"/>
            </a:lvl5pPr>
            <a:lvl6pPr marL="986400" indent="-151200">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a:t>2017</a:t>
            </a:r>
          </a:p>
        </p:txBody>
      </p:sp>
      <p:sp>
        <p:nvSpPr>
          <p:cNvPr id="12"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UPO/G/DNC</a:t>
            </a:r>
          </a:p>
        </p:txBody>
      </p:sp>
    </p:spTree>
    <p:extLst>
      <p:ext uri="{BB962C8B-B14F-4D97-AF65-F5344CB8AC3E}">
        <p14:creationId xmlns:p14="http://schemas.microsoft.com/office/powerpoint/2010/main" val="77629040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673101" y="1557339"/>
            <a:ext cx="1084580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230400" indent="-230400">
              <a:defRPr lang="en-GB" dirty="0" smtClean="0"/>
            </a:lvl2pPr>
            <a:lvl3pPr marL="403200" indent="-201600">
              <a:defRPr lang="en-GB" dirty="0" smtClean="0"/>
            </a:lvl3pPr>
            <a:lvl4pPr marL="633600" indent="-230400">
              <a:defRPr lang="en-GB" dirty="0" smtClean="0"/>
            </a:lvl4pPr>
            <a:lvl5pPr marL="835200" indent="-201600">
              <a:defRPr lang="en-GB" dirty="0" smtClean="0"/>
            </a:lvl5pPr>
            <a:lvl6pPr marL="986400" indent="-151200">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a:t>2017</a:t>
            </a:r>
          </a:p>
        </p:txBody>
      </p:sp>
      <p:sp>
        <p:nvSpPr>
          <p:cNvPr id="12"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UPO/G/DNC</a:t>
            </a:r>
          </a:p>
        </p:txBody>
      </p:sp>
    </p:spTree>
    <p:extLst>
      <p:ext uri="{BB962C8B-B14F-4D97-AF65-F5344CB8AC3E}">
        <p14:creationId xmlns:p14="http://schemas.microsoft.com/office/powerpoint/2010/main" val="48547095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8" name="Rectangle 17"/>
          <p:cNvSpPr/>
          <p:nvPr userDrawn="1"/>
        </p:nvSpPr>
        <p:spPr bwMode="gray">
          <a:xfrm>
            <a:off x="1"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bg1"/>
              </a:solidFill>
            </a:endParaRPr>
          </a:p>
        </p:txBody>
      </p:sp>
      <p:sp>
        <p:nvSpPr>
          <p:cNvPr id="19" name="Rectangle 18" descr="&lt;Shell Yellow Bar&gt;"/>
          <p:cNvSpPr/>
          <p:nvPr userDrawn="1"/>
        </p:nvSpPr>
        <p:spPr bwMode="gray">
          <a:xfrm>
            <a:off x="2370681" y="761998"/>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9333" y="645968"/>
            <a:ext cx="2032000" cy="1524000"/>
          </a:xfrm>
          <a:prstGeom prst="rect">
            <a:avLst/>
          </a:prstGeom>
        </p:spPr>
      </p:pic>
      <p:sp>
        <p:nvSpPr>
          <p:cNvPr id="28" name="Rectangle 2"/>
          <p:cNvSpPr>
            <a:spLocks noGrp="1" noChangeArrowheads="1"/>
          </p:cNvSpPr>
          <p:nvPr userDrawn="1">
            <p:ph type="ctrTitle"/>
          </p:nvPr>
        </p:nvSpPr>
        <p:spPr>
          <a:xfrm>
            <a:off x="2371200" y="955449"/>
            <a:ext cx="9148800" cy="918000"/>
          </a:xfrm>
          <a:noFill/>
          <a:ln w="9525" algn="ctr">
            <a:noFill/>
            <a:miter lim="800000"/>
            <a:headEnd/>
            <a:tailEnd/>
          </a:ln>
        </p:spPr>
        <p:txBody>
          <a:bodyPr vert="horz" wrap="square" lIns="0" tIns="0" rIns="0" bIns="0" numCol="1" anchor="ctr" anchorCtr="0" compatLnSpc="1">
            <a:prstTxWarp prst="textNoShape">
              <a:avLst/>
            </a:prstTxWarp>
          </a:bodyPr>
          <a:lstStyle>
            <a:lvl1pPr>
              <a:defRPr lang="en-GB" spc="0" dirty="0">
                <a:cs typeface="Arial" pitchFamily="34" charset="0"/>
              </a:defRPr>
            </a:lvl1pPr>
          </a:lstStyle>
          <a:p>
            <a:pPr lvl="0" defTabSz="1219170">
              <a:lnSpc>
                <a:spcPct val="110000"/>
              </a:lnSpc>
            </a:pPr>
            <a:r>
              <a:rPr lang="en-US"/>
              <a:t>Click to edit Master title style</a:t>
            </a:r>
            <a:endParaRPr lang="en-GB" dirty="0"/>
          </a:p>
        </p:txBody>
      </p:sp>
      <p:sp>
        <p:nvSpPr>
          <p:cNvPr id="29" name="Rectangle 3"/>
          <p:cNvSpPr>
            <a:spLocks noGrp="1" noChangeArrowheads="1"/>
          </p:cNvSpPr>
          <p:nvPr userDrawn="1">
            <p:ph type="subTitle" idx="1"/>
          </p:nvPr>
        </p:nvSpPr>
        <p:spPr>
          <a:xfrm>
            <a:off x="2371200" y="3044536"/>
            <a:ext cx="4389819" cy="1023464"/>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2371201" y="4586400"/>
            <a:ext cx="4407932"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371201" y="4838400"/>
            <a:ext cx="4407932"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3" name="Picture Placeholder 2"/>
          <p:cNvSpPr>
            <a:spLocks noGrp="1"/>
          </p:cNvSpPr>
          <p:nvPr userDrawn="1">
            <p:ph type="pic" sz="quarter" idx="12"/>
          </p:nvPr>
        </p:nvSpPr>
        <p:spPr>
          <a:xfrm>
            <a:off x="7093527" y="2795155"/>
            <a:ext cx="4425373" cy="2904946"/>
          </a:xfrm>
        </p:spPr>
        <p:txBody>
          <a:bodyPr/>
          <a:lstStyle>
            <a:lvl1pPr>
              <a:defRPr sz="1600"/>
            </a:lvl1pPr>
          </a:lstStyle>
          <a:p>
            <a:r>
              <a:rPr lang="en-US"/>
              <a:t>Click icon to add picture</a:t>
            </a:r>
            <a:endParaRPr lang="en-GB" dirty="0"/>
          </a:p>
        </p:txBody>
      </p:sp>
      <p:sp>
        <p:nvSpPr>
          <p:cNvPr id="104" name="Text Box 11" descr="&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US" sz="800" dirty="0">
                <a:solidFill>
                  <a:schemeClr val="tx1"/>
                </a:solidFill>
                <a:latin typeface="+mn-lt"/>
                <a:cs typeface="Arial" pitchFamily="34" charset="0"/>
              </a:rPr>
              <a:t>The Shell Petroleum Development Company of Nigeria Ltd </a:t>
            </a:r>
            <a:endParaRPr lang="en-GB" sz="800" dirty="0">
              <a:solidFill>
                <a:schemeClr val="tx1"/>
              </a:solidFill>
              <a:latin typeface="+mn-lt"/>
              <a:cs typeface="Arial" pitchFamily="34" charset="0"/>
            </a:endParaRPr>
          </a:p>
        </p:txBody>
      </p:sp>
      <p:sp>
        <p:nvSpPr>
          <p:cNvPr id="105"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6"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a:t>2017</a:t>
            </a:r>
          </a:p>
        </p:txBody>
      </p:sp>
      <p:sp>
        <p:nvSpPr>
          <p:cNvPr id="107"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UPO/G/DNC</a:t>
            </a:r>
          </a:p>
        </p:txBody>
      </p:sp>
      <p:sp>
        <p:nvSpPr>
          <p:cNvPr id="16" name="TextBox 15" descr="CONFIDENTIAL_TAG_0xFFEE"/>
          <p:cNvSpPr txBox="1"/>
          <p:nvPr userDrawn="1"/>
        </p:nvSpPr>
        <p:spPr bwMode="auto">
          <a:xfrm>
            <a:off x="8209062" y="6480472"/>
            <a:ext cx="1439333"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rPr>
              <a:t>RESTRICTED</a:t>
            </a:r>
          </a:p>
        </p:txBody>
      </p:sp>
    </p:spTree>
    <p:extLst>
      <p:ext uri="{BB962C8B-B14F-4D97-AF65-F5344CB8AC3E}">
        <p14:creationId xmlns:p14="http://schemas.microsoft.com/office/powerpoint/2010/main" val="829702086"/>
      </p:ext>
    </p:extLst>
  </p:cSld>
  <p:clrMapOvr>
    <a:masterClrMapping/>
  </p:clrMapOvr>
  <p:transition/>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2" y="728663"/>
            <a:ext cx="108457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6288619" y="1557339"/>
            <a:ext cx="523028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230400" indent="-230400">
              <a:defRPr lang="en-GB" dirty="0" smtClean="0"/>
            </a:lvl2pPr>
            <a:lvl3pPr marL="403200" indent="-201600">
              <a:defRPr lang="en-GB" dirty="0" smtClean="0"/>
            </a:lvl3pPr>
            <a:lvl4pPr marL="633600" indent="-230400">
              <a:defRPr lang="en-GB" dirty="0" smtClean="0"/>
            </a:lvl4pPr>
            <a:lvl5pPr marL="835200" indent="-201600">
              <a:defRPr lang="en-GB" dirty="0" smtClean="0"/>
            </a:lvl5pPr>
            <a:lvl6pPr marL="986400" indent="-151200">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673101" y="1557339"/>
            <a:ext cx="5230284"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230400" indent="-230400">
              <a:defRPr lang="en-GB" dirty="0" smtClean="0"/>
            </a:lvl2pPr>
            <a:lvl3pPr marL="403200" indent="-201600">
              <a:defRPr lang="en-GB" dirty="0" smtClean="0"/>
            </a:lvl3pPr>
            <a:lvl4pPr marL="633600" indent="-230400">
              <a:defRPr lang="en-GB" dirty="0" smtClean="0"/>
            </a:lvl4pPr>
            <a:lvl5pPr marL="835200" indent="-201600">
              <a:defRPr lang="en-GB" dirty="0" smtClean="0"/>
            </a:lvl5pPr>
            <a:lvl6pPr marL="986400" indent="-151200">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a:t>2017</a:t>
            </a:r>
          </a:p>
        </p:txBody>
      </p:sp>
      <p:sp>
        <p:nvSpPr>
          <p:cNvPr id="13"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UPO/G/DNC</a:t>
            </a:r>
          </a:p>
        </p:txBody>
      </p:sp>
    </p:spTree>
    <p:extLst>
      <p:ext uri="{BB962C8B-B14F-4D97-AF65-F5344CB8AC3E}">
        <p14:creationId xmlns:p14="http://schemas.microsoft.com/office/powerpoint/2010/main" val="40292921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7" name="Slide Number Placeholder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a:t>2017</a:t>
            </a:r>
          </a:p>
        </p:txBody>
      </p:sp>
      <p:sp>
        <p:nvSpPr>
          <p:cNvPr id="12"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UPO/G/DNC</a:t>
            </a:r>
          </a:p>
        </p:txBody>
      </p:sp>
    </p:spTree>
    <p:extLst>
      <p:ext uri="{BB962C8B-B14F-4D97-AF65-F5344CB8AC3E}">
        <p14:creationId xmlns:p14="http://schemas.microsoft.com/office/powerpoint/2010/main" val="199087321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 1 Line Heading and Bullets">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a:solidFill>
                <a:schemeClr val="tx2"/>
              </a:solidFill>
              <a:latin typeface="Futura"/>
            </a:endParaRPr>
          </a:p>
        </p:txBody>
      </p:sp>
      <p:sp>
        <p:nvSpPr>
          <p:cNvPr id="34" name="Rectangle 2"/>
          <p:cNvSpPr>
            <a:spLocks noGrp="1" noChangeArrowheads="1"/>
          </p:cNvSpPr>
          <p:nvPr>
            <p:ph type="title"/>
          </p:nvPr>
        </p:nvSpPr>
        <p:spPr bwMode="auto">
          <a:xfrm>
            <a:off x="1200149" y="295200"/>
            <a:ext cx="10267200" cy="370800"/>
          </a:xfrm>
          <a:prstGeom prst="rect">
            <a:avLst/>
          </a:prstGeom>
          <a:noFill/>
          <a:ln w="9525" algn="ctr">
            <a:noFill/>
            <a:miter lim="800000"/>
            <a:headEnd/>
            <a:tailEnd/>
          </a:ln>
        </p:spPr>
        <p:txBody>
          <a:bodyPr anchor="ctr"/>
          <a:lstStyle>
            <a:lvl1pPr>
              <a:defRPr sz="2400" b="1">
                <a:solidFill>
                  <a:schemeClr val="accent2"/>
                </a:solidFill>
              </a:defRPr>
            </a:lvl1pPr>
          </a:lstStyle>
          <a:p>
            <a:pPr lvl="0"/>
            <a:r>
              <a:rPr lang="en-US" dirty="0"/>
              <a:t>Click to edit Master title style</a:t>
            </a:r>
          </a:p>
        </p:txBody>
      </p:sp>
      <p:sp>
        <p:nvSpPr>
          <p:cNvPr id="44" name="Text Placeholder 43"/>
          <p:cNvSpPr>
            <a:spLocks noGrp="1"/>
          </p:cNvSpPr>
          <p:nvPr>
            <p:ph type="body" sz="quarter" idx="10"/>
          </p:nvPr>
        </p:nvSpPr>
        <p:spPr>
          <a:xfrm>
            <a:off x="1206500" y="1310400"/>
            <a:ext cx="10363200" cy="5071350"/>
          </a:xfrm>
        </p:spPr>
        <p:txBody>
          <a:bodyPr/>
          <a:lstStyle>
            <a:lvl1pPr marL="269875" indent="-269875">
              <a:buSzPct val="75000"/>
              <a:buFontTx/>
              <a:buBlip>
                <a:blip r:embed="rId2"/>
              </a:buBlip>
              <a:defRPr/>
            </a:lvl1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Rectangle 6"/>
          <p:cNvSpPr>
            <a:spLocks noGrp="1" noChangeArrowheads="1"/>
          </p:cNvSpPr>
          <p:nvPr>
            <p:ph type="sldNum" sz="quarter" idx="11"/>
          </p:nvPr>
        </p:nvSpPr>
        <p:spPr bwMode="auto">
          <a:xfrm>
            <a:off x="11239500" y="6550026"/>
            <a:ext cx="355600" cy="169863"/>
          </a:xfrm>
          <a:prstGeom prst="rect">
            <a:avLst/>
          </a:prstGeom>
          <a:ln>
            <a:miter lim="800000"/>
            <a:headEnd/>
            <a:tailEnd/>
          </a:ln>
        </p:spPr>
        <p:txBody>
          <a:bodyPr vert="horz" wrap="none" lIns="0" tIns="0" rIns="0" bIns="45720" numCol="1" anchor="b" anchorCtr="0" compatLnSpc="1">
            <a:prstTxWarp prst="textNoShape">
              <a:avLst/>
            </a:prstTxWarp>
          </a:bodyPr>
          <a:lstStyle>
            <a:lvl1pPr algn="r">
              <a:defRPr sz="800">
                <a:solidFill>
                  <a:srgbClr val="000000"/>
                </a:solidFill>
                <a:latin typeface="Futura Medium" pitchFamily="2" charset="0"/>
              </a:defRPr>
            </a:lvl1pPr>
          </a:lstStyle>
          <a:p>
            <a:pPr>
              <a:defRPr/>
            </a:pPr>
            <a:fld id="{2539CCC2-18C1-4C68-82E2-AF042C3140A3}" type="slidenum">
              <a:rPr lang="en-US"/>
              <a:pPr>
                <a:defRPr/>
              </a:pPr>
              <a:t>‹#›</a:t>
            </a:fld>
            <a:endParaRPr lang="en-US"/>
          </a:p>
        </p:txBody>
      </p:sp>
    </p:spTree>
    <p:extLst>
      <p:ext uri="{BB962C8B-B14F-4D97-AF65-F5344CB8AC3E}">
        <p14:creationId xmlns:p14="http://schemas.microsoft.com/office/powerpoint/2010/main" val="338613109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sp>
        <p:nvSpPr>
          <p:cNvPr id="102" name="Rectangle 101"/>
          <p:cNvSpPr/>
          <p:nvPr userDrawn="1"/>
        </p:nvSpPr>
        <p:spPr bwMode="gray">
          <a:xfrm>
            <a:off x="673099" y="3554414"/>
            <a:ext cx="9152468"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p>
        </p:txBody>
      </p:sp>
      <p:sp>
        <p:nvSpPr>
          <p:cNvPr id="31" name="Rectangle 30" descr="&lt;Shell Yellow Bar&gt;"/>
          <p:cNvSpPr/>
          <p:nvPr userDrawn="1"/>
        </p:nvSpPr>
        <p:spPr bwMode="gray">
          <a:xfrm>
            <a:off x="2443068" y="3829099"/>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tx1"/>
              </a:solidFill>
            </a:endParaRPr>
          </a:p>
        </p:txBody>
      </p:sp>
      <p:pic>
        <p:nvPicPr>
          <p:cNvPr id="34" name="Picture 3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534554" y="3688500"/>
            <a:ext cx="1953649" cy="1465237"/>
          </a:xfrm>
          <a:prstGeom prst="rect">
            <a:avLst/>
          </a:prstGeom>
        </p:spPr>
      </p:pic>
      <p:sp>
        <p:nvSpPr>
          <p:cNvPr id="35" name="Picture Placeholder 2"/>
          <p:cNvSpPr>
            <a:spLocks noGrp="1"/>
          </p:cNvSpPr>
          <p:nvPr userDrawn="1">
            <p:ph type="pic" sz="quarter" idx="13"/>
          </p:nvPr>
        </p:nvSpPr>
        <p:spPr bwMode="auto">
          <a:xfrm>
            <a:off x="1" y="0"/>
            <a:ext cx="12200897"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28" name="Rectangle 2"/>
          <p:cNvSpPr>
            <a:spLocks noGrp="1" noChangeArrowheads="1"/>
          </p:cNvSpPr>
          <p:nvPr userDrawn="1">
            <p:ph type="ctrTitle"/>
          </p:nvPr>
        </p:nvSpPr>
        <p:spPr>
          <a:xfrm>
            <a:off x="2449391" y="4027623"/>
            <a:ext cx="7041743" cy="835200"/>
          </a:xfrm>
          <a:noFill/>
        </p:spPr>
        <p:txBody>
          <a:bodyPr lIns="0" tIns="0" rIns="0" anchor="ctr" anchorCtr="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2449391" y="5096741"/>
            <a:ext cx="7041743"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2449391" y="5636735"/>
            <a:ext cx="7041743"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449391" y="5892934"/>
            <a:ext cx="7041743"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98" name="Text Box 11" descr="&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US" sz="800" dirty="0">
                <a:solidFill>
                  <a:schemeClr val="tx1"/>
                </a:solidFill>
                <a:latin typeface="+mn-lt"/>
                <a:cs typeface="Arial" pitchFamily="34" charset="0"/>
              </a:rPr>
              <a:t>The Shell Petroleum Development Company of Nigeria Ltd </a:t>
            </a:r>
            <a:endParaRPr lang="en-GB" sz="800" dirty="0">
              <a:solidFill>
                <a:schemeClr val="tx1"/>
              </a:solidFill>
              <a:latin typeface="+mn-lt"/>
              <a:cs typeface="Arial" pitchFamily="34" charset="0"/>
            </a:endParaRPr>
          </a:p>
        </p:txBody>
      </p:sp>
      <p:sp>
        <p:nvSpPr>
          <p:cNvPr id="9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a:t>2017</a:t>
            </a:r>
          </a:p>
        </p:txBody>
      </p:sp>
      <p:sp>
        <p:nvSpPr>
          <p:cNvPr id="101"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UPO/G/DNC</a:t>
            </a:r>
          </a:p>
        </p:txBody>
      </p:sp>
      <p:sp>
        <p:nvSpPr>
          <p:cNvPr id="16" name="TextBox 15" descr="CONFIDENTIAL_TAG_0xFFEE"/>
          <p:cNvSpPr txBox="1"/>
          <p:nvPr userDrawn="1"/>
        </p:nvSpPr>
        <p:spPr bwMode="auto">
          <a:xfrm>
            <a:off x="8209062" y="6480472"/>
            <a:ext cx="1439333"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rPr>
              <a:t>RESTRICTED</a:t>
            </a:r>
          </a:p>
        </p:txBody>
      </p:sp>
    </p:spTree>
    <p:extLst>
      <p:ext uri="{BB962C8B-B14F-4D97-AF65-F5344CB8AC3E}">
        <p14:creationId xmlns:p14="http://schemas.microsoft.com/office/powerpoint/2010/main" val="1564841448"/>
      </p:ext>
    </p:extLst>
  </p:cSld>
  <p:clrMapOvr>
    <a:masterClrMapping/>
  </p:clrMapOvr>
  <p:transition/>
  <p:extLst mod="1">
    <p:ext uri="{DCECCB84-F9BA-43D5-87BE-67443E8EF086}">
      <p15:sldGuideLst xmlns:p15="http://schemas.microsoft.com/office/powerpoint/2012/main">
        <p15:guide id="1" orient="horz" pos="2568">
          <p15:clr>
            <a:srgbClr val="FBAE40"/>
          </p15:clr>
        </p15:guide>
        <p15:guide id="4" pos="4484">
          <p15:clr>
            <a:srgbClr val="FBAE40"/>
          </p15:clr>
        </p15:guide>
        <p15:guide id="5" orient="horz" pos="2260">
          <p15:clr>
            <a:srgbClr val="FBAE40"/>
          </p15:clr>
        </p15:guide>
        <p15:guide id="6" orient="horz" pos="299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grpSp>
        <p:nvGrpSpPr>
          <p:cNvPr id="4" name="Group 3"/>
          <p:cNvGrpSpPr/>
          <p:nvPr userDrawn="1"/>
        </p:nvGrpSpPr>
        <p:grpSpPr>
          <a:xfrm>
            <a:off x="534554" y="3554414"/>
            <a:ext cx="9291013" cy="2797175"/>
            <a:chOff x="400915" y="3554413"/>
            <a:chExt cx="6968260" cy="2797175"/>
          </a:xfrm>
        </p:grpSpPr>
        <p:sp>
          <p:nvSpPr>
            <p:cNvPr id="102" name="Rectangle 101"/>
            <p:cNvSpPr/>
            <p:nvPr userDrawn="1"/>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p>
          </p:txBody>
        </p:sp>
        <p:sp>
          <p:nvSpPr>
            <p:cNvPr id="103" name="Rectangle 102" descr="&lt;Shell Yellow Bar&gt;"/>
            <p:cNvSpPr/>
            <p:nvPr userDrawn="1"/>
          </p:nvSpPr>
          <p:spPr bwMode="gray">
            <a:xfrm>
              <a:off x="1832301" y="3829099"/>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tx1"/>
                </a:solidFill>
              </a:endParaRPr>
            </a:p>
          </p:txBody>
        </p:sp>
        <p:pic>
          <p:nvPicPr>
            <p:cNvPr id="104" name="Picture 10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grpSp>
      <p:sp>
        <p:nvSpPr>
          <p:cNvPr id="98" name="Picture Placeholder 2"/>
          <p:cNvSpPr>
            <a:spLocks noGrp="1"/>
          </p:cNvSpPr>
          <p:nvPr userDrawn="1">
            <p:ph type="pic" sz="quarter" idx="14"/>
          </p:nvPr>
        </p:nvSpPr>
        <p:spPr bwMode="auto">
          <a:xfrm>
            <a:off x="1" y="1"/>
            <a:ext cx="1221675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9398360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0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233916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10633 w 9185710"/>
              <a:gd name="connsiteY0" fmla="*/ 0 h 6857999"/>
              <a:gd name="connsiteX1" fmla="*/ 9164444 w 9185710"/>
              <a:gd name="connsiteY1" fmla="*/ 0 h 6857999"/>
              <a:gd name="connsiteX2" fmla="*/ 9185710 w 9185710"/>
              <a:gd name="connsiteY2" fmla="*/ 6857999 h 6857999"/>
              <a:gd name="connsiteX3" fmla="*/ 0 w 9185710"/>
              <a:gd name="connsiteY3" fmla="*/ 6857999 h 6857999"/>
              <a:gd name="connsiteX4" fmla="*/ 10633 w 9185710"/>
              <a:gd name="connsiteY4" fmla="*/ 0 h 6857999"/>
              <a:gd name="connsiteX5" fmla="*/ 519239 w 9185710"/>
              <a:gd name="connsiteY5" fmla="*/ 3560901 h 6857999"/>
              <a:gd name="connsiteX6" fmla="*/ 529997 w 9185710"/>
              <a:gd name="connsiteY6" fmla="*/ 6359075 h 6857999"/>
              <a:gd name="connsiteX7" fmla="*/ 7388247 w 9185710"/>
              <a:gd name="connsiteY7" fmla="*/ 6355342 h 6857999"/>
              <a:gd name="connsiteX8" fmla="*/ 7388687 w 9185710"/>
              <a:gd name="connsiteY8" fmla="*/ 3560901 h 6857999"/>
              <a:gd name="connsiteX9" fmla="*/ 519239 w 9185710"/>
              <a:gd name="connsiteY9" fmla="*/ 3560901 h 6857999"/>
              <a:gd name="connsiteX0" fmla="*/ 1023 w 9186733"/>
              <a:gd name="connsiteY0" fmla="*/ 0 h 6857999"/>
              <a:gd name="connsiteX1" fmla="*/ 9165467 w 9186733"/>
              <a:gd name="connsiteY1" fmla="*/ 0 h 6857999"/>
              <a:gd name="connsiteX2" fmla="*/ 9186733 w 9186733"/>
              <a:gd name="connsiteY2" fmla="*/ 6857999 h 6857999"/>
              <a:gd name="connsiteX3" fmla="*/ 1023 w 9186733"/>
              <a:gd name="connsiteY3" fmla="*/ 6857999 h 6857999"/>
              <a:gd name="connsiteX4" fmla="*/ 1023 w 9186733"/>
              <a:gd name="connsiteY4" fmla="*/ 0 h 6857999"/>
              <a:gd name="connsiteX5" fmla="*/ 520262 w 9186733"/>
              <a:gd name="connsiteY5" fmla="*/ 3560901 h 6857999"/>
              <a:gd name="connsiteX6" fmla="*/ 531020 w 9186733"/>
              <a:gd name="connsiteY6" fmla="*/ 6359075 h 6857999"/>
              <a:gd name="connsiteX7" fmla="*/ 7389270 w 9186733"/>
              <a:gd name="connsiteY7" fmla="*/ 6355342 h 6857999"/>
              <a:gd name="connsiteX8" fmla="*/ 7389710 w 9186733"/>
              <a:gd name="connsiteY8" fmla="*/ 3560901 h 6857999"/>
              <a:gd name="connsiteX9" fmla="*/ 520262 w 9186733"/>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389710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405739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405299 w 9187015"/>
              <a:gd name="connsiteY7" fmla="*/ 6355342 h 6857999"/>
              <a:gd name="connsiteX8" fmla="*/ 7405739 w 9187015"/>
              <a:gd name="connsiteY8" fmla="*/ 3560901 h 6857999"/>
              <a:gd name="connsiteX9" fmla="*/ 520262 w 9187015"/>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7015" h="6857999">
                <a:moveTo>
                  <a:pt x="1023" y="0"/>
                </a:moveTo>
                <a:lnTo>
                  <a:pt x="9184703" y="0"/>
                </a:lnTo>
                <a:cubicBezTo>
                  <a:pt x="9191792" y="2286000"/>
                  <a:pt x="9179644" y="4571999"/>
                  <a:pt x="9186733" y="6857999"/>
                </a:cubicBezTo>
                <a:lnTo>
                  <a:pt x="1023" y="6857999"/>
                </a:lnTo>
                <a:cubicBezTo>
                  <a:pt x="4567" y="4571999"/>
                  <a:pt x="-2521" y="2286000"/>
                  <a:pt x="1023" y="0"/>
                </a:cubicBezTo>
                <a:close/>
                <a:moveTo>
                  <a:pt x="520262" y="3560901"/>
                </a:moveTo>
                <a:lnTo>
                  <a:pt x="531020" y="6359075"/>
                </a:lnTo>
                <a:lnTo>
                  <a:pt x="7405299" y="6355342"/>
                </a:lnTo>
                <a:cubicBezTo>
                  <a:pt x="7401713" y="5510947"/>
                  <a:pt x="7409325" y="4405296"/>
                  <a:pt x="7405739" y="3560901"/>
                </a:cubicBezTo>
                <a:lnTo>
                  <a:pt x="520262" y="3560901"/>
                </a:ln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28" name="Rectangle 2"/>
          <p:cNvSpPr>
            <a:spLocks noGrp="1" noChangeArrowheads="1"/>
          </p:cNvSpPr>
          <p:nvPr userDrawn="1">
            <p:ph type="ctrTitle"/>
          </p:nvPr>
        </p:nvSpPr>
        <p:spPr>
          <a:xfrm>
            <a:off x="2449391" y="4028400"/>
            <a:ext cx="7041743" cy="835200"/>
          </a:xfrm>
          <a:noFill/>
        </p:spPr>
        <p:txBody>
          <a:bodyPr lIns="0" tIns="0" rIns="0" anchor="ctr" anchorCtr="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2449391" y="5096741"/>
            <a:ext cx="7041743"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2449391" y="5636735"/>
            <a:ext cx="7041743"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userDrawn="1">
            <p:ph type="body" sz="quarter" idx="11" hasCustomPrompt="1"/>
          </p:nvPr>
        </p:nvSpPr>
        <p:spPr>
          <a:xfrm>
            <a:off x="2449391" y="5892934"/>
            <a:ext cx="7041743"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99" name="Text Box 11" descr="&lt;COMPANY_NAME&gt;"/>
          <p:cNvSpPr txBox="1">
            <a:spLocks noChangeArrowheads="1"/>
          </p:cNvSpPr>
          <p:nvPr userDrawn="1"/>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US" sz="800" dirty="0">
                <a:solidFill>
                  <a:schemeClr val="tx1"/>
                </a:solidFill>
                <a:latin typeface="+mn-lt"/>
                <a:cs typeface="Arial" pitchFamily="34" charset="0"/>
              </a:rPr>
              <a:t>The Shell Petroleum Development Company of Nigeria Ltd </a:t>
            </a:r>
            <a:endParaRPr lang="en-GB" sz="800" dirty="0">
              <a:solidFill>
                <a:schemeClr val="tx1"/>
              </a:solidFill>
              <a:latin typeface="+mn-lt"/>
              <a:cs typeface="Arial" pitchFamily="34" charset="0"/>
            </a:endParaRPr>
          </a:p>
        </p:txBody>
      </p:sp>
      <p:sp>
        <p:nvSpPr>
          <p:cNvPr id="100"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a:t>2017</a:t>
            </a:r>
          </a:p>
        </p:txBody>
      </p:sp>
      <p:sp>
        <p:nvSpPr>
          <p:cNvPr id="105"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UPO/G/DNC</a:t>
            </a:r>
          </a:p>
        </p:txBody>
      </p:sp>
      <p:sp>
        <p:nvSpPr>
          <p:cNvPr id="16" name="TextBox 15" descr="CONFIDENTIAL_TAG_0xFFEE"/>
          <p:cNvSpPr txBox="1"/>
          <p:nvPr userDrawn="1"/>
        </p:nvSpPr>
        <p:spPr bwMode="auto">
          <a:xfrm>
            <a:off x="8209062" y="6480472"/>
            <a:ext cx="1439333"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rPr>
              <a:t>RESTRICTED</a:t>
            </a:r>
          </a:p>
        </p:txBody>
      </p:sp>
    </p:spTree>
    <p:extLst>
      <p:ext uri="{BB962C8B-B14F-4D97-AF65-F5344CB8AC3E}">
        <p14:creationId xmlns:p14="http://schemas.microsoft.com/office/powerpoint/2010/main" val="2584155842"/>
      </p:ext>
    </p:extLst>
  </p:cSld>
  <p:clrMapOvr>
    <a:masterClrMapping/>
  </p:clrMapOvr>
  <p:transition/>
  <p:extLst mod="1">
    <p:ext uri="{DCECCB84-F9BA-43D5-87BE-67443E8EF086}">
      <p15:sldGuideLst xmlns:p15="http://schemas.microsoft.com/office/powerpoint/2012/main">
        <p15:guide id="3" orient="horz" pos="4001">
          <p15:clr>
            <a:srgbClr val="FBAE40"/>
          </p15:clr>
        </p15:guide>
        <p15:guide id="4" pos="464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2727" y="728663"/>
            <a:ext cx="10846173"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673101" y="1557339"/>
            <a:ext cx="1084580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230400" indent="-230400">
              <a:defRPr lang="en-GB" dirty="0" smtClean="0"/>
            </a:lvl2pPr>
            <a:lvl3pPr marL="403200" indent="-201600">
              <a:defRPr lang="en-GB" dirty="0" smtClean="0"/>
            </a:lvl3pPr>
            <a:lvl4pPr marL="633600" indent="-230400">
              <a:defRPr lang="en-GB" dirty="0" smtClean="0"/>
            </a:lvl4pPr>
            <a:lvl5pPr marL="835200" indent="-201600">
              <a:defRPr lang="en-GB" dirty="0" smtClean="0"/>
            </a:lvl5pPr>
            <a:lvl6pPr marL="986400" indent="-151200">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a:t>2017</a:t>
            </a:r>
          </a:p>
        </p:txBody>
      </p:sp>
      <p:sp>
        <p:nvSpPr>
          <p:cNvPr id="15"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UPO/G/DNC</a:t>
            </a:r>
          </a:p>
        </p:txBody>
      </p:sp>
    </p:spTree>
    <p:extLst>
      <p:ext uri="{BB962C8B-B14F-4D97-AF65-F5344CB8AC3E}">
        <p14:creationId xmlns:p14="http://schemas.microsoft.com/office/powerpoint/2010/main" val="286559421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8" name="Picture Placeholder 2"/>
          <p:cNvSpPr>
            <a:spLocks noGrp="1"/>
          </p:cNvSpPr>
          <p:nvPr>
            <p:ph type="pic" sz="quarter" idx="12"/>
          </p:nvPr>
        </p:nvSpPr>
        <p:spPr bwMode="auto">
          <a:xfrm>
            <a:off x="0" y="0"/>
            <a:ext cx="12195176"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9108537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9160493"/>
              <a:gd name="connsiteY0" fmla="*/ 0 h 6857999"/>
              <a:gd name="connsiteX1" fmla="*/ 9108537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60493"/>
              <a:gd name="connsiteY0" fmla="*/ 0 h 6857999"/>
              <a:gd name="connsiteX1" fmla="*/ 9151400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4778" h="6857999">
                <a:moveTo>
                  <a:pt x="0" y="0"/>
                </a:moveTo>
                <a:lnTo>
                  <a:pt x="9151400" y="0"/>
                </a:lnTo>
                <a:lnTo>
                  <a:pt x="9154778" y="6857999"/>
                </a:lnTo>
                <a:lnTo>
                  <a:pt x="0" y="6857999"/>
                </a:lnTo>
                <a:lnTo>
                  <a:pt x="0" y="0"/>
                </a:lnTo>
                <a:close/>
                <a:moveTo>
                  <a:pt x="508891" y="511425"/>
                </a:moveTo>
                <a:cubicBezTo>
                  <a:pt x="509626" y="566329"/>
                  <a:pt x="510362" y="528366"/>
                  <a:pt x="511097" y="583270"/>
                </a:cubicBezTo>
                <a:lnTo>
                  <a:pt x="1774181" y="585272"/>
                </a:lnTo>
                <a:cubicBezTo>
                  <a:pt x="1771177" y="584735"/>
                  <a:pt x="1768022" y="508891"/>
                  <a:pt x="1769076" y="508490"/>
                </a:cubicBezTo>
                <a:cubicBezTo>
                  <a:pt x="1770130"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672727" y="728663"/>
            <a:ext cx="10846173"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673101" y="1557339"/>
            <a:ext cx="523028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230400" indent="-230400">
              <a:defRPr lang="en-GB" dirty="0" smtClean="0"/>
            </a:lvl2pPr>
            <a:lvl3pPr marL="403200" indent="-201600">
              <a:defRPr lang="en-GB" dirty="0" smtClean="0"/>
            </a:lvl3pPr>
            <a:lvl4pPr marL="633600" indent="-230400">
              <a:defRPr lang="en-GB" dirty="0" smtClean="0"/>
            </a:lvl4pPr>
            <a:lvl5pPr marL="835200" indent="-201600">
              <a:defRPr lang="en-GB" dirty="0" smtClean="0"/>
            </a:lvl5pPr>
            <a:lvl6pPr marL="986400" indent="-151200">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a:t>2017</a:t>
            </a:r>
          </a:p>
        </p:txBody>
      </p:sp>
      <p:sp>
        <p:nvSpPr>
          <p:cNvPr id="15"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UPO/G/DNC</a:t>
            </a:r>
          </a:p>
        </p:txBody>
      </p:sp>
    </p:spTree>
    <p:extLst>
      <p:ext uri="{BB962C8B-B14F-4D97-AF65-F5344CB8AC3E}">
        <p14:creationId xmlns:p14="http://schemas.microsoft.com/office/powerpoint/2010/main" val="102811266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673101" y="1557339"/>
            <a:ext cx="10845800" cy="4694237"/>
          </a:xfrm>
        </p:spPr>
        <p:txBody>
          <a:bodyPr/>
          <a:lstStyle>
            <a:lvl1pPr marL="0" indent="0" defTabSz="268288">
              <a:lnSpc>
                <a:spcPct val="140000"/>
              </a:lnSpc>
              <a:spcBef>
                <a:spcPts val="0"/>
              </a:spcBef>
              <a:spcAft>
                <a:spcPts val="0"/>
              </a:spcAft>
              <a:defRPr sz="1400"/>
            </a:lvl1pPr>
            <a:lvl2pPr marL="176400" indent="-176400" defTabSz="268288">
              <a:lnSpc>
                <a:spcPct val="140000"/>
              </a:lnSpc>
              <a:spcBef>
                <a:spcPts val="0"/>
              </a:spcBef>
              <a:spcAft>
                <a:spcPts val="0"/>
              </a:spcAft>
              <a:defRPr sz="1400"/>
            </a:lvl2pPr>
            <a:lvl3pPr marL="302400" indent="-151200" defTabSz="268288">
              <a:lnSpc>
                <a:spcPct val="140000"/>
              </a:lnSpc>
              <a:spcBef>
                <a:spcPts val="0"/>
              </a:spcBef>
              <a:spcAft>
                <a:spcPts val="0"/>
              </a:spcAft>
              <a:buClr>
                <a:schemeClr val="tx1"/>
              </a:buClr>
              <a:buSzPct val="75000"/>
              <a:buFont typeface="Wingdings" pitchFamily="2" charset="2"/>
              <a:buChar char=""/>
              <a:defRPr sz="1400"/>
            </a:lvl3pPr>
            <a:lvl4pPr marL="478800" indent="-176400" defTabSz="268288">
              <a:lnSpc>
                <a:spcPct val="140000"/>
              </a:lnSpc>
              <a:spcBef>
                <a:spcPts val="0"/>
              </a:spcBef>
              <a:spcAft>
                <a:spcPts val="0"/>
              </a:spcAft>
              <a:buClr>
                <a:schemeClr val="tx1"/>
              </a:buClr>
              <a:buSzPct val="75000"/>
              <a:buFont typeface="Wingdings" pitchFamily="2" charset="2"/>
              <a:buChar char=""/>
              <a:defRPr sz="1400"/>
            </a:lvl4pPr>
            <a:lvl5pPr marL="630000" indent="-151200" defTabSz="268288">
              <a:lnSpc>
                <a:spcPct val="140000"/>
              </a:lnSpc>
              <a:spcBef>
                <a:spcPts val="0"/>
              </a:spcBef>
              <a:spcAft>
                <a:spcPts val="0"/>
              </a:spcAft>
              <a:buClr>
                <a:schemeClr val="tx1"/>
              </a:buClr>
              <a:buSzPct val="75000"/>
              <a:buFont typeface="Wingdings" pitchFamily="2" charset="2"/>
              <a:buChar char=""/>
              <a:defRPr sz="1200"/>
            </a:lvl5pPr>
            <a:lvl6pPr marL="763200" indent="-133200" defTabSz="268288">
              <a:lnSpc>
                <a:spcPct val="140000"/>
              </a:lnSpc>
              <a:spcAft>
                <a:spcPts val="0"/>
              </a:spcAft>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a:t>2017</a:t>
            </a:r>
          </a:p>
        </p:txBody>
      </p:sp>
      <p:sp>
        <p:nvSpPr>
          <p:cNvPr id="12"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UPO/G/DNC</a:t>
            </a:r>
          </a:p>
        </p:txBody>
      </p:sp>
    </p:spTree>
    <p:extLst>
      <p:ext uri="{BB962C8B-B14F-4D97-AF65-F5344CB8AC3E}">
        <p14:creationId xmlns:p14="http://schemas.microsoft.com/office/powerpoint/2010/main" val="209735982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2932"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6288617" y="1557339"/>
            <a:ext cx="5230283" cy="4694236"/>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230400" indent="-230400">
              <a:defRPr lang="en-GB" dirty="0" smtClean="0"/>
            </a:lvl2pPr>
            <a:lvl3pPr marL="403200" indent="-201600">
              <a:defRPr lang="en-GB" dirty="0" smtClean="0"/>
            </a:lvl3pPr>
            <a:lvl4pPr marL="633600" indent="-230400">
              <a:defRPr lang="en-GB" dirty="0" smtClean="0"/>
            </a:lvl4pPr>
            <a:lvl5pPr marL="835200" indent="-201600">
              <a:defRPr lang="en-GB" dirty="0" smtClean="0"/>
            </a:lvl5pPr>
            <a:lvl6pPr marL="986400" indent="-151200">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673101" y="1557339"/>
            <a:ext cx="5230284"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230400" indent="-230400">
              <a:defRPr lang="en-GB" dirty="0" smtClean="0"/>
            </a:lvl2pPr>
            <a:lvl3pPr marL="403200" indent="-201600">
              <a:defRPr lang="en-GB" dirty="0" smtClean="0"/>
            </a:lvl3pPr>
            <a:lvl4pPr marL="633600" indent="-230400">
              <a:defRPr lang="en-GB" dirty="0" smtClean="0"/>
            </a:lvl4pPr>
            <a:lvl5pPr marL="835200" indent="-201600">
              <a:defRPr lang="en-GB" dirty="0" smtClean="0"/>
            </a:lvl5pPr>
            <a:lvl6pPr marL="986400" indent="-151200">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a:t>2017</a:t>
            </a:r>
          </a:p>
        </p:txBody>
      </p:sp>
      <p:sp>
        <p:nvSpPr>
          <p:cNvPr id="14"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UPO/G/DNC</a:t>
            </a:r>
          </a:p>
        </p:txBody>
      </p:sp>
    </p:spTree>
    <p:extLst>
      <p:ext uri="{BB962C8B-B14F-4D97-AF65-F5344CB8AC3E}">
        <p14:creationId xmlns:p14="http://schemas.microsoft.com/office/powerpoint/2010/main" val="58921764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673101" y="728663"/>
            <a:ext cx="1084580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88617" y="1557339"/>
            <a:ext cx="523028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US" sz="1400" dirty="0" smtClean="0"/>
            </a:lvl1pPr>
            <a:lvl2pPr marL="176400" indent="-176400">
              <a:defRPr lang="en-US" sz="1400" dirty="0" smtClean="0"/>
            </a:lvl2pPr>
            <a:lvl3pPr marL="367200" indent="-151200">
              <a:defRPr lang="en-US" sz="1400" dirty="0" smtClean="0"/>
            </a:lvl3pPr>
            <a:lvl4pPr marL="586800" indent="-176400">
              <a:defRPr lang="en-US" sz="1400" dirty="0" smtClean="0"/>
            </a:lvl4pPr>
            <a:lvl5pPr marL="738000" indent="-151200">
              <a:defRPr lang="en-US" sz="1200" dirty="0" smtClean="0"/>
            </a:lvl5pPr>
            <a:lvl6pPr marL="878400" indent="-140400">
              <a:defRPr lang="en-US" sz="11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673100" y="1557339"/>
            <a:ext cx="5230285"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400" dirty="0" smtClean="0"/>
            </a:lvl1pPr>
            <a:lvl2pPr marL="176400" indent="-176400">
              <a:defRPr lang="en-GB" sz="1400" dirty="0" smtClean="0"/>
            </a:lvl2pPr>
            <a:lvl3pPr marL="367200" indent="-151200">
              <a:defRPr lang="en-GB" sz="1400" dirty="0" smtClean="0"/>
            </a:lvl3pPr>
            <a:lvl4pPr marL="586800" indent="-176400">
              <a:defRPr lang="en-GB" sz="1400" dirty="0" smtClean="0"/>
            </a:lvl4pPr>
            <a:lvl5pPr marL="738000" indent="-151200">
              <a:defRPr lang="en-GB" sz="1200" dirty="0" smtClean="0"/>
            </a:lvl5pPr>
            <a:lvl6pPr marL="878400" indent="-140400">
              <a:defRPr lang="en-GB" sz="11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a:t>2017</a:t>
            </a:r>
          </a:p>
        </p:txBody>
      </p:sp>
      <p:sp>
        <p:nvSpPr>
          <p:cNvPr id="13"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UPO/G/DNC</a:t>
            </a:r>
          </a:p>
        </p:txBody>
      </p:sp>
    </p:spTree>
    <p:extLst>
      <p:ext uri="{BB962C8B-B14F-4D97-AF65-F5344CB8AC3E}">
        <p14:creationId xmlns:p14="http://schemas.microsoft.com/office/powerpoint/2010/main" val="353318806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673100" y="1556950"/>
            <a:ext cx="10845800" cy="469449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673101" y="728664"/>
            <a:ext cx="10845801" cy="75564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68" name="Rectangle 67" descr="&lt;Shell Yellow Bar&gt;"/>
          <p:cNvSpPr/>
          <p:nvPr/>
        </p:nvSpPr>
        <p:spPr bwMode="gray">
          <a:xfrm>
            <a:off x="677347" y="508000"/>
            <a:ext cx="1693312"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800" dirty="0">
              <a:solidFill>
                <a:schemeClr val="tx1"/>
              </a:solidFill>
            </a:endParaRPr>
          </a:p>
        </p:txBody>
      </p:sp>
      <p:sp>
        <p:nvSpPr>
          <p:cNvPr id="69" name="Text Box 11" descr="&lt;COMPANY_NAME&gt;"/>
          <p:cNvSpPr txBox="1">
            <a:spLocks noChangeArrowheads="1"/>
          </p:cNvSpPr>
          <p:nvPr/>
        </p:nvSpPr>
        <p:spPr bwMode="auto">
          <a:xfrm>
            <a:off x="677186" y="6478119"/>
            <a:ext cx="3047405" cy="237744"/>
          </a:xfrm>
          <a:prstGeom prst="rect">
            <a:avLst/>
          </a:prstGeom>
          <a:noFill/>
          <a:ln w="9525" algn="ctr">
            <a:noFill/>
            <a:miter lim="800000"/>
            <a:headEnd/>
            <a:tailEnd/>
          </a:ln>
          <a:effectLst/>
        </p:spPr>
        <p:txBody>
          <a:bodyPr wrap="none" lIns="0" tIns="0" rIns="0" anchor="t" anchorCtr="0">
            <a:noAutofit/>
          </a:bodyPr>
          <a:lstStyle/>
          <a:p>
            <a:pPr>
              <a:defRPr/>
            </a:pPr>
            <a:r>
              <a:rPr lang="en-US" sz="800" dirty="0">
                <a:solidFill>
                  <a:schemeClr val="tx1"/>
                </a:solidFill>
                <a:latin typeface="+mn-lt"/>
                <a:cs typeface="Arial" pitchFamily="34" charset="0"/>
              </a:rPr>
              <a:t>The Shell Petroleum Development Company of Nigeria Ltd </a:t>
            </a:r>
            <a:endParaRPr lang="en-GB" sz="800" dirty="0">
              <a:solidFill>
                <a:schemeClr val="tx1"/>
              </a:solidFill>
              <a:latin typeface="+mn-lt"/>
              <a:cs typeface="Arial" pitchFamily="34" charset="0"/>
            </a:endParaRPr>
          </a:p>
        </p:txBody>
      </p:sp>
      <p:sp>
        <p:nvSpPr>
          <p:cNvPr id="70" name="Rectangle 6" descr="Rectangle 6"/>
          <p:cNvSpPr>
            <a:spLocks noGrp="1" noChangeArrowheads="1"/>
          </p:cNvSpPr>
          <p:nvPr>
            <p:ph type="sldNum" sz="quarter" idx="4"/>
          </p:nvPr>
        </p:nvSpPr>
        <p:spPr bwMode="auto">
          <a:xfrm>
            <a:off x="11170113" y="6478119"/>
            <a:ext cx="355564"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1" name="Rectangle 4" descr="Rectangle 4"/>
          <p:cNvSpPr>
            <a:spLocks noGrp="1" noChangeArrowheads="1"/>
          </p:cNvSpPr>
          <p:nvPr>
            <p:ph type="dt" sz="half" idx="2"/>
          </p:nvPr>
        </p:nvSpPr>
        <p:spPr bwMode="auto">
          <a:xfrm>
            <a:off x="9604916" y="6478119"/>
            <a:ext cx="144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GB" dirty="0"/>
              <a:t>2017</a:t>
            </a:r>
          </a:p>
        </p:txBody>
      </p:sp>
      <p:sp>
        <p:nvSpPr>
          <p:cNvPr id="72" name="Rectangle 5"/>
          <p:cNvSpPr>
            <a:spLocks noGrp="1" noChangeArrowheads="1"/>
          </p:cNvSpPr>
          <p:nvPr>
            <p:ph type="ftr" sz="quarter" idx="3"/>
          </p:nvPr>
        </p:nvSpPr>
        <p:spPr bwMode="auto">
          <a:xfrm>
            <a:off x="3898231" y="6478119"/>
            <a:ext cx="4400884"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UPO/G/DNC</a:t>
            </a:r>
          </a:p>
        </p:txBody>
      </p:sp>
      <p:sp>
        <p:nvSpPr>
          <p:cNvPr id="9" name="TextBox 8" descr="CONFIDENTIAL_TAG_0xFFEE"/>
          <p:cNvSpPr txBox="1"/>
          <p:nvPr/>
        </p:nvSpPr>
        <p:spPr bwMode="auto">
          <a:xfrm>
            <a:off x="8209062" y="6480472"/>
            <a:ext cx="1439333"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rPr>
              <a:t>RESTRICTED</a:t>
            </a:r>
          </a:p>
        </p:txBody>
      </p:sp>
    </p:spTree>
    <p:extLst>
      <p:ext uri="{BB962C8B-B14F-4D97-AF65-F5344CB8AC3E}">
        <p14:creationId xmlns:p14="http://schemas.microsoft.com/office/powerpoint/2010/main" val="364396913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Lst>
  <p:transition>
    <p:fade/>
  </p:transition>
  <p:hf hdr="0"/>
  <p:txStyles>
    <p:titleStyle>
      <a:lvl1pPr algn="l" defTabSz="914400" rtl="0" eaLnBrk="1" latinLnBrk="0" hangingPunct="1">
        <a:spcBef>
          <a:spcPct val="0"/>
        </a:spcBef>
        <a:buNone/>
        <a:defRPr lang="en-GB" sz="2400" b="0" kern="1200" cap="none" baseline="0" dirty="0" smtClean="0">
          <a:solidFill>
            <a:schemeClr val="tx1"/>
          </a:solidFill>
          <a:latin typeface="+mj-lt"/>
          <a:ea typeface="+mj-ea"/>
          <a:cs typeface="+mj-cs"/>
        </a:defRPr>
      </a:lvl1pPr>
    </p:titleStyle>
    <p:bodyStyle>
      <a:lvl1pPr marL="0" indent="0" algn="l" defTabSz="26828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26828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26828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26828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26828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268288" rtl="0" eaLnBrk="1" latinLnBrk="0" hangingPunct="1">
        <a:lnSpc>
          <a:spcPct val="140000"/>
        </a:lnSpc>
        <a:spcBef>
          <a:spcPts val="0"/>
        </a:spcBef>
        <a:spcAft>
          <a:spcPts val="0"/>
        </a:spcAft>
        <a:buClr>
          <a:schemeClr val="tx1"/>
        </a:buClr>
        <a:buSzPct val="75000"/>
        <a:buFont typeface="Wingdings"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18">
          <p15:clr>
            <a:srgbClr val="F26B43"/>
          </p15:clr>
        </p15:guide>
        <p15:guide id="3" pos="2880">
          <p15:clr>
            <a:srgbClr val="F26B43"/>
          </p15:clr>
        </p15:guide>
        <p15:guide id="4" pos="5442">
          <p15:clr>
            <a:srgbClr val="F26B43"/>
          </p15:clr>
        </p15:guide>
        <p15:guide id="5" orient="horz" pos="323">
          <p15:clr>
            <a:srgbClr val="F26B43"/>
          </p15:clr>
        </p15:guide>
        <p15:guide id="6" orient="horz" pos="368">
          <p15:clr>
            <a:srgbClr val="F26B43"/>
          </p15:clr>
        </p15:guide>
        <p15:guide id="7" orient="horz" pos="459">
          <p15:clr>
            <a:srgbClr val="F26B43"/>
          </p15:clr>
        </p15:guide>
        <p15:guide id="8" orient="horz" pos="935">
          <p15:clr>
            <a:srgbClr val="F26B43"/>
          </p15:clr>
        </p15:guide>
        <p15:guide id="9" orient="horz" pos="981">
          <p15:clr>
            <a:srgbClr val="F26B43"/>
          </p15:clr>
        </p15:guide>
        <p15:guide id="10" orient="horz" pos="3938">
          <p15:clr>
            <a:srgbClr val="F26B43"/>
          </p15:clr>
        </p15:guide>
        <p15:guide id="11" orient="horz" pos="4078">
          <p15:clr>
            <a:srgbClr val="F26B43"/>
          </p15:clr>
        </p15:guide>
        <p15:guide id="12" orient="horz" pos="4229">
          <p15:clr>
            <a:srgbClr val="F26B43"/>
          </p15:clr>
        </p15:guide>
        <p15:guide id="13" pos="1111">
          <p15:clr>
            <a:srgbClr val="F26B43"/>
          </p15:clr>
        </p15:guide>
        <p15:guide id="14" pos="2971">
          <p15:clr>
            <a:srgbClr val="F26B43"/>
          </p15:clr>
        </p15:guide>
        <p15:guide id="15" pos="2789">
          <p15:clr>
            <a:srgbClr val="F26B43"/>
          </p15:clr>
        </p15:guide>
        <p15:guide id="16" orient="horz" pos="43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236" y="734446"/>
            <a:ext cx="10846173" cy="513983"/>
          </a:xfrm>
        </p:spPr>
        <p:txBody>
          <a:bodyPr/>
          <a:lstStyle/>
          <a:p>
            <a:r>
              <a:rPr lang="en-GB" sz="1600" b="1" dirty="0"/>
              <a:t>IMPLEMENTATION PLAN</a:t>
            </a:r>
          </a:p>
        </p:txBody>
      </p:sp>
      <p:sp>
        <p:nvSpPr>
          <p:cNvPr id="4" name="Slide Number Placeholder 3"/>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2BAE6A-B452-4007-8177-56DD051636F9}" type="slidenum">
              <a:rPr kumimoji="0" lang="en-GB" sz="800" b="0" i="0" u="none" strike="noStrike" kern="1200" cap="none" spc="0" normalizeH="0" baseline="0" noProof="0" smtClean="0">
                <a:ln>
                  <a:noFill/>
                </a:ln>
                <a:solidFill>
                  <a:srgbClr val="595959"/>
                </a:solidFill>
                <a:effectLst/>
                <a:uLnTx/>
                <a:uFillTx/>
                <a:latin typeface="Futura Medium"/>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800" b="0" i="0" u="none" strike="noStrike" kern="1200" cap="none" spc="0" normalizeH="0" baseline="0" noProof="0" dirty="0">
              <a:ln>
                <a:noFill/>
              </a:ln>
              <a:solidFill>
                <a:srgbClr val="595959"/>
              </a:solidFill>
              <a:effectLst/>
              <a:uLnTx/>
              <a:uFillTx/>
              <a:latin typeface="Futura Medium"/>
              <a:ea typeface="+mn-ea"/>
              <a:cs typeface="Arial" pitchFamily="34" charset="0"/>
            </a:endParaRPr>
          </a:p>
        </p:txBody>
      </p:sp>
      <p:graphicFrame>
        <p:nvGraphicFramePr>
          <p:cNvPr id="7" name="Table 6">
            <a:extLst>
              <a:ext uri="{FF2B5EF4-FFF2-40B4-BE49-F238E27FC236}">
                <a16:creationId xmlns:a16="http://schemas.microsoft.com/office/drawing/2014/main" id="{E7577E1F-688F-4B94-ACBE-5830014CC0F4}"/>
              </a:ext>
            </a:extLst>
          </p:cNvPr>
          <p:cNvGraphicFramePr>
            <a:graphicFrameLocks noGrp="1"/>
          </p:cNvGraphicFramePr>
          <p:nvPr>
            <p:extLst>
              <p:ext uri="{D42A27DB-BD31-4B8C-83A1-F6EECF244321}">
                <p14:modId xmlns:p14="http://schemas.microsoft.com/office/powerpoint/2010/main" val="4187109345"/>
              </p:ext>
            </p:extLst>
          </p:nvPr>
        </p:nvGraphicFramePr>
        <p:xfrm>
          <a:off x="394236" y="1138244"/>
          <a:ext cx="11315164" cy="5489826"/>
        </p:xfrm>
        <a:graphic>
          <a:graphicData uri="http://schemas.openxmlformats.org/drawingml/2006/table">
            <a:tbl>
              <a:tblPr firstRow="1" bandRow="1">
                <a:effectLst>
                  <a:innerShdw blurRad="63500" dist="50800" dir="8100000">
                    <a:prstClr val="black">
                      <a:alpha val="50000"/>
                    </a:prstClr>
                  </a:innerShdw>
                </a:effectLst>
                <a:tableStyleId>{5C22544A-7EE6-4342-B048-85BDC9FD1C3A}</a:tableStyleId>
              </a:tblPr>
              <a:tblGrid>
                <a:gridCol w="989290">
                  <a:extLst>
                    <a:ext uri="{9D8B030D-6E8A-4147-A177-3AD203B41FA5}">
                      <a16:colId xmlns:a16="http://schemas.microsoft.com/office/drawing/2014/main" val="20000"/>
                    </a:ext>
                  </a:extLst>
                </a:gridCol>
                <a:gridCol w="1192696">
                  <a:extLst>
                    <a:ext uri="{9D8B030D-6E8A-4147-A177-3AD203B41FA5}">
                      <a16:colId xmlns:a16="http://schemas.microsoft.com/office/drawing/2014/main" val="20001"/>
                    </a:ext>
                  </a:extLst>
                </a:gridCol>
                <a:gridCol w="1208598">
                  <a:extLst>
                    <a:ext uri="{9D8B030D-6E8A-4147-A177-3AD203B41FA5}">
                      <a16:colId xmlns:a16="http://schemas.microsoft.com/office/drawing/2014/main" val="20002"/>
                    </a:ext>
                  </a:extLst>
                </a:gridCol>
                <a:gridCol w="1256306">
                  <a:extLst>
                    <a:ext uri="{9D8B030D-6E8A-4147-A177-3AD203B41FA5}">
                      <a16:colId xmlns:a16="http://schemas.microsoft.com/office/drawing/2014/main" val="20003"/>
                    </a:ext>
                  </a:extLst>
                </a:gridCol>
                <a:gridCol w="707666">
                  <a:extLst>
                    <a:ext uri="{9D8B030D-6E8A-4147-A177-3AD203B41FA5}">
                      <a16:colId xmlns:a16="http://schemas.microsoft.com/office/drawing/2014/main" val="20005"/>
                    </a:ext>
                  </a:extLst>
                </a:gridCol>
                <a:gridCol w="978011">
                  <a:extLst>
                    <a:ext uri="{9D8B030D-6E8A-4147-A177-3AD203B41FA5}">
                      <a16:colId xmlns:a16="http://schemas.microsoft.com/office/drawing/2014/main" val="110528777"/>
                    </a:ext>
                  </a:extLst>
                </a:gridCol>
                <a:gridCol w="4982597">
                  <a:extLst>
                    <a:ext uri="{9D8B030D-6E8A-4147-A177-3AD203B41FA5}">
                      <a16:colId xmlns:a16="http://schemas.microsoft.com/office/drawing/2014/main" val="20006"/>
                    </a:ext>
                  </a:extLst>
                </a:gridCol>
              </a:tblGrid>
              <a:tr h="622220">
                <a:tc>
                  <a:txBody>
                    <a:bodyPr/>
                    <a:lstStyle/>
                    <a:p>
                      <a:pPr algn="ctr"/>
                      <a:endParaRPr lang="en-US" sz="1200" b="0" baseline="0" dirty="0">
                        <a:solidFill>
                          <a:schemeClr val="tx1"/>
                        </a:solidFill>
                      </a:endParaRPr>
                    </a:p>
                    <a:p>
                      <a:pPr algn="l"/>
                      <a:r>
                        <a:rPr lang="en-US" sz="1200" b="0" baseline="0" dirty="0">
                          <a:solidFill>
                            <a:schemeClr val="tx1"/>
                          </a:solidFill>
                        </a:rPr>
                        <a:t>      Asset</a:t>
                      </a:r>
                      <a:endParaRPr lang="en-US" sz="1200" b="0" dirty="0">
                        <a:solidFill>
                          <a:schemeClr val="tx1"/>
                        </a:solidFill>
                      </a:endParaRPr>
                    </a:p>
                  </a:txBody>
                  <a:tcPr marL="91442" marR="91442" marT="45664" marB="45664">
                    <a:solidFill>
                      <a:srgbClr val="FFC000"/>
                    </a:solidFill>
                  </a:tcPr>
                </a:tc>
                <a:tc>
                  <a:txBody>
                    <a:bodyPr/>
                    <a:lstStyle/>
                    <a:p>
                      <a:pPr algn="ctr"/>
                      <a:endParaRPr lang="en-US" sz="1200" b="0" dirty="0">
                        <a:solidFill>
                          <a:schemeClr val="tx1"/>
                        </a:solidFill>
                      </a:endParaRPr>
                    </a:p>
                    <a:p>
                      <a:pPr algn="ctr"/>
                      <a:r>
                        <a:rPr lang="en-US" sz="1200" b="0" dirty="0">
                          <a:solidFill>
                            <a:schemeClr val="tx1"/>
                          </a:solidFill>
                        </a:rPr>
                        <a:t>Start</a:t>
                      </a:r>
                      <a:r>
                        <a:rPr lang="en-US" sz="1200" b="0" baseline="0" dirty="0">
                          <a:solidFill>
                            <a:schemeClr val="tx1"/>
                          </a:solidFill>
                        </a:rPr>
                        <a:t> Date</a:t>
                      </a:r>
                      <a:endParaRPr lang="en-US" sz="1200" b="0" dirty="0">
                        <a:solidFill>
                          <a:schemeClr val="tx1"/>
                        </a:solidFill>
                      </a:endParaRPr>
                    </a:p>
                  </a:txBody>
                  <a:tcPr marL="91442" marR="91442" marT="45664" marB="45664" anchor="ctr">
                    <a:solidFill>
                      <a:srgbClr val="FFC000"/>
                    </a:solidFill>
                  </a:tcPr>
                </a:tc>
                <a:tc>
                  <a:txBody>
                    <a:bodyPr/>
                    <a:lstStyle/>
                    <a:p>
                      <a:pPr algn="ctr"/>
                      <a:endParaRPr lang="en-GB" sz="1200" b="0" dirty="0">
                        <a:solidFill>
                          <a:schemeClr val="tx1"/>
                        </a:solidFill>
                      </a:endParaRPr>
                    </a:p>
                    <a:p>
                      <a:pPr algn="ctr"/>
                      <a:r>
                        <a:rPr lang="en-GB" sz="1200" b="0" dirty="0">
                          <a:solidFill>
                            <a:schemeClr val="tx1"/>
                          </a:solidFill>
                        </a:rPr>
                        <a:t>End Date</a:t>
                      </a:r>
                      <a:endParaRPr lang="en-US" sz="1200" b="0" dirty="0">
                        <a:solidFill>
                          <a:schemeClr val="tx1"/>
                        </a:solidFill>
                      </a:endParaRPr>
                    </a:p>
                  </a:txBody>
                  <a:tcPr marL="91442" marR="91442" marT="45664" marB="45664" anchor="ctr">
                    <a:solidFill>
                      <a:srgbClr val="FFC000"/>
                    </a:solidFill>
                  </a:tcPr>
                </a:tc>
                <a:tc>
                  <a:txBody>
                    <a:bodyPr/>
                    <a:lstStyle/>
                    <a:p>
                      <a:pPr algn="ctr"/>
                      <a:endParaRPr lang="en-US" sz="1200" b="0" dirty="0">
                        <a:solidFill>
                          <a:schemeClr val="tx1"/>
                        </a:solidFill>
                      </a:endParaRPr>
                    </a:p>
                    <a:p>
                      <a:pPr algn="ctr"/>
                      <a:r>
                        <a:rPr lang="en-US" sz="1200" b="0" dirty="0">
                          <a:solidFill>
                            <a:schemeClr val="tx1"/>
                          </a:solidFill>
                        </a:rPr>
                        <a:t>Status</a:t>
                      </a:r>
                    </a:p>
                  </a:txBody>
                  <a:tcPr marL="91442" marR="91442" marT="45664" marB="45664" anchor="ctr">
                    <a:solidFill>
                      <a:srgbClr val="FFC000"/>
                    </a:solidFill>
                  </a:tcPr>
                </a:tc>
                <a:tc>
                  <a:txBody>
                    <a:bodyPr/>
                    <a:lstStyle/>
                    <a:p>
                      <a:pPr algn="ctr"/>
                      <a:endParaRPr lang="en-US" sz="1200" b="1" dirty="0">
                        <a:solidFill>
                          <a:schemeClr val="tx1"/>
                        </a:solidFill>
                      </a:endParaRPr>
                    </a:p>
                    <a:p>
                      <a:pPr algn="ctr"/>
                      <a:r>
                        <a:rPr lang="en-US" sz="1200" b="1" dirty="0">
                          <a:solidFill>
                            <a:schemeClr val="tx1"/>
                          </a:solidFill>
                        </a:rPr>
                        <a:t>CSD </a:t>
                      </a:r>
                    </a:p>
                  </a:txBody>
                  <a:tcPr marL="91442" marR="91442" marT="45664" marB="45664" anchor="ctr">
                    <a:solidFill>
                      <a:srgbClr val="FFC000"/>
                    </a:solidFill>
                  </a:tcPr>
                </a:tc>
                <a:tc>
                  <a:txBody>
                    <a:bodyPr/>
                    <a:lstStyle/>
                    <a:p>
                      <a:pPr algn="ctr"/>
                      <a:r>
                        <a:rPr lang="en-US" sz="1200" b="1" dirty="0">
                          <a:solidFill>
                            <a:schemeClr val="tx1"/>
                          </a:solidFill>
                        </a:rPr>
                        <a:t>% Completed</a:t>
                      </a:r>
                    </a:p>
                  </a:txBody>
                  <a:tcPr marL="91442" marR="91442" marT="45664" marB="45664" anchor="ctr">
                    <a:solidFill>
                      <a:srgbClr val="FFC000"/>
                    </a:solidFill>
                  </a:tcPr>
                </a:tc>
                <a:tc>
                  <a:txBody>
                    <a:bodyPr/>
                    <a:lstStyle/>
                    <a:p>
                      <a:pPr algn="ctr"/>
                      <a:endParaRPr lang="en-US" sz="1200" b="1" dirty="0">
                        <a:solidFill>
                          <a:schemeClr val="tx1"/>
                        </a:solidFill>
                      </a:endParaRPr>
                    </a:p>
                    <a:p>
                      <a:pPr algn="ctr"/>
                      <a:r>
                        <a:rPr lang="en-US" sz="1200" b="0" dirty="0">
                          <a:solidFill>
                            <a:schemeClr val="tx1"/>
                          </a:solidFill>
                        </a:rPr>
                        <a:t>Activity  Description</a:t>
                      </a:r>
                    </a:p>
                  </a:txBody>
                  <a:tcPr marL="91442" marR="91442" marT="45664" marB="45664" anchor="ctr">
                    <a:solidFill>
                      <a:srgbClr val="FFC000"/>
                    </a:solidFill>
                  </a:tcPr>
                </a:tc>
                <a:extLst>
                  <a:ext uri="{0D108BD9-81ED-4DB2-BD59-A6C34878D82A}">
                    <a16:rowId xmlns:a16="http://schemas.microsoft.com/office/drawing/2014/main" val="10000"/>
                  </a:ext>
                </a:extLst>
              </a:tr>
              <a:tr h="411424">
                <a:tc>
                  <a:txBody>
                    <a:bodyPr/>
                    <a:lstStyle/>
                    <a:p>
                      <a:r>
                        <a:rPr lang="en-GB" sz="1200" b="0" dirty="0">
                          <a:solidFill>
                            <a:schemeClr val="tx1"/>
                          </a:solidFill>
                        </a:rPr>
                        <a:t>Agbada</a:t>
                      </a:r>
                      <a:endParaRPr lang="en-US" sz="1200" b="0" dirty="0">
                        <a:solidFill>
                          <a:schemeClr val="tx1"/>
                        </a:solidFill>
                      </a:endParaRPr>
                    </a:p>
                  </a:txBody>
                  <a:tcPr marL="91442" marR="91442" marT="45664" marB="45664" anchor="ctr"/>
                </a:tc>
                <a:tc>
                  <a:txBody>
                    <a:bodyPr/>
                    <a:lstStyle/>
                    <a:p>
                      <a:pPr algn="ctr"/>
                      <a:r>
                        <a:rPr lang="en-US" sz="1200" b="0" baseline="0" dirty="0">
                          <a:solidFill>
                            <a:schemeClr val="tx1"/>
                          </a:solidFill>
                        </a:rPr>
                        <a:t>1</a:t>
                      </a:r>
                      <a:r>
                        <a:rPr lang="en-US" sz="1200" b="0" baseline="30000" dirty="0">
                          <a:solidFill>
                            <a:schemeClr val="tx1"/>
                          </a:solidFill>
                        </a:rPr>
                        <a:t>st</a:t>
                      </a:r>
                      <a:r>
                        <a:rPr lang="en-US" sz="1200" b="0" baseline="0" dirty="0">
                          <a:solidFill>
                            <a:schemeClr val="tx1"/>
                          </a:solidFill>
                        </a:rPr>
                        <a:t> Feb 2018</a:t>
                      </a:r>
                    </a:p>
                  </a:txBody>
                  <a:tcPr marL="91442" marR="91442" marT="45664" marB="45664" anchor="ctr"/>
                </a:tc>
                <a:tc>
                  <a:txBody>
                    <a:bodyPr/>
                    <a:lstStyle/>
                    <a:p>
                      <a:pPr algn="ctr"/>
                      <a:r>
                        <a:rPr lang="en-US" sz="1200" b="0" dirty="0">
                          <a:solidFill>
                            <a:schemeClr val="tx1"/>
                          </a:solidFill>
                        </a:rPr>
                        <a:t>28</a:t>
                      </a:r>
                      <a:r>
                        <a:rPr lang="en-US" sz="1200" b="0" baseline="30000" dirty="0">
                          <a:solidFill>
                            <a:schemeClr val="tx1"/>
                          </a:solidFill>
                        </a:rPr>
                        <a:t>th</a:t>
                      </a:r>
                      <a:r>
                        <a:rPr lang="en-US" sz="1200" b="0" dirty="0">
                          <a:solidFill>
                            <a:schemeClr val="tx1"/>
                          </a:solidFill>
                        </a:rPr>
                        <a:t> Feb</a:t>
                      </a:r>
                      <a:r>
                        <a:rPr lang="en-US" sz="1200" b="0" baseline="0" dirty="0">
                          <a:solidFill>
                            <a:schemeClr val="tx1"/>
                          </a:solidFill>
                        </a:rPr>
                        <a:t> 2018</a:t>
                      </a:r>
                      <a:endParaRPr lang="en-US" sz="1200" b="0" dirty="0">
                        <a:solidFill>
                          <a:schemeClr val="tx1"/>
                        </a:solidFill>
                      </a:endParaRPr>
                    </a:p>
                  </a:txBody>
                  <a:tcPr marL="91442" marR="91442" marT="45664" marB="45664" anchor="ctr"/>
                </a:tc>
                <a:tc>
                  <a:txBody>
                    <a:bodyPr/>
                    <a:lstStyle/>
                    <a:p>
                      <a:pPr algn="ctr"/>
                      <a:r>
                        <a:rPr lang="en-US" sz="1200" b="0" dirty="0">
                          <a:solidFill>
                            <a:schemeClr val="bg1"/>
                          </a:solidFill>
                        </a:rPr>
                        <a:t>Happily  Completed</a:t>
                      </a:r>
                    </a:p>
                  </a:txBody>
                  <a:tcPr marL="91442" marR="91442" marT="45664" marB="45664" anchor="ctr">
                    <a:solidFill>
                      <a:srgbClr val="002060"/>
                    </a:solidFill>
                  </a:tcPr>
                </a:tc>
                <a:tc>
                  <a:txBody>
                    <a:bodyPr/>
                    <a:lstStyle/>
                    <a:p>
                      <a:pPr algn="ctr"/>
                      <a:r>
                        <a:rPr lang="en-US" sz="1200" b="0" dirty="0">
                          <a:solidFill>
                            <a:schemeClr val="tx1"/>
                          </a:solidFill>
                        </a:rPr>
                        <a:t>1.6M</a:t>
                      </a:r>
                    </a:p>
                  </a:txBody>
                  <a:tcPr marL="91442" marR="91442" marT="45664" marB="45664" anchor="ctr">
                    <a:solidFill>
                      <a:schemeClr val="accent6">
                        <a:lumMod val="20000"/>
                        <a:lumOff val="80000"/>
                      </a:schemeClr>
                    </a:solidFill>
                  </a:tcPr>
                </a:tc>
                <a:tc>
                  <a:txBody>
                    <a:bodyPr/>
                    <a:lstStyle/>
                    <a:p>
                      <a:pPr algn="ctr"/>
                      <a:r>
                        <a:rPr lang="en-US" sz="1200" b="0" dirty="0">
                          <a:solidFill>
                            <a:schemeClr val="tx1"/>
                          </a:solidFill>
                        </a:rPr>
                        <a:t>100</a:t>
                      </a:r>
                    </a:p>
                  </a:txBody>
                  <a:tcPr marL="91442" marR="91442" marT="45664" marB="45664" anchor="ctr">
                    <a:solidFill>
                      <a:schemeClr val="accent6">
                        <a:lumMod val="20000"/>
                        <a:lumOff val="80000"/>
                      </a:schemeClr>
                    </a:solidFill>
                  </a:tcPr>
                </a:tc>
                <a:tc rowSpan="11">
                  <a:txBody>
                    <a:bodyPr/>
                    <a:lstStyle/>
                    <a:p>
                      <a:pPr marL="171450" indent="-171450" algn="l">
                        <a:buFont typeface="Wingdings" panose="05000000000000000000" pitchFamily="2" charset="2"/>
                        <a:buChar char="q"/>
                      </a:pPr>
                      <a:r>
                        <a:rPr lang="en-GB" sz="1200" b="0" dirty="0">
                          <a:solidFill>
                            <a:schemeClr val="tx1"/>
                          </a:solidFill>
                        </a:rPr>
                        <a:t> Improve the existing Lube Storage facility -   (A. Go see Lube store. B. Carryout audit and workshop. C. Liaise with asset team for modification if any.  D. General store upgrade. E. Carry out 5S activities. F. Refresh site Ownership scheme.</a:t>
                      </a:r>
                      <a:endParaRPr lang="en-US" sz="1200" b="0" dirty="0">
                        <a:solidFill>
                          <a:schemeClr val="tx1"/>
                        </a:solidFill>
                      </a:endParaRPr>
                    </a:p>
                    <a:p>
                      <a:pPr marL="171450" indent="-171450" algn="l">
                        <a:buFont typeface="Wingdings" panose="05000000000000000000" pitchFamily="2" charset="2"/>
                        <a:buChar char="q"/>
                      </a:pPr>
                      <a:r>
                        <a:rPr lang="en-GB" sz="1200" b="0" dirty="0">
                          <a:solidFill>
                            <a:schemeClr val="tx1"/>
                          </a:solidFill>
                        </a:rPr>
                        <a:t> Liaise with asset on </a:t>
                      </a:r>
                      <a:r>
                        <a:rPr lang="en-GB" sz="1200" b="0" baseline="0" dirty="0">
                          <a:solidFill>
                            <a:schemeClr val="tx1"/>
                          </a:solidFill>
                        </a:rPr>
                        <a:t> </a:t>
                      </a:r>
                      <a:r>
                        <a:rPr lang="en-GB" sz="1200" b="0" dirty="0">
                          <a:solidFill>
                            <a:schemeClr val="tx1"/>
                          </a:solidFill>
                        </a:rPr>
                        <a:t>Lube store improvement.</a:t>
                      </a:r>
                      <a:endParaRPr lang="en-US" sz="1200" b="0" dirty="0">
                        <a:solidFill>
                          <a:schemeClr val="tx1"/>
                        </a:solidFill>
                      </a:endParaRPr>
                    </a:p>
                    <a:p>
                      <a:pPr marL="171450" marR="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GB" sz="1200" b="0" i="0" dirty="0">
                          <a:solidFill>
                            <a:schemeClr val="tx1"/>
                          </a:solidFill>
                        </a:rPr>
                        <a:t> General store facelift (quick Win)- source for handling tools (hand pump, dispensing containers, stickers, funnels, plastic bags, plastic drums for tools storage:</a:t>
                      </a:r>
                      <a:endParaRPr lang="en-US" sz="1200" b="0" dirty="0">
                        <a:solidFill>
                          <a:schemeClr val="tx1"/>
                        </a:solidFill>
                      </a:endParaRPr>
                    </a:p>
                    <a:p>
                      <a:pPr algn="l">
                        <a:buFont typeface="Wingdings" pitchFamily="2" charset="2"/>
                        <a:buChar char="§"/>
                      </a:pPr>
                      <a:r>
                        <a:rPr lang="en-GB" sz="1200" b="0" i="0" dirty="0">
                          <a:solidFill>
                            <a:schemeClr val="tx1"/>
                          </a:solidFill>
                        </a:rPr>
                        <a:t>   Carry out market survey for handling tools</a:t>
                      </a:r>
                    </a:p>
                    <a:p>
                      <a:pPr algn="l">
                        <a:buFont typeface="Wingdings" pitchFamily="2" charset="2"/>
                        <a:buChar char="§"/>
                      </a:pPr>
                      <a:r>
                        <a:rPr lang="en-GB" sz="1200" b="0" i="0" dirty="0">
                          <a:solidFill>
                            <a:schemeClr val="tx1"/>
                          </a:solidFill>
                        </a:rPr>
                        <a:t>   Raise, get  P-card approval and procure the handling tools</a:t>
                      </a:r>
                    </a:p>
                    <a:p>
                      <a:pPr algn="l">
                        <a:buFont typeface="Wingdings" pitchFamily="2" charset="2"/>
                        <a:buChar char="§"/>
                      </a:pPr>
                      <a:r>
                        <a:rPr lang="en-GB" sz="1200" b="0" i="0" dirty="0">
                          <a:solidFill>
                            <a:schemeClr val="tx1"/>
                          </a:solidFill>
                        </a:rPr>
                        <a:t>   Mobilize to site , Conduct workshop and carryout audit</a:t>
                      </a:r>
                    </a:p>
                    <a:p>
                      <a:pPr algn="l">
                        <a:buFont typeface="Wingdings" pitchFamily="2" charset="2"/>
                        <a:buChar char="§"/>
                      </a:pPr>
                      <a:r>
                        <a:rPr lang="en-GB" sz="1200" b="0" i="0" dirty="0">
                          <a:solidFill>
                            <a:schemeClr val="tx1"/>
                          </a:solidFill>
                        </a:rPr>
                        <a:t>   Implement quick wins in the asset ( Carry out 5S)</a:t>
                      </a: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GB" sz="1200" b="0" dirty="0">
                          <a:solidFill>
                            <a:schemeClr val="tx1"/>
                          </a:solidFill>
                        </a:rPr>
                        <a:t>  Carryout site Ownership scheme for the asset .</a:t>
                      </a:r>
                      <a:endParaRPr lang="en-US" sz="1200" b="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GB" sz="1200" b="0" dirty="0">
                          <a:solidFill>
                            <a:schemeClr val="tx1"/>
                          </a:solidFill>
                        </a:rPr>
                        <a:t>  Confirm programme initial effectiveness</a:t>
                      </a:r>
                      <a:endParaRPr lang="en-US" sz="1200" b="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b="0" dirty="0">
                          <a:solidFill>
                            <a:schemeClr val="tx1"/>
                          </a:solidFill>
                        </a:rPr>
                        <a:t>  Commission</a:t>
                      </a: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b="0" dirty="0">
                          <a:solidFill>
                            <a:schemeClr val="tx1"/>
                          </a:solidFill>
                        </a:rPr>
                        <a:t>  Present report to the Asset LT.</a:t>
                      </a: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200" b="0" dirty="0">
                          <a:solidFill>
                            <a:schemeClr val="tx1"/>
                          </a:solidFill>
                        </a:rPr>
                        <a:t>  Carryout quarterly audit for project effectiveness</a:t>
                      </a:r>
                    </a:p>
                    <a:p>
                      <a:pPr algn="l">
                        <a:buFont typeface="Wingdings" pitchFamily="2" charset="2"/>
                        <a:buChar char="§"/>
                      </a:pPr>
                      <a:endParaRPr lang="en-US" sz="1200" b="0" dirty="0">
                        <a:solidFill>
                          <a:schemeClr val="tx1"/>
                        </a:solidFill>
                      </a:endParaRPr>
                    </a:p>
                    <a:p>
                      <a:pPr marL="0" indent="0" algn="l">
                        <a:buFont typeface="Arial" panose="020B0604020202020204" pitchFamily="34" charset="0"/>
                        <a:buNone/>
                      </a:pPr>
                      <a:endParaRPr lang="en-US" sz="1200" b="0" dirty="0">
                        <a:solidFill>
                          <a:schemeClr val="tx1"/>
                        </a:solidFill>
                      </a:endParaRPr>
                    </a:p>
                  </a:txBody>
                  <a:tcPr marL="91442" marR="91442" marT="45664" marB="45664" anchor="ctr"/>
                </a:tc>
                <a:extLst>
                  <a:ext uri="{0D108BD9-81ED-4DB2-BD59-A6C34878D82A}">
                    <a16:rowId xmlns:a16="http://schemas.microsoft.com/office/drawing/2014/main" val="10001"/>
                  </a:ext>
                </a:extLst>
              </a:tr>
              <a:tr h="4114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chemeClr val="tx1"/>
                          </a:solidFill>
                        </a:rPr>
                        <a:t>Imo River</a:t>
                      </a:r>
                      <a:endParaRPr lang="en-US" sz="1200" b="0" dirty="0">
                        <a:solidFill>
                          <a:schemeClr val="tx1"/>
                        </a:solidFill>
                      </a:endParaRPr>
                    </a:p>
                  </a:txBody>
                  <a:tcPr marL="91442" marR="91442" marT="45664" marB="45664" anchor="ctr"/>
                </a:tc>
                <a:tc>
                  <a:txBody>
                    <a:bodyPr/>
                    <a:lstStyle/>
                    <a:p>
                      <a:pPr algn="ctr"/>
                      <a:r>
                        <a:rPr lang="en-US" sz="1200" b="0" baseline="0" dirty="0">
                          <a:solidFill>
                            <a:schemeClr val="tx1"/>
                          </a:solidFill>
                        </a:rPr>
                        <a:t>14</a:t>
                      </a:r>
                      <a:r>
                        <a:rPr lang="en-US" sz="1200" b="0" baseline="30000" dirty="0">
                          <a:solidFill>
                            <a:schemeClr val="tx1"/>
                          </a:solidFill>
                        </a:rPr>
                        <a:t>th</a:t>
                      </a:r>
                      <a:r>
                        <a:rPr lang="en-US" sz="1200" b="0" baseline="0" dirty="0">
                          <a:solidFill>
                            <a:schemeClr val="tx1"/>
                          </a:solidFill>
                        </a:rPr>
                        <a:t> Mar 2018</a:t>
                      </a:r>
                    </a:p>
                  </a:txBody>
                  <a:tcPr marL="91442" marR="91442" marT="45664" marB="45664" anchor="ctr"/>
                </a:tc>
                <a:tc>
                  <a:txBody>
                    <a:bodyPr/>
                    <a:lstStyle/>
                    <a:p>
                      <a:pPr algn="ctr"/>
                      <a:r>
                        <a:rPr lang="en-US" sz="1200" b="0" dirty="0">
                          <a:solidFill>
                            <a:schemeClr val="tx1"/>
                          </a:solidFill>
                        </a:rPr>
                        <a:t>30</a:t>
                      </a:r>
                      <a:r>
                        <a:rPr lang="en-US" sz="1200" b="0" baseline="30000" dirty="0">
                          <a:solidFill>
                            <a:schemeClr val="tx1"/>
                          </a:solidFill>
                        </a:rPr>
                        <a:t>th</a:t>
                      </a:r>
                      <a:r>
                        <a:rPr lang="en-US" sz="1200" b="0" dirty="0">
                          <a:solidFill>
                            <a:schemeClr val="tx1"/>
                          </a:solidFill>
                        </a:rPr>
                        <a:t> Mar 2018</a:t>
                      </a:r>
                    </a:p>
                  </a:txBody>
                  <a:tcPr marL="91442" marR="91442" marT="45664" marB="456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rPr>
                        <a:t>Happily  Completed</a:t>
                      </a:r>
                    </a:p>
                  </a:txBody>
                  <a:tcPr marL="91442" marR="91442" marT="45664" marB="45664" anchor="ctr">
                    <a:solidFill>
                      <a:srgbClr val="002060"/>
                    </a:solidFill>
                  </a:tcPr>
                </a:tc>
                <a:tc>
                  <a:txBody>
                    <a:bodyPr/>
                    <a:lstStyle/>
                    <a:p>
                      <a:pPr algn="ctr"/>
                      <a:r>
                        <a:rPr lang="en-US" sz="1200" b="0" dirty="0">
                          <a:solidFill>
                            <a:schemeClr val="tx1"/>
                          </a:solidFill>
                        </a:rPr>
                        <a:t>139K</a:t>
                      </a:r>
                    </a:p>
                  </a:txBody>
                  <a:tcPr marL="91442" marR="91442" marT="45664" marB="45664" anchor="ctr">
                    <a:solidFill>
                      <a:schemeClr val="accent6">
                        <a:lumMod val="20000"/>
                        <a:lumOff val="80000"/>
                      </a:schemeClr>
                    </a:solidFill>
                  </a:tcPr>
                </a:tc>
                <a:tc>
                  <a:txBody>
                    <a:bodyPr/>
                    <a:lstStyle/>
                    <a:p>
                      <a:pPr algn="ctr"/>
                      <a:r>
                        <a:rPr lang="en-US" sz="1200" b="0" dirty="0">
                          <a:solidFill>
                            <a:schemeClr val="tx1"/>
                          </a:solidFill>
                        </a:rPr>
                        <a:t>100</a:t>
                      </a:r>
                    </a:p>
                  </a:txBody>
                  <a:tcPr marL="91442" marR="91442" marT="45664" marB="45664" anchor="ctr">
                    <a:solidFill>
                      <a:schemeClr val="accent6">
                        <a:lumMod val="20000"/>
                        <a:lumOff val="80000"/>
                      </a:schemeClr>
                    </a:solidFill>
                  </a:tcPr>
                </a:tc>
                <a:tc vMerge="1">
                  <a:txBody>
                    <a:bodyPr/>
                    <a:lstStyle/>
                    <a:p>
                      <a:endParaRPr lang="en-GB"/>
                    </a:p>
                  </a:txBody>
                  <a:tcPr/>
                </a:tc>
                <a:extLst>
                  <a:ext uri="{0D108BD9-81ED-4DB2-BD59-A6C34878D82A}">
                    <a16:rowId xmlns:a16="http://schemas.microsoft.com/office/drawing/2014/main" val="3812132228"/>
                  </a:ext>
                </a:extLst>
              </a:tr>
              <a:tr h="545478">
                <a:tc>
                  <a:txBody>
                    <a:bodyPr/>
                    <a:lstStyle/>
                    <a:p>
                      <a:r>
                        <a:rPr lang="en-US" sz="1200" b="0">
                          <a:solidFill>
                            <a:schemeClr val="tx1"/>
                          </a:solidFill>
                        </a:rPr>
                        <a:t>Okoloma </a:t>
                      </a:r>
                      <a:endParaRPr lang="en-GB" sz="1200"/>
                    </a:p>
                  </a:txBody>
                  <a:tcPr marL="91442" marR="91442" marT="45664" marB="45664" anchor="ctr"/>
                </a:tc>
                <a:tc>
                  <a:txBody>
                    <a:bodyPr/>
                    <a:lstStyle/>
                    <a:p>
                      <a:pPr algn="ctr"/>
                      <a:r>
                        <a:rPr lang="en-US" sz="1200" b="0" baseline="0" dirty="0">
                          <a:solidFill>
                            <a:schemeClr val="tx1"/>
                          </a:solidFill>
                        </a:rPr>
                        <a:t>10</a:t>
                      </a:r>
                      <a:r>
                        <a:rPr lang="en-US" sz="1200" b="0" baseline="30000" dirty="0">
                          <a:solidFill>
                            <a:schemeClr val="tx1"/>
                          </a:solidFill>
                        </a:rPr>
                        <a:t>th</a:t>
                      </a:r>
                      <a:r>
                        <a:rPr lang="en-US" sz="1200" b="0" baseline="0" dirty="0">
                          <a:solidFill>
                            <a:schemeClr val="tx1"/>
                          </a:solidFill>
                        </a:rPr>
                        <a:t> Apr 2018</a:t>
                      </a:r>
                      <a:endParaRPr lang="en-GB" sz="1200" dirty="0"/>
                    </a:p>
                  </a:txBody>
                  <a:tcPr marL="91442" marR="91442" marT="45664" marB="45664" anchor="ctr"/>
                </a:tc>
                <a:tc>
                  <a:txBody>
                    <a:bodyPr/>
                    <a:lstStyle/>
                    <a:p>
                      <a:pPr algn="ctr"/>
                      <a:r>
                        <a:rPr lang="en-US" sz="1200" b="0" dirty="0">
                          <a:solidFill>
                            <a:schemeClr val="tx1"/>
                          </a:solidFill>
                        </a:rPr>
                        <a:t>16</a:t>
                      </a:r>
                      <a:r>
                        <a:rPr lang="en-US" sz="1200" b="0" baseline="30000" dirty="0">
                          <a:solidFill>
                            <a:schemeClr val="tx1"/>
                          </a:solidFill>
                        </a:rPr>
                        <a:t>th</a:t>
                      </a:r>
                      <a:r>
                        <a:rPr lang="en-US" sz="1200" b="0" dirty="0">
                          <a:solidFill>
                            <a:schemeClr val="tx1"/>
                          </a:solidFill>
                        </a:rPr>
                        <a:t> May 2018</a:t>
                      </a:r>
                      <a:endParaRPr lang="en-GB" sz="1200" dirty="0"/>
                    </a:p>
                  </a:txBody>
                  <a:tcPr marL="91442" marR="91442" marT="45664" marB="456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bg1"/>
                          </a:solidFill>
                        </a:rPr>
                        <a:t>Happily  Completed</a:t>
                      </a:r>
                    </a:p>
                  </a:txBody>
                  <a:tcPr marL="91442" marR="91442" marT="45664" marB="45664" anchor="ctr">
                    <a:solidFill>
                      <a:srgbClr val="002060"/>
                    </a:solidFill>
                  </a:tcPr>
                </a:tc>
                <a:tc>
                  <a:txBody>
                    <a:bodyPr/>
                    <a:lstStyle/>
                    <a:p>
                      <a:pPr algn="ctr"/>
                      <a:r>
                        <a:rPr lang="en-US" sz="1200" b="0" dirty="0">
                          <a:solidFill>
                            <a:schemeClr val="tx1"/>
                          </a:solidFill>
                        </a:rPr>
                        <a:t>28K</a:t>
                      </a:r>
                    </a:p>
                  </a:txBody>
                  <a:tcPr marL="91442" marR="91442" marT="45664" marB="45664" anchor="ctr">
                    <a:solidFill>
                      <a:schemeClr val="accent6">
                        <a:lumMod val="20000"/>
                        <a:lumOff val="80000"/>
                      </a:schemeClr>
                    </a:solidFill>
                  </a:tcPr>
                </a:tc>
                <a:tc>
                  <a:txBody>
                    <a:bodyPr/>
                    <a:lstStyle/>
                    <a:p>
                      <a:pPr algn="ctr"/>
                      <a:r>
                        <a:rPr lang="en-US" sz="1200" b="0" dirty="0">
                          <a:solidFill>
                            <a:schemeClr val="tx1"/>
                          </a:solidFill>
                        </a:rPr>
                        <a:t>100</a:t>
                      </a:r>
                    </a:p>
                  </a:txBody>
                  <a:tcPr marL="91442" marR="91442" marT="45664" marB="45664" anchor="ctr">
                    <a:solidFill>
                      <a:schemeClr val="accent6">
                        <a:lumMod val="20000"/>
                        <a:lumOff val="80000"/>
                      </a:schemeClr>
                    </a:solidFill>
                  </a:tcPr>
                </a:tc>
                <a:tc vMerge="1">
                  <a:txBody>
                    <a:bodyPr/>
                    <a:lstStyle/>
                    <a:p>
                      <a:pPr algn="l"/>
                      <a:endParaRPr lang="en-US" sz="1200" b="0" dirty="0">
                        <a:solidFill>
                          <a:schemeClr val="tx1"/>
                        </a:solidFill>
                      </a:endParaRPr>
                    </a:p>
                  </a:txBody>
                  <a:tcPr marL="91442" marR="91442" marT="45664" marB="45664" anchor="ctr"/>
                </a:tc>
                <a:extLst>
                  <a:ext uri="{0D108BD9-81ED-4DB2-BD59-A6C34878D82A}">
                    <a16:rowId xmlns:a16="http://schemas.microsoft.com/office/drawing/2014/main" val="4077708415"/>
                  </a:ext>
                </a:extLst>
              </a:tr>
              <a:tr h="5485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solidFill>
                        </a:rPr>
                        <a:t>Obigbo</a:t>
                      </a:r>
                    </a:p>
                  </a:txBody>
                  <a:tcPr marL="91442" marR="91442" marT="45664" marB="45664"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0" baseline="0" dirty="0">
                          <a:solidFill>
                            <a:schemeClr val="tx1"/>
                          </a:solidFill>
                        </a:rPr>
                        <a:t>26</a:t>
                      </a:r>
                      <a:r>
                        <a:rPr lang="en-US" sz="1200" b="0" baseline="30000" dirty="0">
                          <a:solidFill>
                            <a:schemeClr val="tx1"/>
                          </a:solidFill>
                        </a:rPr>
                        <a:t>th</a:t>
                      </a:r>
                      <a:r>
                        <a:rPr lang="en-US" sz="1200" b="0" baseline="0" dirty="0">
                          <a:solidFill>
                            <a:schemeClr val="tx1"/>
                          </a:solidFill>
                        </a:rPr>
                        <a:t> Apr2018</a:t>
                      </a:r>
                    </a:p>
                  </a:txBody>
                  <a:tcPr marL="91442" marR="91442" marT="45664" marB="45664" anchor="ctr"/>
                </a:tc>
                <a:tc>
                  <a:txBody>
                    <a:bodyPr/>
                    <a:lstStyle/>
                    <a:p>
                      <a:pPr algn="ctr"/>
                      <a:r>
                        <a:rPr lang="en-GB" sz="1200" b="0" i="0" dirty="0">
                          <a:solidFill>
                            <a:schemeClr val="tx1"/>
                          </a:solidFill>
                        </a:rPr>
                        <a:t>30</a:t>
                      </a:r>
                      <a:r>
                        <a:rPr lang="en-GB" sz="1200" b="0" i="0" baseline="30000" dirty="0">
                          <a:solidFill>
                            <a:schemeClr val="tx1"/>
                          </a:solidFill>
                        </a:rPr>
                        <a:t>th</a:t>
                      </a:r>
                      <a:r>
                        <a:rPr lang="en-GB" sz="1200" b="0" i="0" dirty="0">
                          <a:solidFill>
                            <a:schemeClr val="tx1"/>
                          </a:solidFill>
                        </a:rPr>
                        <a:t>  May 2018</a:t>
                      </a:r>
                    </a:p>
                  </a:txBody>
                  <a:tcPr marL="91442" marR="91442" marT="45664" marB="456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kern="1200" noProof="0" dirty="0">
                          <a:solidFill>
                            <a:schemeClr val="bg1"/>
                          </a:solidFill>
                          <a:latin typeface="+mn-lt"/>
                          <a:ea typeface="+mn-ea"/>
                          <a:cs typeface="+mn-cs"/>
                        </a:rPr>
                        <a:t>Happily  Completed</a:t>
                      </a:r>
                    </a:p>
                  </a:txBody>
                  <a:tcPr marL="91442" marR="91442" marT="45664" marB="45664" anchor="ctr">
                    <a:solidFill>
                      <a:srgbClr val="002060"/>
                    </a:solidFill>
                  </a:tcPr>
                </a:tc>
                <a:tc>
                  <a:txBody>
                    <a:bodyPr/>
                    <a:lstStyle/>
                    <a:p>
                      <a:pPr algn="ctr"/>
                      <a:r>
                        <a:rPr lang="en-US" sz="1200" b="0" dirty="0">
                          <a:solidFill>
                            <a:schemeClr val="tx1"/>
                          </a:solidFill>
                        </a:rPr>
                        <a:t>32K</a:t>
                      </a:r>
                    </a:p>
                  </a:txBody>
                  <a:tcPr marL="91442" marR="91442" marT="45664" marB="45664" anchor="ctr">
                    <a:solidFill>
                      <a:schemeClr val="accent6">
                        <a:lumMod val="20000"/>
                        <a:lumOff val="80000"/>
                      </a:schemeClr>
                    </a:solidFill>
                  </a:tcPr>
                </a:tc>
                <a:tc>
                  <a:txBody>
                    <a:bodyPr/>
                    <a:lstStyle/>
                    <a:p>
                      <a:pPr algn="ctr"/>
                      <a:r>
                        <a:rPr lang="en-US" sz="1200" b="0" dirty="0">
                          <a:solidFill>
                            <a:schemeClr val="tx1"/>
                          </a:solidFill>
                        </a:rPr>
                        <a:t>100</a:t>
                      </a:r>
                    </a:p>
                  </a:txBody>
                  <a:tcPr marL="91442" marR="91442" marT="45664" marB="45664" anchor="ctr">
                    <a:solidFill>
                      <a:schemeClr val="accent6">
                        <a:lumMod val="20000"/>
                        <a:lumOff val="80000"/>
                      </a:schemeClr>
                    </a:solidFill>
                  </a:tcPr>
                </a:tc>
                <a:tc vMerge="1">
                  <a:txBody>
                    <a:bodyPr/>
                    <a:lstStyle/>
                    <a:p>
                      <a:endParaRPr lang="en-GB"/>
                    </a:p>
                  </a:txBody>
                  <a:tcPr/>
                </a:tc>
                <a:extLst>
                  <a:ext uri="{0D108BD9-81ED-4DB2-BD59-A6C34878D82A}">
                    <a16:rowId xmlns:a16="http://schemas.microsoft.com/office/drawing/2014/main" val="518969477"/>
                  </a:ext>
                </a:extLst>
              </a:tr>
              <a:tr h="562387">
                <a:tc>
                  <a:txBody>
                    <a:bodyPr/>
                    <a:lstStyle/>
                    <a:p>
                      <a:r>
                        <a:rPr lang="en-GB" sz="1200" b="0"/>
                        <a:t>Soku</a:t>
                      </a:r>
                      <a:endParaRPr lang="en-GB" sz="1200"/>
                    </a:p>
                  </a:txBody>
                  <a:tcPr marL="91442" marR="91442" marT="45664" marB="45664" anchor="ctr">
                    <a:solidFill>
                      <a:schemeClr val="bg1">
                        <a:lumMod val="95000"/>
                      </a:schemeClr>
                    </a:solidFill>
                  </a:tcPr>
                </a:tc>
                <a:tc>
                  <a:txBody>
                    <a:bodyPr/>
                    <a:lstStyle/>
                    <a:p>
                      <a:pPr algn="ctr"/>
                      <a:r>
                        <a:rPr lang="en-US" sz="1200" b="0" dirty="0">
                          <a:solidFill>
                            <a:schemeClr val="tx1"/>
                          </a:solidFill>
                        </a:rPr>
                        <a:t>22</a:t>
                      </a:r>
                      <a:r>
                        <a:rPr lang="en-US" sz="1200" b="0" baseline="30000" dirty="0">
                          <a:solidFill>
                            <a:schemeClr val="tx1"/>
                          </a:solidFill>
                        </a:rPr>
                        <a:t>nd</a:t>
                      </a:r>
                      <a:r>
                        <a:rPr lang="en-US" sz="1200" b="0" dirty="0">
                          <a:solidFill>
                            <a:schemeClr val="tx1"/>
                          </a:solidFill>
                        </a:rPr>
                        <a:t> Mar</a:t>
                      </a:r>
                      <a:r>
                        <a:rPr lang="en-US" sz="1200" b="0" baseline="0" dirty="0">
                          <a:solidFill>
                            <a:schemeClr val="tx1"/>
                          </a:solidFill>
                        </a:rPr>
                        <a:t> 2018</a:t>
                      </a:r>
                      <a:endParaRPr lang="en-GB" sz="1200" dirty="0"/>
                    </a:p>
                  </a:txBody>
                  <a:tcPr marL="91442" marR="91442" marT="45664" marB="45664" anchor="ctr">
                    <a:solidFill>
                      <a:schemeClr val="bg1">
                        <a:lumMod val="95000"/>
                      </a:schemeClr>
                    </a:solidFill>
                  </a:tcPr>
                </a:tc>
                <a:tc>
                  <a:txBody>
                    <a:bodyPr/>
                    <a:lstStyle/>
                    <a:p>
                      <a:pPr algn="ctr"/>
                      <a:r>
                        <a:rPr lang="en-US" sz="1200" b="0" dirty="0">
                          <a:solidFill>
                            <a:schemeClr val="tx1"/>
                          </a:solidFill>
                        </a:rPr>
                        <a:t>15</a:t>
                      </a:r>
                      <a:r>
                        <a:rPr lang="en-US" sz="1200" b="0" baseline="30000" dirty="0">
                          <a:solidFill>
                            <a:schemeClr val="tx1"/>
                          </a:solidFill>
                        </a:rPr>
                        <a:t>th</a:t>
                      </a:r>
                      <a:r>
                        <a:rPr lang="en-US" sz="1200" b="0" dirty="0">
                          <a:solidFill>
                            <a:schemeClr val="tx1"/>
                          </a:solidFill>
                        </a:rPr>
                        <a:t> June2018</a:t>
                      </a:r>
                      <a:endParaRPr lang="en-GB" sz="1200" dirty="0"/>
                    </a:p>
                  </a:txBody>
                  <a:tcPr marL="91442" marR="91442" marT="45664" marB="45664"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kern="1200" noProof="0" dirty="0">
                          <a:solidFill>
                            <a:schemeClr val="bg1"/>
                          </a:solidFill>
                          <a:latin typeface="+mn-lt"/>
                          <a:ea typeface="+mn-ea"/>
                          <a:cs typeface="+mn-cs"/>
                        </a:rPr>
                        <a:t>Happily  Completed</a:t>
                      </a:r>
                    </a:p>
                    <a:p>
                      <a:pPr algn="ctr"/>
                      <a:endParaRPr lang="en-GB" sz="1200" dirty="0"/>
                    </a:p>
                  </a:txBody>
                  <a:tcPr marL="91442" marR="91442" marT="45664" marB="45664" anchor="ctr">
                    <a:solidFill>
                      <a:srgbClr val="002060"/>
                    </a:solidFill>
                  </a:tcPr>
                </a:tc>
                <a:tc>
                  <a:txBody>
                    <a:bodyPr/>
                    <a:lstStyle/>
                    <a:p>
                      <a:pPr algn="ctr"/>
                      <a:r>
                        <a:rPr lang="en-GB" sz="1200" b="0" i="0" dirty="0">
                          <a:solidFill>
                            <a:schemeClr val="tx1"/>
                          </a:solidFill>
                        </a:rPr>
                        <a:t>TBA</a:t>
                      </a:r>
                    </a:p>
                  </a:txBody>
                  <a:tcPr marL="91442" marR="91442" marT="45664" marB="45664" anchor="ctr">
                    <a:solidFill>
                      <a:schemeClr val="accent6">
                        <a:lumMod val="20000"/>
                        <a:lumOff val="80000"/>
                      </a:schemeClr>
                    </a:solidFill>
                  </a:tcPr>
                </a:tc>
                <a:tc>
                  <a:txBody>
                    <a:bodyPr/>
                    <a:lstStyle/>
                    <a:p>
                      <a:pPr algn="ctr"/>
                      <a:r>
                        <a:rPr lang="en-GB" sz="1200" b="0" i="0" dirty="0">
                          <a:solidFill>
                            <a:schemeClr val="tx1"/>
                          </a:solidFill>
                        </a:rPr>
                        <a:t>100</a:t>
                      </a:r>
                    </a:p>
                  </a:txBody>
                  <a:tcPr marL="91442" marR="91442" marT="45664" marB="45664" anchor="ctr">
                    <a:solidFill>
                      <a:schemeClr val="accent6">
                        <a:lumMod val="20000"/>
                        <a:lumOff val="80000"/>
                      </a:schemeClr>
                    </a:solidFill>
                  </a:tcPr>
                </a:tc>
                <a:tc vMerge="1">
                  <a:txBody>
                    <a:bodyPr/>
                    <a:lstStyle/>
                    <a:p>
                      <a:pPr algn="l">
                        <a:buFont typeface="Wingdings" pitchFamily="2" charset="2"/>
                        <a:buChar char="§"/>
                      </a:pPr>
                      <a:endParaRPr lang="en-GB" sz="1200" b="0" i="0" dirty="0">
                        <a:solidFill>
                          <a:schemeClr val="tx1"/>
                        </a:solidFill>
                      </a:endParaRPr>
                    </a:p>
                  </a:txBody>
                  <a:tcPr marL="91442" marR="91442" marT="45664" marB="45664" anchor="ctr"/>
                </a:tc>
                <a:extLst>
                  <a:ext uri="{0D108BD9-81ED-4DB2-BD59-A6C34878D82A}">
                    <a16:rowId xmlns:a16="http://schemas.microsoft.com/office/drawing/2014/main" val="10002"/>
                  </a:ext>
                </a:extLst>
              </a:tr>
              <a:tr h="510247">
                <a:tc>
                  <a:txBody>
                    <a:bodyPr/>
                    <a:lstStyle/>
                    <a:p>
                      <a:r>
                        <a:rPr lang="en-GB" sz="1200" dirty="0"/>
                        <a:t>Bonny Terminal </a:t>
                      </a:r>
                    </a:p>
                  </a:txBody>
                  <a:tcPr marL="91442" marR="91442" marT="45664" marB="45664" anchor="ctr"/>
                </a:tc>
                <a:tc>
                  <a:txBody>
                    <a:bodyPr/>
                    <a:lstStyle/>
                    <a:p>
                      <a:pPr algn="ctr"/>
                      <a:r>
                        <a:rPr lang="en-US" sz="1200" b="0" dirty="0">
                          <a:solidFill>
                            <a:schemeClr val="tx1"/>
                          </a:solidFill>
                        </a:rPr>
                        <a:t>4</a:t>
                      </a:r>
                      <a:r>
                        <a:rPr lang="en-US" sz="1200" b="0" baseline="30000" dirty="0">
                          <a:solidFill>
                            <a:schemeClr val="tx1"/>
                          </a:solidFill>
                        </a:rPr>
                        <a:t>th</a:t>
                      </a:r>
                      <a:r>
                        <a:rPr lang="en-US" sz="1200" b="0" dirty="0">
                          <a:solidFill>
                            <a:schemeClr val="tx1"/>
                          </a:solidFill>
                        </a:rPr>
                        <a:t> May</a:t>
                      </a:r>
                      <a:r>
                        <a:rPr lang="en-US" sz="1200" b="0" baseline="0" dirty="0">
                          <a:solidFill>
                            <a:schemeClr val="tx1"/>
                          </a:solidFill>
                        </a:rPr>
                        <a:t> 2018</a:t>
                      </a:r>
                      <a:endParaRPr lang="en-US" sz="1200" b="0" dirty="0">
                        <a:solidFill>
                          <a:schemeClr val="tx1"/>
                        </a:solidFill>
                      </a:endParaRPr>
                    </a:p>
                  </a:txBody>
                  <a:tcPr marL="91442" marR="91442" marT="45664" marB="45664" anchor="ctr"/>
                </a:tc>
                <a:tc>
                  <a:txBody>
                    <a:bodyPr/>
                    <a:lstStyle/>
                    <a:p>
                      <a:pPr algn="ctr"/>
                      <a:r>
                        <a:rPr lang="en-US" sz="1200" b="0" baseline="0" dirty="0">
                          <a:solidFill>
                            <a:schemeClr val="tx1"/>
                          </a:solidFill>
                        </a:rPr>
                        <a:t>15</a:t>
                      </a:r>
                      <a:r>
                        <a:rPr lang="en-US" sz="1200" b="0" baseline="30000" dirty="0">
                          <a:solidFill>
                            <a:schemeClr val="tx1"/>
                          </a:solidFill>
                        </a:rPr>
                        <a:t>th</a:t>
                      </a:r>
                      <a:r>
                        <a:rPr lang="en-US" sz="1200" b="0" dirty="0">
                          <a:solidFill>
                            <a:schemeClr val="tx1"/>
                          </a:solidFill>
                        </a:rPr>
                        <a:t> Jul</a:t>
                      </a:r>
                      <a:r>
                        <a:rPr lang="en-US" sz="1200" b="0" baseline="0" dirty="0">
                          <a:solidFill>
                            <a:schemeClr val="tx1"/>
                          </a:solidFill>
                        </a:rPr>
                        <a:t> </a:t>
                      </a:r>
                      <a:r>
                        <a:rPr lang="en-US" sz="1200" b="0" dirty="0">
                          <a:solidFill>
                            <a:schemeClr val="tx1"/>
                          </a:solidFill>
                        </a:rPr>
                        <a:t>2018</a:t>
                      </a:r>
                    </a:p>
                  </a:txBody>
                  <a:tcPr marL="91442" marR="91442" marT="45664" marB="456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Fast-tracked from Q3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rPr>
                        <a:t>On-going</a:t>
                      </a:r>
                    </a:p>
                  </a:txBody>
                  <a:tcPr marL="91442" marR="91442" marT="45664" marB="45664" anchor="ct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595959"/>
                          </a:solidFill>
                          <a:effectLst/>
                          <a:uLnTx/>
                          <a:uFillTx/>
                          <a:latin typeface="Futura Medium"/>
                          <a:ea typeface="+mn-ea"/>
                          <a:cs typeface="+mn-cs"/>
                        </a:rPr>
                        <a:t>TBA</a:t>
                      </a:r>
                    </a:p>
                  </a:txBody>
                  <a:tcPr marL="91442" marR="91442" marT="45664" marB="45664" anchor="ct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595959"/>
                          </a:solidFill>
                          <a:effectLst/>
                          <a:uLnTx/>
                          <a:uFillTx/>
                          <a:latin typeface="Futura Medium"/>
                          <a:ea typeface="+mn-ea"/>
                          <a:cs typeface="+mn-cs"/>
                        </a:rPr>
                        <a:t>50</a:t>
                      </a:r>
                    </a:p>
                  </a:txBody>
                  <a:tcPr marL="91442" marR="91442" marT="45664" marB="45664" anchor="ctr">
                    <a:solidFill>
                      <a:schemeClr val="accent6">
                        <a:lumMod val="20000"/>
                        <a:lumOff val="80000"/>
                      </a:schemeClr>
                    </a:solidFill>
                  </a:tcPr>
                </a:tc>
                <a:tc vMerge="1">
                  <a:txBody>
                    <a:bodyPr/>
                    <a:lstStyle/>
                    <a:p>
                      <a:pPr algn="l">
                        <a:buFont typeface="Wingdings" pitchFamily="2" charset="2"/>
                        <a:buChar char="§"/>
                      </a:pPr>
                      <a:endParaRPr lang="en-GB" sz="1200" b="0" i="0" dirty="0">
                        <a:solidFill>
                          <a:schemeClr val="tx1"/>
                        </a:solidFill>
                      </a:endParaRPr>
                    </a:p>
                  </a:txBody>
                  <a:tcPr marL="91442" marR="91442" marT="45664" marB="45664" anchor="ctr"/>
                </a:tc>
                <a:extLst>
                  <a:ext uri="{0D108BD9-81ED-4DB2-BD59-A6C34878D82A}">
                    <a16:rowId xmlns:a16="http://schemas.microsoft.com/office/drawing/2014/main" val="10006"/>
                  </a:ext>
                </a:extLst>
              </a:tr>
              <a:tr h="416504">
                <a:tc>
                  <a:txBody>
                    <a:bodyPr/>
                    <a:lstStyle/>
                    <a:p>
                      <a:r>
                        <a:rPr lang="en-US" sz="1200" b="0" dirty="0"/>
                        <a:t>RumuAhia</a:t>
                      </a:r>
                      <a:endParaRPr lang="en-GB" sz="1200" dirty="0"/>
                    </a:p>
                  </a:txBody>
                  <a:tcPr marL="91442" marR="91442" marT="45664" marB="45664" anchor="ctr"/>
                </a:tc>
                <a:tc>
                  <a:txBody>
                    <a:bodyPr/>
                    <a:lstStyle/>
                    <a:p>
                      <a:pPr algn="ctr"/>
                      <a:r>
                        <a:rPr lang="en-GB" sz="1200" dirty="0"/>
                        <a:t>1</a:t>
                      </a:r>
                      <a:r>
                        <a:rPr lang="en-GB" sz="1200" baseline="30000" dirty="0"/>
                        <a:t>st</a:t>
                      </a:r>
                      <a:r>
                        <a:rPr lang="en-GB" sz="1200" dirty="0"/>
                        <a:t> Jun 2018</a:t>
                      </a:r>
                    </a:p>
                  </a:txBody>
                  <a:tcPr marL="91442" marR="91442" marT="45664" marB="45664" anchor="ctr"/>
                </a:tc>
                <a:tc>
                  <a:txBody>
                    <a:bodyPr/>
                    <a:lstStyle/>
                    <a:p>
                      <a:pPr algn="ctr"/>
                      <a:r>
                        <a:rPr lang="en-GB" sz="1200" dirty="0"/>
                        <a:t>30</a:t>
                      </a:r>
                      <a:r>
                        <a:rPr lang="en-GB" sz="1200" baseline="30000" dirty="0"/>
                        <a:t>th</a:t>
                      </a:r>
                      <a:r>
                        <a:rPr lang="en-GB" sz="1200" dirty="0"/>
                        <a:t> Jun 2018</a:t>
                      </a:r>
                    </a:p>
                  </a:txBody>
                  <a:tcPr marL="91442" marR="91442" marT="45664" marB="45664" anchor="ctr"/>
                </a:tc>
                <a:tc>
                  <a:txBody>
                    <a:bodyPr/>
                    <a:lstStyle/>
                    <a:p>
                      <a:pPr algn="ctr"/>
                      <a:r>
                        <a:rPr lang="en-GB" sz="1200" dirty="0"/>
                        <a:t>Ongoing</a:t>
                      </a:r>
                    </a:p>
                  </a:txBody>
                  <a:tcPr marL="91442" marR="91442" marT="45664" marB="45664" anchor="ct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595959"/>
                          </a:solidFill>
                          <a:effectLst/>
                          <a:uLnTx/>
                          <a:uFillTx/>
                          <a:latin typeface="Futura Medium"/>
                          <a:ea typeface="+mn-ea"/>
                          <a:cs typeface="+mn-cs"/>
                        </a:rPr>
                        <a:t>TBA</a:t>
                      </a:r>
                    </a:p>
                  </a:txBody>
                  <a:tcPr marL="91442" marR="91442" marT="45664" marB="45664" anchor="ct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595959"/>
                          </a:solidFill>
                          <a:effectLst/>
                          <a:uLnTx/>
                          <a:uFillTx/>
                          <a:latin typeface="Futura Medium"/>
                          <a:ea typeface="+mn-ea"/>
                          <a:cs typeface="+mn-cs"/>
                        </a:rPr>
                        <a:t>50</a:t>
                      </a:r>
                    </a:p>
                  </a:txBody>
                  <a:tcPr marL="91442" marR="91442" marT="45664" marB="45664" anchor="ctr">
                    <a:solidFill>
                      <a:schemeClr val="accent6">
                        <a:lumMod val="20000"/>
                        <a:lumOff val="80000"/>
                      </a:schemeClr>
                    </a:solidFill>
                  </a:tcPr>
                </a:tc>
                <a:tc vMerge="1">
                  <a:txBody>
                    <a:bodyPr/>
                    <a:lstStyle/>
                    <a:p>
                      <a:endParaRPr lang="en-GB"/>
                    </a:p>
                  </a:txBody>
                  <a:tcPr/>
                </a:tc>
                <a:extLst>
                  <a:ext uri="{0D108BD9-81ED-4DB2-BD59-A6C34878D82A}">
                    <a16:rowId xmlns:a16="http://schemas.microsoft.com/office/drawing/2014/main" val="2162163049"/>
                  </a:ext>
                </a:extLst>
              </a:tr>
              <a:tr h="340360">
                <a:tc>
                  <a:txBody>
                    <a:bodyPr/>
                    <a:lstStyle/>
                    <a:p>
                      <a:r>
                        <a:rPr lang="en-GB" sz="1200" dirty="0"/>
                        <a:t>Gbaran</a:t>
                      </a:r>
                    </a:p>
                  </a:txBody>
                  <a:tcPr marL="91442" marR="91442" marT="45664" marB="45664" anchor="ctr"/>
                </a:tc>
                <a:tc>
                  <a:txBody>
                    <a:bodyPr/>
                    <a:lstStyle/>
                    <a:p>
                      <a:pPr algn="ctr"/>
                      <a:r>
                        <a:rPr lang="en-GB" sz="1200" dirty="0"/>
                        <a:t>12</a:t>
                      </a:r>
                      <a:r>
                        <a:rPr lang="en-GB" sz="1200" baseline="30000" dirty="0"/>
                        <a:t>th</a:t>
                      </a:r>
                      <a:r>
                        <a:rPr lang="en-GB" sz="1200" dirty="0"/>
                        <a:t> Jun 2018</a:t>
                      </a:r>
                    </a:p>
                  </a:txBody>
                  <a:tcPr marL="91442" marR="91442" marT="45664" marB="45664" anchor="ctr"/>
                </a:tc>
                <a:tc>
                  <a:txBody>
                    <a:bodyPr/>
                    <a:lstStyle/>
                    <a:p>
                      <a:pPr algn="ctr"/>
                      <a:r>
                        <a:rPr lang="en-GB" sz="1200" baseline="0" dirty="0"/>
                        <a:t>25</a:t>
                      </a:r>
                      <a:r>
                        <a:rPr lang="en-GB" sz="1200" baseline="30000" dirty="0"/>
                        <a:t>th</a:t>
                      </a:r>
                      <a:r>
                        <a:rPr lang="en-GB" sz="1200" dirty="0"/>
                        <a:t> Jul 2018</a:t>
                      </a:r>
                    </a:p>
                  </a:txBody>
                  <a:tcPr marL="91442" marR="91442" marT="45664" marB="45664" anchor="ctr"/>
                </a:tc>
                <a:tc>
                  <a:txBody>
                    <a:bodyPr/>
                    <a:lstStyle/>
                    <a:p>
                      <a:pPr algn="ctr"/>
                      <a:r>
                        <a:rPr lang="en-GB" sz="1200" dirty="0"/>
                        <a:t>Plan</a:t>
                      </a:r>
                    </a:p>
                  </a:txBody>
                  <a:tcPr marL="91442" marR="91442" marT="45664" marB="45664" anchor="ctr">
                    <a:solidFill>
                      <a:schemeClr val="accent6">
                        <a:lumMod val="20000"/>
                        <a:lumOff val="80000"/>
                      </a:schemeClr>
                    </a:solidFill>
                  </a:tcPr>
                </a:tc>
                <a:tc>
                  <a:txBody>
                    <a:bodyPr/>
                    <a:lstStyle/>
                    <a:p>
                      <a:pPr algn="ctr"/>
                      <a:r>
                        <a:rPr lang="en-GB" sz="1200" dirty="0"/>
                        <a:t>TBA</a:t>
                      </a:r>
                    </a:p>
                  </a:txBody>
                  <a:tcPr>
                    <a:solidFill>
                      <a:schemeClr val="accent6">
                        <a:lumMod val="20000"/>
                        <a:lumOff val="80000"/>
                      </a:schemeClr>
                    </a:solidFill>
                  </a:tcPr>
                </a:tc>
                <a:tc>
                  <a:txBody>
                    <a:bodyPr/>
                    <a:lstStyle/>
                    <a:p>
                      <a:pPr algn="ctr"/>
                      <a:r>
                        <a:rPr lang="en-GB" sz="1200" dirty="0"/>
                        <a:t>10</a:t>
                      </a:r>
                    </a:p>
                  </a:txBody>
                  <a:tcPr>
                    <a:solidFill>
                      <a:schemeClr val="accent6">
                        <a:lumMod val="20000"/>
                        <a:lumOff val="80000"/>
                      </a:schemeClr>
                    </a:solidFill>
                  </a:tcPr>
                </a:tc>
                <a:tc vMerge="1">
                  <a:txBody>
                    <a:bodyPr/>
                    <a:lstStyle/>
                    <a:p>
                      <a:pPr algn="l">
                        <a:buFont typeface="Wingdings" pitchFamily="2" charset="2"/>
                        <a:buChar char="§"/>
                      </a:pPr>
                      <a:endParaRPr lang="en-US" sz="1200" b="0" dirty="0">
                        <a:solidFill>
                          <a:schemeClr val="tx1"/>
                        </a:solidFill>
                      </a:endParaRPr>
                    </a:p>
                  </a:txBody>
                  <a:tcPr marL="91442" marR="91442" marT="45664" marB="45664" anchor="ctr"/>
                </a:tc>
                <a:extLst>
                  <a:ext uri="{0D108BD9-81ED-4DB2-BD59-A6C34878D82A}">
                    <a16:rowId xmlns:a16="http://schemas.microsoft.com/office/drawing/2014/main" val="1065415705"/>
                  </a:ext>
                </a:extLst>
              </a:tr>
              <a:tr h="243765">
                <a:tc>
                  <a:txBody>
                    <a:bodyPr/>
                    <a:lstStyle/>
                    <a:p>
                      <a:r>
                        <a:rPr lang="en-US" sz="1200" b="0" dirty="0"/>
                        <a:t>Total %</a:t>
                      </a:r>
                    </a:p>
                  </a:txBody>
                  <a:tcPr marL="91442" marR="91442" marT="45664" marB="45664" anchor="ctr"/>
                </a:tc>
                <a:tc>
                  <a:txBody>
                    <a:bodyPr/>
                    <a:lstStyle/>
                    <a:p>
                      <a:pPr algn="ctr"/>
                      <a:endParaRPr lang="en-US" sz="1200" b="0" dirty="0">
                        <a:solidFill>
                          <a:schemeClr val="tx1"/>
                        </a:solidFill>
                      </a:endParaRPr>
                    </a:p>
                  </a:txBody>
                  <a:tcPr marL="91442" marR="91442" marT="45664" marB="45664" anchor="ctr"/>
                </a:tc>
                <a:tc>
                  <a:txBody>
                    <a:bodyPr/>
                    <a:lstStyle/>
                    <a:p>
                      <a:pPr algn="ctr"/>
                      <a:endParaRPr lang="en-US" sz="1200" b="0" dirty="0">
                        <a:solidFill>
                          <a:schemeClr val="tx1"/>
                        </a:solidFill>
                      </a:endParaRPr>
                    </a:p>
                  </a:txBody>
                  <a:tcPr marL="91442" marR="91442" marT="45664" marB="45664" anchor="ctr"/>
                </a:tc>
                <a:tc>
                  <a:txBody>
                    <a:bodyPr/>
                    <a:lstStyle/>
                    <a:p>
                      <a:pPr algn="ctr"/>
                      <a:endParaRPr lang="en-US" sz="1200" b="0" dirty="0">
                        <a:solidFill>
                          <a:schemeClr val="tx1"/>
                        </a:solidFill>
                      </a:endParaRPr>
                    </a:p>
                  </a:txBody>
                  <a:tcPr marL="91442" marR="91442" marT="45664" marB="45664" anchor="ctr"/>
                </a:tc>
                <a:tc>
                  <a:txBody>
                    <a:bodyPr/>
                    <a:lstStyle/>
                    <a:p>
                      <a:pPr algn="ctr"/>
                      <a:endParaRPr lang="en-US" sz="1200" b="0" dirty="0">
                        <a:solidFill>
                          <a:schemeClr val="tx1"/>
                        </a:solidFill>
                      </a:endParaRPr>
                    </a:p>
                  </a:txBody>
                  <a:tcPr marL="91442" marR="91442" marT="45664" marB="45664" anchor="ctr">
                    <a:solidFill>
                      <a:schemeClr val="accent6">
                        <a:lumMod val="20000"/>
                        <a:lumOff val="80000"/>
                      </a:schemeClr>
                    </a:solidFill>
                  </a:tcPr>
                </a:tc>
                <a:tc>
                  <a:txBody>
                    <a:bodyPr/>
                    <a:lstStyle/>
                    <a:p>
                      <a:pPr algn="ctr"/>
                      <a:r>
                        <a:rPr lang="en-US" sz="1200" b="1" dirty="0">
                          <a:solidFill>
                            <a:schemeClr val="tx1"/>
                          </a:solidFill>
                        </a:rPr>
                        <a:t>76%</a:t>
                      </a:r>
                    </a:p>
                  </a:txBody>
                  <a:tcPr marL="91442" marR="91442" marT="45664" marB="45664" anchor="ctr">
                    <a:solidFill>
                      <a:srgbClr val="00B050"/>
                    </a:solidFill>
                  </a:tcPr>
                </a:tc>
                <a:tc vMerge="1">
                  <a:txBody>
                    <a:bodyPr/>
                    <a:lstStyle/>
                    <a:p>
                      <a:pPr algn="l">
                        <a:buFont typeface="Wingdings" pitchFamily="2" charset="2"/>
                        <a:buChar char="§"/>
                      </a:pPr>
                      <a:endParaRPr lang="en-US" sz="1200" b="0" dirty="0">
                        <a:solidFill>
                          <a:schemeClr val="tx1"/>
                        </a:solidFill>
                      </a:endParaRPr>
                    </a:p>
                  </a:txBody>
                  <a:tcPr marL="91442" marR="91442" marT="45664" marB="45664" anchor="ctr"/>
                </a:tc>
                <a:extLst>
                  <a:ext uri="{0D108BD9-81ED-4DB2-BD59-A6C34878D82A}">
                    <a16:rowId xmlns:a16="http://schemas.microsoft.com/office/drawing/2014/main" val="734702798"/>
                  </a:ext>
                </a:extLst>
              </a:tr>
              <a:tr h="192947">
                <a:tc>
                  <a:txBody>
                    <a:bodyPr/>
                    <a:lstStyle/>
                    <a:p>
                      <a:endParaRPr lang="en-US" sz="1200" b="0" dirty="0"/>
                    </a:p>
                  </a:txBody>
                  <a:tcPr marL="91442" marR="91442" marT="45664" marB="45664" anchor="ctr"/>
                </a:tc>
                <a:tc>
                  <a:txBody>
                    <a:bodyPr/>
                    <a:lstStyle/>
                    <a:p>
                      <a:pPr algn="ctr"/>
                      <a:endParaRPr lang="en-US" sz="1200" b="0" dirty="0">
                        <a:solidFill>
                          <a:schemeClr val="tx1"/>
                        </a:solidFill>
                      </a:endParaRPr>
                    </a:p>
                  </a:txBody>
                  <a:tcPr marL="91442" marR="91442" marT="45664" marB="45664" anchor="ctr"/>
                </a:tc>
                <a:tc>
                  <a:txBody>
                    <a:bodyPr/>
                    <a:lstStyle/>
                    <a:p>
                      <a:pPr algn="ctr"/>
                      <a:endParaRPr lang="en-US" sz="1200" b="0" dirty="0">
                        <a:solidFill>
                          <a:schemeClr val="tx1"/>
                        </a:solidFill>
                      </a:endParaRPr>
                    </a:p>
                  </a:txBody>
                  <a:tcPr marL="91442" marR="91442" marT="45664" marB="45664" anchor="ctr"/>
                </a:tc>
                <a:tc>
                  <a:txBody>
                    <a:bodyPr/>
                    <a:lstStyle/>
                    <a:p>
                      <a:pPr algn="ctr"/>
                      <a:endParaRPr lang="en-US" sz="1200" b="0" dirty="0">
                        <a:solidFill>
                          <a:schemeClr val="tx1"/>
                        </a:solidFill>
                      </a:endParaRPr>
                    </a:p>
                  </a:txBody>
                  <a:tcPr marL="91442" marR="91442" marT="45664" marB="45664" anchor="ctr"/>
                </a:tc>
                <a:tc>
                  <a:txBody>
                    <a:bodyPr/>
                    <a:lstStyle/>
                    <a:p>
                      <a:pPr algn="ctr"/>
                      <a:endParaRPr lang="en-GB" sz="1200" dirty="0"/>
                    </a:p>
                  </a:txBody>
                  <a:tcPr marL="91442" marR="91442" marT="45664" marB="45664" anchor="ctr">
                    <a:solidFill>
                      <a:schemeClr val="accent6">
                        <a:lumMod val="20000"/>
                        <a:lumOff val="80000"/>
                      </a:schemeClr>
                    </a:solidFill>
                  </a:tcPr>
                </a:tc>
                <a:tc>
                  <a:txBody>
                    <a:bodyPr/>
                    <a:lstStyle/>
                    <a:p>
                      <a:pPr algn="ctr"/>
                      <a:endParaRPr lang="en-GB" sz="1200" dirty="0"/>
                    </a:p>
                  </a:txBody>
                  <a:tcPr marL="91442" marR="91442" marT="45664" marB="45664" anchor="ctr">
                    <a:solidFill>
                      <a:schemeClr val="accent6">
                        <a:lumMod val="20000"/>
                        <a:lumOff val="80000"/>
                      </a:schemeClr>
                    </a:solidFill>
                  </a:tcPr>
                </a:tc>
                <a:tc vMerge="1">
                  <a:txBody>
                    <a:bodyPr/>
                    <a:lstStyle/>
                    <a:p>
                      <a:endParaRPr lang="en-GB"/>
                    </a:p>
                  </a:txBody>
                  <a:tcPr/>
                </a:tc>
                <a:extLst>
                  <a:ext uri="{0D108BD9-81ED-4DB2-BD59-A6C34878D82A}">
                    <a16:rowId xmlns:a16="http://schemas.microsoft.com/office/drawing/2014/main" val="280424963"/>
                  </a:ext>
                </a:extLst>
              </a:tr>
              <a:tr h="243765">
                <a:tc>
                  <a:txBody>
                    <a:bodyPr/>
                    <a:lstStyle/>
                    <a:p>
                      <a:endParaRPr lang="en-US" sz="1200" b="0" dirty="0"/>
                    </a:p>
                  </a:txBody>
                  <a:tcPr marL="91442" marR="91442" marT="45664" marB="45664" anchor="ctr"/>
                </a:tc>
                <a:tc>
                  <a:txBody>
                    <a:bodyPr/>
                    <a:lstStyle/>
                    <a:p>
                      <a:pPr algn="ctr"/>
                      <a:endParaRPr lang="en-US" sz="1200" b="0" dirty="0">
                        <a:solidFill>
                          <a:schemeClr val="tx1"/>
                        </a:solidFill>
                      </a:endParaRPr>
                    </a:p>
                  </a:txBody>
                  <a:tcPr marL="91442" marR="91442" marT="45664" marB="45664" anchor="ctr"/>
                </a:tc>
                <a:tc>
                  <a:txBody>
                    <a:bodyPr/>
                    <a:lstStyle/>
                    <a:p>
                      <a:pPr algn="ctr"/>
                      <a:endParaRPr lang="en-US" sz="1200" b="0" dirty="0">
                        <a:solidFill>
                          <a:schemeClr val="tx1"/>
                        </a:solidFill>
                      </a:endParaRPr>
                    </a:p>
                  </a:txBody>
                  <a:tcPr marL="91442" marR="91442" marT="45664" marB="45664" anchor="ctr"/>
                </a:tc>
                <a:tc>
                  <a:txBody>
                    <a:bodyPr/>
                    <a:lstStyle/>
                    <a:p>
                      <a:pPr algn="ctr"/>
                      <a:endParaRPr lang="en-US" sz="1200" b="0" dirty="0">
                        <a:solidFill>
                          <a:schemeClr val="tx1"/>
                        </a:solidFill>
                      </a:endParaRPr>
                    </a:p>
                  </a:txBody>
                  <a:tcPr marL="91442" marR="91442" marT="45664" marB="45664"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200" b="0" i="0" dirty="0">
                        <a:solidFill>
                          <a:schemeClr val="tx1"/>
                        </a:solidFill>
                      </a:endParaRPr>
                    </a:p>
                  </a:txBody>
                  <a:tcPr marL="91442" marR="91442" marT="45664" marB="45664" anchor="ct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200" b="0" i="0" dirty="0">
                        <a:solidFill>
                          <a:schemeClr val="tx1"/>
                        </a:solidFill>
                      </a:endParaRPr>
                    </a:p>
                  </a:txBody>
                  <a:tcPr marL="91442" marR="91442" marT="45664" marB="45664" anchor="ctr">
                    <a:solidFill>
                      <a:schemeClr val="accent6">
                        <a:lumMod val="20000"/>
                        <a:lumOff val="80000"/>
                      </a:schemeClr>
                    </a:solidFill>
                  </a:tcPr>
                </a:tc>
                <a:tc vMerge="1">
                  <a:txBody>
                    <a:bodyPr/>
                    <a:lstStyle/>
                    <a:p>
                      <a:endParaRPr lang="en-GB"/>
                    </a:p>
                  </a:txBody>
                  <a:tcPr/>
                </a:tc>
                <a:extLst>
                  <a:ext uri="{0D108BD9-81ED-4DB2-BD59-A6C34878D82A}">
                    <a16:rowId xmlns:a16="http://schemas.microsoft.com/office/drawing/2014/main" val="2033762967"/>
                  </a:ext>
                </a:extLst>
              </a:tr>
            </a:tbl>
          </a:graphicData>
        </a:graphic>
      </p:graphicFrame>
    </p:spTree>
    <p:extLst>
      <p:ext uri="{BB962C8B-B14F-4D97-AF65-F5344CB8AC3E}">
        <p14:creationId xmlns:p14="http://schemas.microsoft.com/office/powerpoint/2010/main" val="2324361823"/>
      </p:ext>
    </p:extLst>
  </p:cSld>
  <p:clrMapOvr>
    <a:masterClrMapping/>
  </p:clrMapOvr>
  <p:transition/>
</p:sld>
</file>

<file path=ppt/theme/theme1.xml><?xml version="1.0" encoding="utf-8"?>
<a:theme xmlns:a="http://schemas.openxmlformats.org/drawingml/2006/main" name="Shell WizKit V3_Template_4by3_06July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extLst>
    <a:ext uri="{05A4C25C-085E-4340-85A3-A5531E510DB2}">
      <thm15:themeFamily xmlns:thm15="http://schemas.microsoft.com/office/thememl/2012/main" name="Shell Template - Presentation Mode New v33.potx" id="{657A983B-3BF7-4CDF-9F8D-C341850A1E6B}" vid="{92CB91EA-BB9F-439C-8000-8296E719B80B}"/>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2512</TotalTime>
  <Words>275</Words>
  <Application>Microsoft Office PowerPoint</Application>
  <PresentationFormat>Widescreen</PresentationFormat>
  <Paragraphs>79</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Futura Bold</vt:lpstr>
      <vt:lpstr>Wingdings</vt:lpstr>
      <vt:lpstr>Futura Medium</vt:lpstr>
      <vt:lpstr>Calibri</vt:lpstr>
      <vt:lpstr>Futura</vt:lpstr>
      <vt:lpstr>Shell WizKit V3_Template_4by3_06July2016</vt:lpstr>
      <vt:lpstr>IMPLEMENTATION PLAN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PLAN</dc:title>
  <dc:creator>Etire, Azibanato SPDC-UPO/G/PSM</dc:creator>
  <cp:lastModifiedBy>Okoye, Stella M SPDC-UPO/G/PSMR</cp:lastModifiedBy>
  <cp:revision>20</cp:revision>
  <cp:lastPrinted>2018-06-20T10:49:23Z</cp:lastPrinted>
  <dcterms:created xsi:type="dcterms:W3CDTF">2018-06-01T08:02:58Z</dcterms:created>
  <dcterms:modified xsi:type="dcterms:W3CDTF">2018-06-20T11:01:24Z</dcterms:modified>
  <cp:category>Shell_IC: RESTRICTED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