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handoutMasterIdLst>
    <p:handoutMasterId r:id="rId4"/>
  </p:handoutMasterIdLst>
  <p:sldIdLst>
    <p:sldId id="397" r:id="rId2"/>
  </p:sldIdLst>
  <p:sldSz cx="12192000" cy="6858000"/>
  <p:notesSz cx="6797675" cy="9926638"/>
  <p:embeddedFontLst>
    <p:embeddedFont>
      <p:font typeface="Futura Bold" panose="00000900000000000000" pitchFamily="2" charset="0"/>
      <p:regular r:id="rId5"/>
      <p:boldItalic r:id="rId6"/>
    </p:embeddedFont>
    <p:embeddedFont>
      <p:font typeface="Futura Medium" panose="00000400000000000000" pitchFamily="2" charset="0"/>
      <p:regular r:id="rId7"/>
      <p:bold r:id="rId8"/>
      <p:italic r:id="rId9"/>
      <p:boldItalic r:id="rId1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o-Oni, Simisola SPDC-UPO/G/PSTO" initials="DSS" lastIdx="2" clrIdx="0">
    <p:extLst>
      <p:ext uri="{19B8F6BF-5375-455C-9EA6-DF929625EA0E}">
        <p15:presenceInfo xmlns:p15="http://schemas.microsoft.com/office/powerpoint/2012/main" userId="S-1-5-21-1202660629-507921405-682003330-5145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CCE9DB"/>
    <a:srgbClr val="99CDB7"/>
    <a:srgbClr val="66B492"/>
    <a:srgbClr val="339B6E"/>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5382" autoAdjust="0"/>
  </p:normalViewPr>
  <p:slideViewPr>
    <p:cSldViewPr snapToGrid="0" snapToObjects="1" showGuides="1">
      <p:cViewPr varScale="1">
        <p:scale>
          <a:sx n="67" d="100"/>
          <a:sy n="67" d="100"/>
        </p:scale>
        <p:origin x="604"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commentAuthors" Target="commentAuthors.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21/01/2021</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21/01/2021</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073A8-9681-4555-BE25-E8917FFC9BFF}" type="slidenum">
              <a:rPr lang="en-US" smtClean="0">
                <a:latin typeface="Futura Medium"/>
              </a:rPr>
              <a:pPr/>
              <a:t>1</a:t>
            </a:fld>
            <a:endParaRPr lang="en-US">
              <a:latin typeface="Futura Medium"/>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latin typeface="Futura Medium"/>
            </a:endParaRPr>
          </a:p>
        </p:txBody>
      </p:sp>
    </p:spTree>
    <p:extLst>
      <p:ext uri="{BB962C8B-B14F-4D97-AF65-F5344CB8AC3E}">
        <p14:creationId xmlns:p14="http://schemas.microsoft.com/office/powerpoint/2010/main" val="1540837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notesSlide" Target="../notesSlides/notesSlide1.xml"/><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image" Target="../media/image4.emf"/><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a:extLst>
              <a:ext uri="{FF2B5EF4-FFF2-40B4-BE49-F238E27FC236}">
                <a16:creationId xmlns:a16="http://schemas.microsoft.com/office/drawing/2014/main" id="{57C2E372-2AAF-4CA7-942A-9768EE205AE0}"/>
              </a:ext>
            </a:extLst>
          </p:cNvPr>
          <p:cNvSpPr txBox="1">
            <a:spLocks noChangeArrowheads="1"/>
          </p:cNvSpPr>
          <p:nvPr/>
        </p:nvSpPr>
        <p:spPr bwMode="auto">
          <a:xfrm>
            <a:off x="477018" y="36785"/>
            <a:ext cx="8134630" cy="246221"/>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altLang="en-US" sz="1600" b="1" dirty="0">
                <a:latin typeface="Arial" panose="020B0604020202020204" pitchFamily="34" charset="0"/>
                <a:cs typeface="Arial" panose="020B0604020202020204" pitchFamily="34" charset="0"/>
              </a:rPr>
              <a:t>Fire &amp; Gas System Cost Optimization</a:t>
            </a:r>
          </a:p>
        </p:txBody>
      </p:sp>
      <p:sp>
        <p:nvSpPr>
          <p:cNvPr id="20" name="Rechteck 15"/>
          <p:cNvSpPr/>
          <p:nvPr>
            <p:custDataLst>
              <p:tags r:id="rId2"/>
            </p:custDataLst>
          </p:nvPr>
        </p:nvSpPr>
        <p:spPr bwMode="gray">
          <a:xfrm>
            <a:off x="477018" y="846866"/>
            <a:ext cx="5866767" cy="4114996"/>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r>
              <a:rPr lang="en-US" sz="1100" dirty="0"/>
              <a:t>The EA Field Integrated Control and Safety System (ICSS) provides the full functionality for the control, monitoring and safe shutdown of Sea Eagle FPSO in the event of an emergency. The ICSS consists of the following  sub-systems; Distributed Control System(DCS), Instrumented Protective System(IPS) and Fire&amp; Gas System(FGS).</a:t>
            </a:r>
          </a:p>
          <a:p>
            <a:endParaRPr lang="en-US" sz="1100" dirty="0"/>
          </a:p>
          <a:p>
            <a:r>
              <a:rPr lang="en-GB" sz="1100" dirty="0"/>
              <a:t>The FGS protection system comprises of the Topside Fire &amp; Gas Hull Fire &amp; Gas detection systems. The Topside Fire &amp; Gas system uses the Infrared Line of Sight(LOS), Infrared Fixed Gas Detectors, Linear Heat Detection(Firewire) and Ultra -Violet(UV)  Flame Detection System for fire and gas monitoring.</a:t>
            </a:r>
            <a:endParaRPr lang="en-US" sz="1100" dirty="0"/>
          </a:p>
          <a:p>
            <a:endParaRPr lang="en-US" sz="1100" dirty="0"/>
          </a:p>
          <a:p>
            <a:r>
              <a:rPr lang="en-US" sz="1100" dirty="0"/>
              <a:t>Below are high level details of Gas detectors failure rate on Sea Eagle;</a:t>
            </a:r>
          </a:p>
          <a:p>
            <a:endParaRPr lang="en-US" sz="1100" dirty="0"/>
          </a:p>
          <a:p>
            <a:pPr marL="171450" indent="-171450">
              <a:buFontTx/>
              <a:buChar char="-"/>
            </a:pPr>
            <a:r>
              <a:rPr lang="en-US" sz="1100" dirty="0"/>
              <a:t>There are </a:t>
            </a:r>
            <a:r>
              <a:rPr lang="en-GB" sz="1100" dirty="0"/>
              <a:t>250 </a:t>
            </a:r>
            <a:r>
              <a:rPr lang="en-GB" sz="1100" dirty="0" err="1"/>
              <a:t>Searchpoint</a:t>
            </a:r>
            <a:r>
              <a:rPr lang="en-GB" sz="1100" dirty="0"/>
              <a:t> Optima Plus “Infrared Fixed Point Gas Detectors” </a:t>
            </a:r>
            <a:r>
              <a:rPr lang="en-GB" sz="1100" dirty="0">
                <a:solidFill>
                  <a:srgbClr val="0070C0"/>
                </a:solidFill>
              </a:rPr>
              <a:t>with an Annual Failure Rate of about 8.8% =  22 Faulty Detectors/Year</a:t>
            </a:r>
            <a:r>
              <a:rPr lang="en-GB" sz="1100" dirty="0"/>
              <a:t>.</a:t>
            </a:r>
          </a:p>
          <a:p>
            <a:pPr marL="171450" indent="-171450">
              <a:buFontTx/>
              <a:buChar char="-"/>
            </a:pPr>
            <a:r>
              <a:rPr lang="en-GB" sz="1100" dirty="0"/>
              <a:t>100 </a:t>
            </a:r>
            <a:r>
              <a:rPr lang="en-GB" sz="1100" dirty="0" err="1"/>
              <a:t>Searchline</a:t>
            </a:r>
            <a:r>
              <a:rPr lang="en-GB" sz="1100" dirty="0"/>
              <a:t> Excel “Line of Sight Gas Detectors” </a:t>
            </a:r>
            <a:r>
              <a:rPr lang="en-GB" sz="1100" dirty="0">
                <a:solidFill>
                  <a:srgbClr val="0070C0"/>
                </a:solidFill>
              </a:rPr>
              <a:t>with an Annual Failure Rate of about 25% =  25 Faulty Detectors/Year.</a:t>
            </a:r>
          </a:p>
          <a:p>
            <a:endParaRPr lang="en-US" sz="1100" dirty="0"/>
          </a:p>
          <a:p>
            <a:r>
              <a:rPr lang="en-GB" sz="1100" dirty="0"/>
              <a:t>The failure rates are largely age-related with an average of 85pcs of gas detectors being consumed /procured annually at a total cost of circa </a:t>
            </a:r>
            <a:r>
              <a:rPr lang="en-GB" sz="1100" dirty="0">
                <a:solidFill>
                  <a:srgbClr val="FF0000"/>
                </a:solidFill>
              </a:rPr>
              <a:t>US$631,940</a:t>
            </a:r>
            <a:r>
              <a:rPr lang="en-GB" sz="1100" dirty="0">
                <a:solidFill>
                  <a:srgbClr val="0070C0"/>
                </a:solidFill>
              </a:rPr>
              <a:t>.</a:t>
            </a:r>
          </a:p>
          <a:p>
            <a:endParaRPr lang="en-GB" sz="1100" dirty="0">
              <a:solidFill>
                <a:srgbClr val="0070C0"/>
              </a:solidFill>
            </a:endParaRPr>
          </a:p>
          <a:p>
            <a:r>
              <a:rPr lang="en-GB" sz="1100" dirty="0"/>
              <a:t>There exists a significant cost saving opportunity through repair of the faulty detectors, instead of purchasing news ones. This repair will be carried out by the OEM, with a 12months repair warranty. The breakdown is contained in attached spreadsheet</a:t>
            </a:r>
            <a:r>
              <a:rPr lang="en-US" sz="1100" dirty="0"/>
              <a:t> </a:t>
            </a:r>
            <a:endParaRPr lang="en-GB" sz="1100" dirty="0">
              <a:latin typeface="Arial" panose="020B0604020202020204" pitchFamily="34" charset="0"/>
              <a:cs typeface="Arial" panose="020B0604020202020204" pitchFamily="34" charset="0"/>
            </a:endParaRPr>
          </a:p>
        </p:txBody>
      </p:sp>
      <p:sp>
        <p:nvSpPr>
          <p:cNvPr id="21" name="Rechteck 15"/>
          <p:cNvSpPr/>
          <p:nvPr>
            <p:custDataLst>
              <p:tags r:id="rId3"/>
            </p:custDataLst>
          </p:nvPr>
        </p:nvSpPr>
        <p:spPr bwMode="gray">
          <a:xfrm>
            <a:off x="6331329" y="847413"/>
            <a:ext cx="5306203" cy="1676752"/>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indent="-171450">
              <a:lnSpc>
                <a:spcPct val="90000"/>
              </a:lnSpc>
              <a:spcBef>
                <a:spcPct val="30000"/>
              </a:spcBef>
              <a:buSzPct val="100000"/>
            </a:pPr>
            <a:endParaRPr lang="en-US" altLang="en-US" sz="1100" dirty="0">
              <a:latin typeface="Arial" panose="020B0604020202020204" pitchFamily="34" charset="0"/>
              <a:cs typeface="Arial" panose="020B0604020202020204" pitchFamily="34" charset="0"/>
            </a:endParaRPr>
          </a:p>
          <a:p>
            <a:pPr indent="-171450">
              <a:lnSpc>
                <a:spcPct val="90000"/>
              </a:lnSpc>
              <a:spcBef>
                <a:spcPct val="30000"/>
              </a:spcBef>
              <a:buSzPct val="100000"/>
              <a:buFont typeface="Wingdings" panose="05000000000000000000" pitchFamily="2" charset="2"/>
              <a:buChar char="§"/>
            </a:pPr>
            <a:r>
              <a:rPr lang="en-US" altLang="en-US" sz="1100" dirty="0"/>
              <a:t>Faulty Gas detector are being disposed off.</a:t>
            </a:r>
          </a:p>
          <a:p>
            <a:pPr indent="-171450">
              <a:lnSpc>
                <a:spcPct val="90000"/>
              </a:lnSpc>
              <a:spcBef>
                <a:spcPct val="30000"/>
              </a:spcBef>
              <a:buSzPct val="100000"/>
              <a:buFont typeface="Wingdings" panose="05000000000000000000" pitchFamily="2" charset="2"/>
              <a:buChar char="§"/>
            </a:pPr>
            <a:r>
              <a:rPr lang="en-US" altLang="en-US" sz="1100" dirty="0"/>
              <a:t>Failure rate is increasing due to ageing.</a:t>
            </a:r>
          </a:p>
          <a:p>
            <a:pPr marL="171450" indent="-171450">
              <a:lnSpc>
                <a:spcPct val="90000"/>
              </a:lnSpc>
              <a:spcBef>
                <a:spcPct val="30000"/>
              </a:spcBef>
              <a:buSzPct val="100000"/>
              <a:buFont typeface="Wingdings" panose="05000000000000000000" pitchFamily="2" charset="2"/>
              <a:buChar char="§"/>
            </a:pPr>
            <a:r>
              <a:rPr lang="en-US" altLang="en-US" sz="1100" dirty="0"/>
              <a:t>Average of 85pcs of gas detectors are procured annually at circa $631,940.00 </a:t>
            </a:r>
            <a:endParaRPr lang="en-US" altLang="en-US" sz="1100" dirty="0">
              <a:latin typeface="Arial" panose="020B0604020202020204" pitchFamily="34" charset="0"/>
              <a:cs typeface="Arial" panose="020B0604020202020204" pitchFamily="34" charset="0"/>
            </a:endParaRPr>
          </a:p>
          <a:p>
            <a:pPr marL="171450" indent="-171450">
              <a:lnSpc>
                <a:spcPct val="90000"/>
              </a:lnSpc>
              <a:spcBef>
                <a:spcPct val="30000"/>
              </a:spcBef>
              <a:buSzPct val="100000"/>
              <a:buFont typeface="Wingdings" panose="05000000000000000000" pitchFamily="2" charset="2"/>
              <a:buChar char="§"/>
            </a:pPr>
            <a:endParaRPr lang="en-US" altLang="en-US" sz="1100" dirty="0">
              <a:latin typeface="Arial" panose="020B0604020202020204" pitchFamily="34" charset="0"/>
              <a:cs typeface="Arial" panose="020B0604020202020204" pitchFamily="34" charset="0"/>
            </a:endParaRPr>
          </a:p>
        </p:txBody>
      </p:sp>
      <p:sp>
        <p:nvSpPr>
          <p:cNvPr id="14" name="Rechteck 13"/>
          <p:cNvSpPr/>
          <p:nvPr>
            <p:custDataLst>
              <p:tags r:id="rId4"/>
            </p:custDataLst>
          </p:nvPr>
        </p:nvSpPr>
        <p:spPr bwMode="gray">
          <a:xfrm>
            <a:off x="483246" y="592783"/>
            <a:ext cx="5866767" cy="310944"/>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Background / Business Case</a:t>
            </a:r>
          </a:p>
        </p:txBody>
      </p:sp>
      <p:sp>
        <p:nvSpPr>
          <p:cNvPr id="22" name="Rechteck 16"/>
          <p:cNvSpPr/>
          <p:nvPr>
            <p:custDataLst>
              <p:tags r:id="rId5"/>
            </p:custDataLst>
          </p:nvPr>
        </p:nvSpPr>
        <p:spPr bwMode="gray">
          <a:xfrm>
            <a:off x="6325102" y="592783"/>
            <a:ext cx="5312430"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Current Condition</a:t>
            </a:r>
            <a:endParaRPr lang="en-GB" sz="1400" kern="0" dirty="0">
              <a:solidFill>
                <a:schemeClr val="bg2"/>
              </a:solidFill>
              <a:latin typeface="Arial" panose="020B0604020202020204" pitchFamily="34" charset="0"/>
              <a:cs typeface="Arial" panose="020B0604020202020204" pitchFamily="34" charset="0"/>
            </a:endParaRPr>
          </a:p>
        </p:txBody>
      </p:sp>
      <p:sp>
        <p:nvSpPr>
          <p:cNvPr id="23" name="Rechteck 13">
            <a:extLst>
              <a:ext uri="{FF2B5EF4-FFF2-40B4-BE49-F238E27FC236}">
                <a16:creationId xmlns:a16="http://schemas.microsoft.com/office/drawing/2014/main" id="{B21AAD6B-19C2-42B6-9449-C0972CD04337}"/>
              </a:ext>
            </a:extLst>
          </p:cNvPr>
          <p:cNvSpPr/>
          <p:nvPr>
            <p:custDataLst>
              <p:tags r:id="rId6"/>
            </p:custDataLst>
          </p:nvPr>
        </p:nvSpPr>
        <p:spPr bwMode="gray">
          <a:xfrm>
            <a:off x="480132" y="4954190"/>
            <a:ext cx="5851197" cy="36196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Potential Benefits</a:t>
            </a:r>
          </a:p>
        </p:txBody>
      </p:sp>
      <p:sp>
        <p:nvSpPr>
          <p:cNvPr id="24" name="Rechteck 15">
            <a:extLst>
              <a:ext uri="{FF2B5EF4-FFF2-40B4-BE49-F238E27FC236}">
                <a16:creationId xmlns:a16="http://schemas.microsoft.com/office/drawing/2014/main" id="{A1348530-DA95-4808-9898-493303605CA9}"/>
              </a:ext>
            </a:extLst>
          </p:cNvPr>
          <p:cNvSpPr/>
          <p:nvPr>
            <p:custDataLst>
              <p:tags r:id="rId7"/>
            </p:custDataLst>
          </p:nvPr>
        </p:nvSpPr>
        <p:spPr bwMode="gray">
          <a:xfrm>
            <a:off x="483246" y="5240021"/>
            <a:ext cx="5848083" cy="1501167"/>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indent="-171450">
              <a:spcBef>
                <a:spcPts val="600"/>
              </a:spcBef>
              <a:buFont typeface="Wingdings" panose="05000000000000000000" pitchFamily="2" charset="2"/>
              <a:buChar char="§"/>
            </a:pPr>
            <a:r>
              <a:rPr lang="en-GB" sz="1100" dirty="0">
                <a:solidFill>
                  <a:schemeClr val="dk1"/>
                </a:solidFill>
              </a:rPr>
              <a:t>Estimated cost savings up to circa </a:t>
            </a:r>
            <a:r>
              <a:rPr lang="en-GB" sz="1100" dirty="0">
                <a:solidFill>
                  <a:srgbClr val="FF0000"/>
                </a:solidFill>
              </a:rPr>
              <a:t>US$448,640.00</a:t>
            </a:r>
            <a:r>
              <a:rPr lang="en-GB" sz="1100" dirty="0">
                <a:solidFill>
                  <a:schemeClr val="dk1"/>
                </a:solidFill>
              </a:rPr>
              <a:t>.</a:t>
            </a:r>
          </a:p>
          <a:p>
            <a:pPr marL="171450" indent="-171450">
              <a:spcBef>
                <a:spcPts val="600"/>
              </a:spcBef>
              <a:buFont typeface="Wingdings" panose="05000000000000000000" pitchFamily="2" charset="2"/>
              <a:buChar char="§"/>
            </a:pPr>
            <a:r>
              <a:rPr lang="en-GB" sz="1100" dirty="0">
                <a:solidFill>
                  <a:schemeClr val="dk1"/>
                </a:solidFill>
              </a:rPr>
              <a:t>Certified Honeywell (OEM) Repairs.</a:t>
            </a:r>
          </a:p>
          <a:p>
            <a:pPr marL="171450" indent="-171450">
              <a:spcBef>
                <a:spcPts val="600"/>
              </a:spcBef>
              <a:buFont typeface="Wingdings" panose="05000000000000000000" pitchFamily="2" charset="2"/>
              <a:buChar char="§"/>
            </a:pPr>
            <a:r>
              <a:rPr lang="en-GB" sz="1100" dirty="0">
                <a:solidFill>
                  <a:schemeClr val="dk1"/>
                </a:solidFill>
              </a:rPr>
              <a:t>12 Months repair warranty from date of repair.</a:t>
            </a:r>
          </a:p>
          <a:p>
            <a:pPr marL="171450" indent="-171450">
              <a:spcBef>
                <a:spcPts val="600"/>
              </a:spcBef>
              <a:buFont typeface="Wingdings" panose="05000000000000000000" pitchFamily="2" charset="2"/>
              <a:buChar char="§"/>
            </a:pPr>
            <a:r>
              <a:rPr lang="en-GB" sz="1100" dirty="0">
                <a:solidFill>
                  <a:schemeClr val="dk1"/>
                </a:solidFill>
              </a:rPr>
              <a:t>Provision of calibration.</a:t>
            </a:r>
          </a:p>
          <a:p>
            <a:pPr marL="171450" indent="-171450">
              <a:spcBef>
                <a:spcPts val="600"/>
              </a:spcBef>
              <a:buFont typeface="Wingdings" panose="05000000000000000000" pitchFamily="2" charset="2"/>
              <a:buChar char="§"/>
            </a:pPr>
            <a:r>
              <a:rPr lang="en-GB" sz="1100" dirty="0">
                <a:solidFill>
                  <a:schemeClr val="dk1"/>
                </a:solidFill>
              </a:rPr>
              <a:t>Honeywell Repair/diagnostic Report.</a:t>
            </a:r>
          </a:p>
          <a:p>
            <a:pPr marL="171450" indent="-171450">
              <a:spcBef>
                <a:spcPts val="600"/>
              </a:spcBef>
              <a:buFont typeface="Wingdings" panose="05000000000000000000" pitchFamily="2" charset="2"/>
              <a:buChar char="§"/>
            </a:pPr>
            <a:r>
              <a:rPr lang="en-GB" sz="1100" dirty="0">
                <a:solidFill>
                  <a:schemeClr val="dk1"/>
                </a:solidFill>
              </a:rPr>
              <a:t>Use of Genuine Honeywell Components</a:t>
            </a:r>
          </a:p>
        </p:txBody>
      </p:sp>
      <p:sp>
        <p:nvSpPr>
          <p:cNvPr id="25" name="Rechteck 16">
            <a:extLst>
              <a:ext uri="{FF2B5EF4-FFF2-40B4-BE49-F238E27FC236}">
                <a16:creationId xmlns:a16="http://schemas.microsoft.com/office/drawing/2014/main" id="{03D51808-AC8A-4696-B419-2AE750865BE9}"/>
              </a:ext>
            </a:extLst>
          </p:cNvPr>
          <p:cNvSpPr/>
          <p:nvPr>
            <p:custDataLst>
              <p:tags r:id="rId8"/>
            </p:custDataLst>
          </p:nvPr>
        </p:nvSpPr>
        <p:spPr bwMode="gray">
          <a:xfrm>
            <a:off x="6337557" y="4954190"/>
            <a:ext cx="5318658" cy="296470"/>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Sign Off</a:t>
            </a:r>
            <a:endParaRPr lang="en-GB" sz="1400" kern="0" dirty="0">
              <a:solidFill>
                <a:schemeClr val="bg2"/>
              </a:solidFill>
              <a:latin typeface="Arial" panose="020B0604020202020204" pitchFamily="34" charset="0"/>
              <a:cs typeface="Arial" panose="020B0604020202020204" pitchFamily="34" charset="0"/>
            </a:endParaRPr>
          </a:p>
        </p:txBody>
      </p:sp>
      <p:sp>
        <p:nvSpPr>
          <p:cNvPr id="26" name="Rechteck 15">
            <a:extLst>
              <a:ext uri="{FF2B5EF4-FFF2-40B4-BE49-F238E27FC236}">
                <a16:creationId xmlns:a16="http://schemas.microsoft.com/office/drawing/2014/main" id="{6E354EB7-AFCA-459F-A4FD-87A800331055}"/>
              </a:ext>
            </a:extLst>
          </p:cNvPr>
          <p:cNvSpPr/>
          <p:nvPr>
            <p:custDataLst>
              <p:tags r:id="rId9"/>
            </p:custDataLst>
          </p:nvPr>
        </p:nvSpPr>
        <p:spPr bwMode="gray">
          <a:xfrm>
            <a:off x="6331328" y="5262168"/>
            <a:ext cx="5299975" cy="1479020"/>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Sponsor:	     Christopher Ugochukwu</a:t>
            </a: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Coordinator     Boma Brown</a:t>
            </a: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Implementation Lead: Eyitayo Balogun</a:t>
            </a: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Team:	      Jude Igbinawan</a:t>
            </a:r>
          </a:p>
          <a:p>
            <a:pPr marL="1123920" lvl="2">
              <a:lnSpc>
                <a:spcPct val="90000"/>
              </a:lnSpc>
              <a:spcBef>
                <a:spcPct val="30000"/>
              </a:spcBef>
              <a:buSzPct val="100000"/>
            </a:pPr>
            <a:r>
              <a:rPr lang="en-GB" sz="1050" dirty="0">
                <a:latin typeface="Arial" panose="020B0604020202020204" pitchFamily="34" charset="0"/>
                <a:cs typeface="Arial" panose="020B0604020202020204" pitchFamily="34" charset="0"/>
              </a:rPr>
              <a:t>	      Alaba Ogundile</a:t>
            </a:r>
          </a:p>
          <a:p>
            <a:pPr marL="1123920" lvl="2">
              <a:lnSpc>
                <a:spcPct val="90000"/>
              </a:lnSpc>
              <a:spcBef>
                <a:spcPct val="30000"/>
              </a:spcBef>
              <a:buSzPct val="100000"/>
            </a:pPr>
            <a:r>
              <a:rPr lang="en-GB" sz="1050" dirty="0">
                <a:latin typeface="Arial" panose="020B0604020202020204" pitchFamily="34" charset="0"/>
                <a:cs typeface="Arial" panose="020B0604020202020204" pitchFamily="34" charset="0"/>
              </a:rPr>
              <a:t>        Wilson Oborokumo</a:t>
            </a:r>
          </a:p>
        </p:txBody>
      </p:sp>
      <p:sp>
        <p:nvSpPr>
          <p:cNvPr id="28" name="Rechteck 16">
            <a:extLst>
              <a:ext uri="{FF2B5EF4-FFF2-40B4-BE49-F238E27FC236}">
                <a16:creationId xmlns:a16="http://schemas.microsoft.com/office/drawing/2014/main" id="{D60DBBB3-3849-4ECA-988F-7B708387A650}"/>
              </a:ext>
            </a:extLst>
          </p:cNvPr>
          <p:cNvSpPr/>
          <p:nvPr>
            <p:custDataLst>
              <p:tags r:id="rId10"/>
            </p:custDataLst>
          </p:nvPr>
        </p:nvSpPr>
        <p:spPr bwMode="gray">
          <a:xfrm>
            <a:off x="6331329" y="2524165"/>
            <a:ext cx="5311214"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Milestone Deliverables</a:t>
            </a:r>
            <a:endParaRPr lang="en-GB" sz="1400" kern="0" dirty="0">
              <a:solidFill>
                <a:schemeClr val="bg2"/>
              </a:solidFill>
              <a:latin typeface="Arial" panose="020B0604020202020204" pitchFamily="34" charset="0"/>
              <a:cs typeface="Arial" panose="020B0604020202020204" pitchFamily="34" charset="0"/>
            </a:endParaRPr>
          </a:p>
        </p:txBody>
      </p:sp>
      <p:sp>
        <p:nvSpPr>
          <p:cNvPr id="30" name="Rechteck 15">
            <a:extLst>
              <a:ext uri="{FF2B5EF4-FFF2-40B4-BE49-F238E27FC236}">
                <a16:creationId xmlns:a16="http://schemas.microsoft.com/office/drawing/2014/main" id="{71BA1962-37FA-4946-B33A-D19F0D568BFD}"/>
              </a:ext>
            </a:extLst>
          </p:cNvPr>
          <p:cNvSpPr/>
          <p:nvPr>
            <p:custDataLst>
              <p:tags r:id="rId11"/>
            </p:custDataLst>
          </p:nvPr>
        </p:nvSpPr>
        <p:spPr bwMode="gray">
          <a:xfrm>
            <a:off x="6330114" y="2787772"/>
            <a:ext cx="5312429" cy="2166417"/>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a:spcBef>
                <a:spcPts val="600"/>
              </a:spcBef>
            </a:pPr>
            <a:r>
              <a:rPr lang="en-US" sz="1050" b="1" i="1" dirty="0">
                <a:solidFill>
                  <a:srgbClr val="595959"/>
                </a:solidFill>
                <a:latin typeface="Arial" panose="020B0604020202020204" pitchFamily="34" charset="0"/>
                <a:cs typeface="Arial" panose="020B0604020202020204" pitchFamily="34" charset="0"/>
              </a:rPr>
              <a:t>Key milestones: 			                       Date</a:t>
            </a:r>
            <a:endParaRPr lang="en-GB" sz="1050" dirty="0">
              <a:latin typeface="Arial" panose="020B0604020202020204" pitchFamily="34" charset="0"/>
              <a:cs typeface="Arial" panose="020B0604020202020204" pitchFamily="34" charset="0"/>
            </a:endParaRP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Define Work Scope                                                  	                       Q1 2021</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Select Execution strategy                                                                             Q1 2021</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Secure budget 			                       Q1 2021</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Finalise OEM/Vendor engagement		                       Q1 2021</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Create PO                                                                                                     Q2 2021</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Carry out pilot repair &amp; return                                                                       Q2 2021</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Review outcome of pilot and deploy fully 	                      Q3 2021					</a:t>
            </a:r>
          </a:p>
        </p:txBody>
      </p:sp>
      <p:sp>
        <p:nvSpPr>
          <p:cNvPr id="8" name="Rectangle 8">
            <a:extLst>
              <a:ext uri="{FF2B5EF4-FFF2-40B4-BE49-F238E27FC236}">
                <a16:creationId xmlns:a16="http://schemas.microsoft.com/office/drawing/2014/main" id="{0BFC46DF-1FF1-42F1-B3F2-727524248540}"/>
              </a:ext>
            </a:extLst>
          </p:cNvPr>
          <p:cNvSpPr>
            <a:spLocks noChangeArrowheads="1"/>
          </p:cNvSpPr>
          <p:nvPr/>
        </p:nvSpPr>
        <p:spPr bwMode="auto">
          <a:xfrm>
            <a:off x="3260904" y="35805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 name="Rectangle 17">
            <a:extLst>
              <a:ext uri="{FF2B5EF4-FFF2-40B4-BE49-F238E27FC236}">
                <a16:creationId xmlns:a16="http://schemas.microsoft.com/office/drawing/2014/main" id="{66E4D6C7-1371-4FD6-AF42-9817891278DB}"/>
              </a:ext>
            </a:extLst>
          </p:cNvPr>
          <p:cNvSpPr>
            <a:spLocks noChangeArrowheads="1"/>
          </p:cNvSpPr>
          <p:nvPr/>
        </p:nvSpPr>
        <p:spPr bwMode="auto">
          <a:xfrm>
            <a:off x="7010400" y="18495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2">
            <a:extLst>
              <a:ext uri="{FF2B5EF4-FFF2-40B4-BE49-F238E27FC236}">
                <a16:creationId xmlns:a16="http://schemas.microsoft.com/office/drawing/2014/main" id="{DDA4CC7D-DA5C-45C5-AD23-5C8A4C1FD32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4">
            <a:extLst>
              <a:ext uri="{FF2B5EF4-FFF2-40B4-BE49-F238E27FC236}">
                <a16:creationId xmlns:a16="http://schemas.microsoft.com/office/drawing/2014/main" id="{7F80B1B6-E332-42C9-B161-67848ADAC960}"/>
              </a:ext>
            </a:extLst>
          </p:cNvPr>
          <p:cNvSpPr>
            <a:spLocks noChangeArrowheads="1"/>
          </p:cNvSpPr>
          <p:nvPr/>
        </p:nvSpPr>
        <p:spPr bwMode="auto">
          <a:xfrm>
            <a:off x="6819900" y="1731039"/>
            <a:ext cx="180159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9" name="Rectangle 27">
            <a:extLst>
              <a:ext uri="{FF2B5EF4-FFF2-40B4-BE49-F238E27FC236}">
                <a16:creationId xmlns:a16="http://schemas.microsoft.com/office/drawing/2014/main" id="{2A054BCA-445B-42C1-8FA5-9FC1A91963B6}"/>
              </a:ext>
            </a:extLst>
          </p:cNvPr>
          <p:cNvSpPr>
            <a:spLocks noChangeArrowheads="1"/>
          </p:cNvSpPr>
          <p:nvPr/>
        </p:nvSpPr>
        <p:spPr bwMode="auto">
          <a:xfrm>
            <a:off x="7086600" y="1809991"/>
            <a:ext cx="182577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10" name="Object 9">
            <a:extLst>
              <a:ext uri="{FF2B5EF4-FFF2-40B4-BE49-F238E27FC236}">
                <a16:creationId xmlns:a16="http://schemas.microsoft.com/office/drawing/2014/main" id="{7C55DDE3-E0DE-4F1F-8039-D0A4D07B2105}"/>
              </a:ext>
            </a:extLst>
          </p:cNvPr>
          <p:cNvGraphicFramePr>
            <a:graphicFrameLocks noChangeAspect="1"/>
          </p:cNvGraphicFramePr>
          <p:nvPr>
            <p:extLst>
              <p:ext uri="{D42A27DB-BD31-4B8C-83A1-F6EECF244321}">
                <p14:modId xmlns:p14="http://schemas.microsoft.com/office/powerpoint/2010/main" val="2164946835"/>
              </p:ext>
            </p:extLst>
          </p:nvPr>
        </p:nvGraphicFramePr>
        <p:xfrm>
          <a:off x="7519988" y="1720850"/>
          <a:ext cx="569912" cy="804863"/>
        </p:xfrm>
        <a:graphic>
          <a:graphicData uri="http://schemas.openxmlformats.org/presentationml/2006/ole">
            <mc:AlternateContent xmlns:mc="http://schemas.openxmlformats.org/markup-compatibility/2006">
              <mc:Choice xmlns:v="urn:schemas-microsoft-com:vml" Requires="v">
                <p:oleObj spid="_x0000_s1060" name="Worksheet" showAsIcon="1" r:id="rId14" imgW="380753" imgH="806311" progId="Excel.Sheet.12">
                  <p:embed/>
                </p:oleObj>
              </mc:Choice>
              <mc:Fallback>
                <p:oleObj name="Worksheet" showAsIcon="1" r:id="rId14" imgW="380753" imgH="806311" progId="Excel.Sheet.12">
                  <p:embed/>
                  <p:pic>
                    <p:nvPicPr>
                      <p:cNvPr id="0" name="Object 26"/>
                      <p:cNvPicPr>
                        <a:picLocks noChangeAspect="1" noChangeArrowheads="1"/>
                      </p:cNvPicPr>
                      <p:nvPr/>
                    </p:nvPicPr>
                    <p:blipFill>
                      <a:blip r:embed="rId15"/>
                      <a:srcRect/>
                      <a:stretch>
                        <a:fillRect/>
                      </a:stretch>
                    </p:blipFill>
                    <p:spPr bwMode="auto">
                      <a:xfrm>
                        <a:off x="7519988" y="1720850"/>
                        <a:ext cx="569912" cy="804863"/>
                      </a:xfrm>
                      <a:prstGeom prst="rect">
                        <a:avLst/>
                      </a:prstGeom>
                      <a:noFill/>
                    </p:spPr>
                  </p:pic>
                </p:oleObj>
              </mc:Fallback>
            </mc:AlternateContent>
          </a:graphicData>
        </a:graphic>
      </p:graphicFrame>
    </p:spTree>
    <p:extLst>
      <p:ext uri="{BB962C8B-B14F-4D97-AF65-F5344CB8AC3E}">
        <p14:creationId xmlns:p14="http://schemas.microsoft.com/office/powerpoint/2010/main" val="370859547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V3_Template_Widescreen_06July2016</Template>
  <TotalTime>37692</TotalTime>
  <Words>448</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Futura Bold</vt:lpstr>
      <vt:lpstr>Futura Medium</vt:lpstr>
      <vt:lpstr>Wingdings</vt:lpstr>
      <vt:lpstr>Shell WizKit V3_Template_Widescreen_06July2016</vt:lpstr>
      <vt:lpstr>Worksheet</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c.leblanc</dc:creator>
  <cp:lastModifiedBy>Adepoju, Akeem SPDC-UPC/G/UWE</cp:lastModifiedBy>
  <cp:revision>278</cp:revision>
  <cp:lastPrinted>2017-01-26T15:49:21Z</cp:lastPrinted>
  <dcterms:created xsi:type="dcterms:W3CDTF">2017-01-12T13:28:51Z</dcterms:created>
  <dcterms:modified xsi:type="dcterms:W3CDTF">2021-01-21T19:08:18Z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