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8" r:id="rId5"/>
  </p:sldMasterIdLst>
  <p:notesMasterIdLst>
    <p:notesMasterId r:id="rId7"/>
  </p:notesMasterIdLst>
  <p:handoutMasterIdLst>
    <p:handoutMasterId r:id="rId8"/>
  </p:handoutMasterIdLst>
  <p:sldIdLst>
    <p:sldId id="841" r:id="rId6"/>
  </p:sldIdLst>
  <p:sldSz cx="9144000" cy="6858000" type="screen4x3"/>
  <p:notesSz cx="6881813" cy="9296400"/>
  <p:embeddedFontLst>
    <p:embeddedFont>
      <p:font typeface="Futura Bold" panose="00000900000000000000" pitchFamily="2" charset="0"/>
      <p:regular r:id="rId9"/>
    </p:embeddedFont>
    <p:embeddedFont>
      <p:font typeface="Futura Medium" panose="00000400000000000000" pitchFamily="2"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guide id="4" orient="horz" pos="2928">
          <p15:clr>
            <a:srgbClr val="A4A3A4"/>
          </p15:clr>
        </p15:guide>
        <p15:guide id="5" orient="horz" pos="2929">
          <p15:clr>
            <a:srgbClr val="A4A3A4"/>
          </p15:clr>
        </p15:guide>
        <p15:guide id="6"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3BC"/>
    <a:srgbClr val="1B77C3"/>
    <a:srgbClr val="16609E"/>
    <a:srgbClr val="CC9900"/>
    <a:srgbClr val="8D3362"/>
    <a:srgbClr val="000000"/>
    <a:srgbClr val="CC6612"/>
    <a:srgbClr val="0CA4A8"/>
    <a:srgbClr val="6600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6515" autoAdjust="0"/>
  </p:normalViewPr>
  <p:slideViewPr>
    <p:cSldViewPr snapToGrid="0" showGuides="1">
      <p:cViewPr varScale="1">
        <p:scale>
          <a:sx n="64" d="100"/>
          <a:sy n="64" d="100"/>
        </p:scale>
        <p:origin x="1344" y="44"/>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70"/>
    </p:cViewPr>
  </p:sorterViewPr>
  <p:notesViewPr>
    <p:cSldViewPr snapToGrid="0" showGuides="1">
      <p:cViewPr varScale="1">
        <p:scale>
          <a:sx n="64" d="100"/>
          <a:sy n="64" d="100"/>
        </p:scale>
        <p:origin x="258" y="72"/>
      </p:cViewPr>
      <p:guideLst>
        <p:guide orient="horz" pos="3127"/>
        <p:guide pos="2141"/>
        <p:guide orient="horz" pos="3128"/>
        <p:guide orient="horz" pos="2928"/>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24/07/2019</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0"/>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24/07/2019</a:t>
            </a:fld>
            <a:endParaRPr lang="en-GB" dirty="0"/>
          </a:p>
        </p:txBody>
      </p:sp>
      <p:sp>
        <p:nvSpPr>
          <p:cNvPr id="4" name="Slide Image Placeholder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768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mod="1">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rgbClr val="595959"/>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750908"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mod="1">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mod="1">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626242"/>
            <a:ext cx="8377645" cy="1882567"/>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pPr lvl="0" algn="just">
              <a:spcAft>
                <a:spcPts val="500"/>
              </a:spcAft>
              <a:defRPr/>
            </a:pPr>
            <a:r>
              <a:rPr lang="en-GB" sz="1200" b="1" u="sng" dirty="0">
                <a:solidFill>
                  <a:srgbClr val="000000"/>
                </a:solidFill>
                <a:latin typeface="Futura Medium" panose="00000400000000000000" pitchFamily="2" charset="0"/>
              </a:rPr>
              <a:t>Business Case/Objectives</a:t>
            </a:r>
            <a:r>
              <a:rPr lang="en-GB" sz="1200" b="1" dirty="0">
                <a:solidFill>
                  <a:srgbClr val="000000"/>
                </a:solidFill>
                <a:latin typeface="Futura Medium" pitchFamily="2" charset="0"/>
                <a:cs typeface="Arial" charset="0"/>
              </a:rPr>
              <a:t>:</a:t>
            </a:r>
          </a:p>
          <a:p>
            <a:pPr algn="just">
              <a:spcAft>
                <a:spcPts val="500"/>
              </a:spcAft>
              <a:defRPr/>
            </a:pPr>
            <a:r>
              <a:rPr lang="en-GB" sz="1200" dirty="0">
                <a:solidFill>
                  <a:srgbClr val="000000"/>
                </a:solidFill>
                <a:latin typeface="Futura Medium" panose="00000400000000000000" pitchFamily="2" charset="0"/>
                <a:cs typeface="Arial" charset="0"/>
              </a:rPr>
              <a:t>W123L is located on FODPA of the Estuary Field and have been closed –in for many years. AF STOG well workover was carried out in 2018, but the well could not flow even after nitrogen lift. There is a planned CWI intervention on this well with a potential cost of over $300-400k (cost of JUB/rig, vendor, logistics, etc).</a:t>
            </a:r>
            <a:r>
              <a:rPr lang="en-US" sz="1200" dirty="0">
                <a:solidFill>
                  <a:srgbClr val="000000"/>
                </a:solidFill>
                <a:latin typeface="Futura Medium" panose="00000400000000000000" pitchFamily="2" charset="0"/>
                <a:cs typeface="Arial" charset="0"/>
              </a:rPr>
              <a:t> </a:t>
            </a:r>
          </a:p>
          <a:p>
            <a:pPr lvl="0" algn="just">
              <a:spcAft>
                <a:spcPts val="500"/>
              </a:spcAft>
              <a:defRPr/>
            </a:pPr>
            <a:r>
              <a:rPr lang="en-GB" sz="1200" dirty="0">
                <a:solidFill>
                  <a:srgbClr val="000000"/>
                </a:solidFill>
                <a:latin typeface="Futura Medium" panose="00000400000000000000" pitchFamily="2" charset="0"/>
                <a:cs typeface="Arial" charset="0"/>
              </a:rPr>
              <a:t>The asset team in collaboration with asset PT </a:t>
            </a:r>
            <a:r>
              <a:rPr lang="en-US" sz="1200" dirty="0">
                <a:solidFill>
                  <a:srgbClr val="000000"/>
                </a:solidFill>
                <a:latin typeface="Futura Medium" panose="00000400000000000000" pitchFamily="2" charset="0"/>
                <a:cs typeface="Arial" charset="0"/>
              </a:rPr>
              <a:t>identified opportunity to bring back the well to production </a:t>
            </a:r>
            <a:r>
              <a:rPr lang="en-GB" sz="1200" dirty="0">
                <a:solidFill>
                  <a:srgbClr val="000000"/>
                </a:solidFill>
                <a:latin typeface="Futura Medium" panose="00000400000000000000" pitchFamily="2" charset="0"/>
                <a:cs typeface="Arial" charset="0"/>
              </a:rPr>
              <a:t>and carried out active WRFM surveillance. The asset team commenced regular pressure monitoring and freeing of the control line from February 2019. </a:t>
            </a:r>
            <a:r>
              <a:rPr lang="en-GB" sz="1200" dirty="0" err="1">
                <a:solidFill>
                  <a:srgbClr val="000000"/>
                </a:solidFill>
                <a:latin typeface="Futura Medium" panose="00000400000000000000" pitchFamily="2" charset="0"/>
                <a:cs typeface="Arial" charset="0"/>
              </a:rPr>
              <a:t>Tthe</a:t>
            </a:r>
            <a:r>
              <a:rPr lang="en-GB" sz="1200" dirty="0">
                <a:solidFill>
                  <a:srgbClr val="000000"/>
                </a:solidFill>
                <a:latin typeface="Futura Medium" panose="00000400000000000000" pitchFamily="2" charset="0"/>
                <a:cs typeface="Arial" charset="0"/>
              </a:rPr>
              <a:t> painstaking drive and commitment led to safe opening of the well and avoided rig cost. The well is estimated to produce 800bopd as per last validated well test in 1997. This initiative was born out of continuous improvement drive in line with vision 1-0-1. </a:t>
            </a:r>
            <a:endParaRPr lang="en-GB" sz="1200" dirty="0">
              <a:solidFill>
                <a:prstClr val="black"/>
              </a:solidFill>
              <a:latin typeface="Futura Medium" panose="00000400000000000000" pitchFamily="2" charset="0"/>
              <a:cs typeface="Arial" charset="0"/>
            </a:endParaRPr>
          </a:p>
        </p:txBody>
      </p:sp>
      <p:sp>
        <p:nvSpPr>
          <p:cNvPr id="6" name="Rectangle 5"/>
          <p:cNvSpPr/>
          <p:nvPr/>
        </p:nvSpPr>
        <p:spPr>
          <a:xfrm>
            <a:off x="391886" y="2825610"/>
            <a:ext cx="2740869" cy="2049279"/>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200" b="1" u="sng" dirty="0">
                <a:solidFill>
                  <a:srgbClr val="000000"/>
                </a:solidFill>
                <a:latin typeface="Futura Medium" panose="00000400000000000000" pitchFamily="2" charset="0"/>
              </a:rPr>
              <a:t>Potential Benefits &amp; Measurement:</a:t>
            </a:r>
            <a:endParaRPr lang="en-GB" sz="1200" b="1" dirty="0">
              <a:solidFill>
                <a:srgbClr val="000000"/>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savings:</a:t>
            </a:r>
            <a:r>
              <a:rPr lang="en-US" sz="1100" dirty="0">
                <a:solidFill>
                  <a:prstClr val="black"/>
                </a:solidFill>
                <a:latin typeface="Futura Medium" panose="00000400000000000000" pitchFamily="2" charset="0"/>
              </a:rPr>
              <a:t> $300k-400k required for rig to reposition in order to support the unblocking of the SCSSV Control line.</a:t>
            </a:r>
          </a:p>
          <a:p>
            <a:pPr lvl="0"/>
            <a:endParaRPr lang="en-US" sz="1100"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benefit: </a:t>
            </a:r>
            <a:r>
              <a:rPr lang="en-US" sz="1100" dirty="0">
                <a:solidFill>
                  <a:prstClr val="black"/>
                </a:solidFill>
                <a:latin typeface="Futura Medium" panose="00000400000000000000" pitchFamily="2" charset="0"/>
              </a:rPr>
              <a:t>Make W123L available for flow</a:t>
            </a:r>
          </a:p>
          <a:p>
            <a:pPr lvl="0"/>
            <a:r>
              <a:rPr lang="en-US" sz="1100" dirty="0">
                <a:solidFill>
                  <a:prstClr val="black"/>
                </a:solidFill>
                <a:latin typeface="Futura Medium" panose="00000400000000000000" pitchFamily="2" charset="0"/>
              </a:rPr>
              <a:t>800 </a:t>
            </a:r>
            <a:r>
              <a:rPr lang="en-US" sz="1100" dirty="0" err="1">
                <a:solidFill>
                  <a:prstClr val="black"/>
                </a:solidFill>
                <a:latin typeface="Futura Medium" panose="00000400000000000000" pitchFamily="2" charset="0"/>
              </a:rPr>
              <a:t>bbls</a:t>
            </a:r>
            <a:r>
              <a:rPr lang="en-US" sz="1100" dirty="0">
                <a:solidFill>
                  <a:prstClr val="black"/>
                </a:solidFill>
                <a:latin typeface="Futura Medium" panose="00000400000000000000" pitchFamily="2" charset="0"/>
              </a:rPr>
              <a:t> @ 74.21USD = USD59,368/day</a:t>
            </a:r>
          </a:p>
          <a:p>
            <a:pPr lvl="0"/>
            <a:endParaRPr lang="en-US" sz="1100" b="1"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Annual</a:t>
            </a:r>
            <a:r>
              <a:rPr lang="en-US" sz="1100" dirty="0">
                <a:solidFill>
                  <a:prstClr val="black"/>
                </a:solidFill>
                <a:latin typeface="Futura Medium" panose="00000400000000000000" pitchFamily="2" charset="0"/>
              </a:rPr>
              <a:t>: USD21,372,480</a:t>
            </a:r>
          </a:p>
          <a:p>
            <a:pPr lvl="0"/>
            <a:endParaRPr lang="en-GB" sz="1200" dirty="0">
              <a:solidFill>
                <a:prstClr val="black"/>
              </a:solidFill>
              <a:latin typeface="Futura Medium" panose="00000400000000000000" pitchFamily="2" charset="0"/>
            </a:endParaRPr>
          </a:p>
        </p:txBody>
      </p:sp>
      <p:sp>
        <p:nvSpPr>
          <p:cNvPr id="12" name="Rectangle 11"/>
          <p:cNvSpPr/>
          <p:nvPr/>
        </p:nvSpPr>
        <p:spPr>
          <a:xfrm>
            <a:off x="393909" y="4942536"/>
            <a:ext cx="2738846" cy="1049005"/>
          </a:xfrm>
          <a:prstGeom prst="rect">
            <a:avLst/>
          </a:prstGeom>
          <a:ln>
            <a:solidFill>
              <a:schemeClr val="tx1"/>
            </a:solidFill>
          </a:ln>
        </p:spPr>
        <p:txBody>
          <a:bodyPr wrap="square">
            <a:spAutoFit/>
          </a:bodyPr>
          <a:lstStyle/>
          <a:p>
            <a:pPr lvl="0" algn="just">
              <a:spcAft>
                <a:spcPts val="500"/>
              </a:spcAft>
              <a:defRPr/>
            </a:pPr>
            <a:r>
              <a:rPr lang="en-US" sz="1200" b="1" u="sng" dirty="0">
                <a:solidFill>
                  <a:srgbClr val="000000"/>
                </a:solidFill>
                <a:latin typeface="Futura Medium" panose="00000400000000000000" pitchFamily="2" charset="0"/>
              </a:rPr>
              <a:t>Critical Success Factors:</a:t>
            </a:r>
            <a:endParaRPr lang="en-GB" sz="1200" b="1" dirty="0">
              <a:solidFill>
                <a:srgbClr val="000000"/>
              </a:solidFill>
              <a:latin typeface="Futura Medium" panose="00000400000000000000" pitchFamily="2" charset="0"/>
            </a:endParaRPr>
          </a:p>
          <a:p>
            <a:pPr marL="171450" indent="-171450">
              <a:buFont typeface="Wingdings" pitchFamily="2" charset="2"/>
              <a:buChar char="§"/>
              <a:defRPr/>
            </a:pPr>
            <a:r>
              <a:rPr lang="en-GB" sz="1100" dirty="0">
                <a:solidFill>
                  <a:prstClr val="black"/>
                </a:solidFill>
                <a:latin typeface="Futura Medium" panose="00000400000000000000" pitchFamily="2" charset="0"/>
              </a:rPr>
              <a:t>Availability of required tools and materials</a:t>
            </a:r>
          </a:p>
          <a:p>
            <a:pPr marL="171450" indent="-171450">
              <a:buFont typeface="Wingdings" pitchFamily="2" charset="2"/>
              <a:buChar char="§"/>
              <a:defRPr/>
            </a:pPr>
            <a:r>
              <a:rPr lang="en-GB" sz="1100" dirty="0">
                <a:solidFill>
                  <a:prstClr val="black"/>
                </a:solidFill>
                <a:latin typeface="Futura Medium" panose="00000400000000000000" pitchFamily="2" charset="0"/>
              </a:rPr>
              <a:t>Availability of trained and competent operations personnel.</a:t>
            </a:r>
          </a:p>
        </p:txBody>
      </p:sp>
      <p:sp>
        <p:nvSpPr>
          <p:cNvPr id="14" name="Rectangle 13"/>
          <p:cNvSpPr/>
          <p:nvPr/>
        </p:nvSpPr>
        <p:spPr>
          <a:xfrm>
            <a:off x="6030685" y="5925825"/>
            <a:ext cx="2738846" cy="684803"/>
          </a:xfrm>
          <a:prstGeom prst="rect">
            <a:avLst/>
          </a:prstGeom>
          <a:ln>
            <a:solidFill>
              <a:schemeClr val="tx1"/>
            </a:solidFill>
          </a:ln>
        </p:spPr>
        <p:txBody>
          <a:bodyPr wrap="square">
            <a:spAutoFit/>
          </a:bodyPr>
          <a:lstStyle/>
          <a:p>
            <a:pPr marL="0" lvl="1">
              <a:spcBef>
                <a:spcPts val="300"/>
              </a:spcBef>
              <a:spcAft>
                <a:spcPct val="0"/>
              </a:spcAft>
            </a:pPr>
            <a:r>
              <a:rPr lang="en-US" altLang="en-US" sz="1200" b="1" dirty="0">
                <a:solidFill>
                  <a:srgbClr val="000000"/>
                </a:solidFill>
                <a:latin typeface="Futura Medium" panose="00000400000000000000" pitchFamily="2" charset="0"/>
              </a:rPr>
              <a:t>Project Sponsor: </a:t>
            </a:r>
            <a:r>
              <a:rPr lang="en-US" altLang="en-US" sz="1200" dirty="0">
                <a:solidFill>
                  <a:srgbClr val="000000"/>
                </a:solidFill>
                <a:latin typeface="Futura Medium" panose="00000400000000000000" pitchFamily="2" charset="0"/>
              </a:rPr>
              <a:t>Akinro Tunde.</a:t>
            </a:r>
          </a:p>
          <a:p>
            <a:pPr marL="0" lvl="1">
              <a:spcBef>
                <a:spcPts val="300"/>
              </a:spcBef>
              <a:spcAft>
                <a:spcPct val="0"/>
              </a:spcAft>
            </a:pPr>
            <a:r>
              <a:rPr lang="en-US" altLang="en-US" sz="1200" b="1" dirty="0">
                <a:solidFill>
                  <a:prstClr val="black"/>
                </a:solidFill>
                <a:latin typeface="Futura Medium" panose="00000400000000000000" pitchFamily="2" charset="0"/>
              </a:rPr>
              <a:t>Implementation/Project Lead: </a:t>
            </a:r>
            <a:r>
              <a:rPr lang="en-US" altLang="en-US" sz="1200" dirty="0">
                <a:solidFill>
                  <a:prstClr val="black"/>
                </a:solidFill>
                <a:latin typeface="Futura Medium" panose="00000400000000000000" pitchFamily="2" charset="0"/>
              </a:rPr>
              <a:t>Dapriye Jacks</a:t>
            </a:r>
          </a:p>
        </p:txBody>
      </p:sp>
      <p:graphicFrame>
        <p:nvGraphicFramePr>
          <p:cNvPr id="9" name="Table 8">
            <a:extLst>
              <a:ext uri="{FF2B5EF4-FFF2-40B4-BE49-F238E27FC236}">
                <a16:creationId xmlns:a16="http://schemas.microsoft.com/office/drawing/2014/main" id="{033299F9-4514-4F6E-8FA7-3FB14B4ACB3F}"/>
              </a:ext>
            </a:extLst>
          </p:cNvPr>
          <p:cNvGraphicFramePr>
            <a:graphicFrameLocks noGrp="1"/>
          </p:cNvGraphicFramePr>
          <p:nvPr>
            <p:extLst>
              <p:ext uri="{D42A27DB-BD31-4B8C-83A1-F6EECF244321}">
                <p14:modId xmlns:p14="http://schemas.microsoft.com/office/powerpoint/2010/main" val="1824990633"/>
              </p:ext>
            </p:extLst>
          </p:nvPr>
        </p:nvGraphicFramePr>
        <p:xfrm>
          <a:off x="3222172" y="2831745"/>
          <a:ext cx="5547361" cy="3030030"/>
        </p:xfrm>
        <a:graphic>
          <a:graphicData uri="http://schemas.openxmlformats.org/drawingml/2006/table">
            <a:tbl>
              <a:tblPr firstRow="1" firstCol="1" bandRow="1">
                <a:tableStyleId>{5C22544A-7EE6-4342-B048-85BDC9FD1C3A}</a:tableStyleId>
              </a:tblPr>
              <a:tblGrid>
                <a:gridCol w="2822187">
                  <a:extLst>
                    <a:ext uri="{9D8B030D-6E8A-4147-A177-3AD203B41FA5}">
                      <a16:colId xmlns:a16="http://schemas.microsoft.com/office/drawing/2014/main" val="2667370612"/>
                    </a:ext>
                  </a:extLst>
                </a:gridCol>
                <a:gridCol w="1351198">
                  <a:extLst>
                    <a:ext uri="{9D8B030D-6E8A-4147-A177-3AD203B41FA5}">
                      <a16:colId xmlns:a16="http://schemas.microsoft.com/office/drawing/2014/main" val="333872698"/>
                    </a:ext>
                  </a:extLst>
                </a:gridCol>
                <a:gridCol w="1373976">
                  <a:extLst>
                    <a:ext uri="{9D8B030D-6E8A-4147-A177-3AD203B41FA5}">
                      <a16:colId xmlns:a16="http://schemas.microsoft.com/office/drawing/2014/main" val="1798695437"/>
                    </a:ext>
                  </a:extLst>
                </a:gridCol>
              </a:tblGrid>
              <a:tr h="159463">
                <a:tc>
                  <a:txBody>
                    <a:bodyPr/>
                    <a:lstStyle/>
                    <a:p>
                      <a:pPr marL="0" marR="0" algn="ctr">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Action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0" kern="1200">
                          <a:solidFill>
                            <a:prstClr val="black"/>
                          </a:solidFill>
                          <a:latin typeface="Futura Medium" panose="00000400000000000000" pitchFamily="2" charset="0"/>
                          <a:ea typeface="+mn-ea"/>
                          <a:cs typeface="+mn-cs"/>
                        </a:rPr>
                        <a:t>Responsible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Timeline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97665"/>
                  </a:ext>
                </a:extLst>
              </a:tr>
              <a:tr h="296790">
                <a:tc>
                  <a:txBody>
                    <a:bodyPr/>
                    <a:lstStyle/>
                    <a:p>
                      <a:pPr marL="171450" lvl="0" indent="-171450">
                        <a:buFont typeface="Wingdings" pitchFamily="2" charset="2"/>
                        <a:buChar char="§"/>
                        <a:defRPr/>
                      </a:pPr>
                      <a:r>
                        <a:rPr lang="en-US" sz="1100" b="0" dirty="0">
                          <a:solidFill>
                            <a:prstClr val="black"/>
                          </a:solidFill>
                          <a:latin typeface="Futura Medium" panose="00000400000000000000" pitchFamily="2" charset="0"/>
                        </a:rPr>
                        <a:t>Inspect W123L Christmas Tree accessories and confirm integrity</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Completed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5508197"/>
                  </a:ext>
                </a:extLst>
              </a:tr>
              <a:tr h="296790">
                <a:tc>
                  <a:txBody>
                    <a:bodyPr/>
                    <a:lstStyle/>
                    <a:p>
                      <a:pPr marL="171450" lvl="0" indent="-171450">
                        <a:buFont typeface="Wingdings" pitchFamily="2" charset="2"/>
                        <a:buChar char="§"/>
                        <a:defRPr/>
                      </a:pPr>
                      <a:r>
                        <a:rPr lang="en-GB" sz="1100" b="0" dirty="0">
                          <a:solidFill>
                            <a:prstClr val="black"/>
                          </a:solidFill>
                          <a:latin typeface="Futura Medium" panose="00000400000000000000" pitchFamily="2" charset="0"/>
                        </a:rPr>
                        <a:t>Carry out active WRFM surveillance on well in conjunction with </a:t>
                      </a:r>
                      <a:r>
                        <a:rPr lang="en-GB" sz="1100" b="0" dirty="0" err="1">
                          <a:solidFill>
                            <a:prstClr val="black"/>
                          </a:solidFill>
                          <a:latin typeface="Futura Medium" panose="00000400000000000000" pitchFamily="2" charset="0"/>
                        </a:rPr>
                        <a:t>PTech</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2404602"/>
                  </a:ext>
                </a:extLst>
              </a:tr>
              <a:tr h="296790">
                <a:tc>
                  <a:txBody>
                    <a:bodyPr/>
                    <a:lstStyle/>
                    <a:p>
                      <a:pPr marL="171450" lvl="0" indent="-171450">
                        <a:buFont typeface="Wingdings" pitchFamily="2" charset="2"/>
                        <a:buChar char="§"/>
                        <a:defRPr/>
                      </a:pPr>
                      <a:r>
                        <a:rPr lang="en-GB" sz="1100" b="0" dirty="0">
                          <a:solidFill>
                            <a:prstClr val="black"/>
                          </a:solidFill>
                          <a:latin typeface="Futura Medium" panose="00000400000000000000" pitchFamily="2" charset="0"/>
                        </a:rPr>
                        <a:t>Engage stakeholders and hold brainstorming session on best open-up approach.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a:t>
                      </a:r>
                      <a:r>
                        <a:rPr kumimoji="0" lang="en-US" sz="1100" b="0" i="0" u="none" strike="noStrike" kern="1200" cap="none" spc="0" normalizeH="0" baseline="0" noProof="0" dirty="0" err="1">
                          <a:ln>
                            <a:noFill/>
                          </a:ln>
                          <a:solidFill>
                            <a:prstClr val="black"/>
                          </a:solidFill>
                          <a:effectLst/>
                          <a:uLnTx/>
                          <a:uFillTx/>
                          <a:latin typeface="Futura Medium" panose="00000400000000000000" pitchFamily="2" charset="0"/>
                          <a:ea typeface="+mn-ea"/>
                          <a:cs typeface="+mn-cs"/>
                        </a:rPr>
                        <a:t>Ptech</a:t>
                      </a: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 FMT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111815"/>
                  </a:ext>
                </a:extLst>
              </a:tr>
              <a:tr h="296790">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100" b="0" dirty="0">
                          <a:solidFill>
                            <a:prstClr val="black"/>
                          </a:solidFill>
                          <a:latin typeface="Futura Medium" panose="00000400000000000000" pitchFamily="2" charset="0"/>
                        </a:rPr>
                        <a:t>Inject xylene into control line to free blockage</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71869"/>
                  </a:ext>
                </a:extLst>
              </a:tr>
              <a:tr h="330161">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prstClr val="black"/>
                          </a:solidFill>
                          <a:latin typeface="Futura Medium" panose="00000400000000000000" pitchFamily="2" charset="0"/>
                        </a:rPr>
                        <a:t>Confirm well is equalized and Cycled the SCSSV</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Completed</a:t>
                      </a:r>
                      <a:endParaRPr kumimoji="0" lang="en-US" sz="1100" b="0" i="0" u="none" strike="noStrike" kern="1200" cap="none" spc="0" normalizeH="0" baseline="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41841">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100" b="0" dirty="0">
                          <a:solidFill>
                            <a:prstClr val="black"/>
                          </a:solidFill>
                          <a:latin typeface="Futura Medium" panose="00000400000000000000" pitchFamily="2" charset="0"/>
                        </a:rPr>
                        <a:t>Open up Well 123L upon confirmation that control line is free</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22/07/2019</a:t>
                      </a:r>
                      <a:endParaRPr kumimoji="0" lang="en-US" sz="1100" b="0" i="0" u="none" strike="noStrike" kern="1200" cap="none" spc="0" normalizeH="0" baseline="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7819192"/>
                  </a:ext>
                </a:extLst>
              </a:tr>
              <a:tr h="159463">
                <a:tc>
                  <a:txBody>
                    <a:bodyPr/>
                    <a:lstStyle/>
                    <a:p>
                      <a:pPr marL="171450" lvl="0" indent="-171450">
                        <a:buFont typeface="Wingdings" pitchFamily="2" charset="2"/>
                        <a:buChar char="§"/>
                        <a:defRPr/>
                      </a:pPr>
                      <a:r>
                        <a:rPr lang="en-GB" sz="1100" b="0" dirty="0">
                          <a:solidFill>
                            <a:prstClr val="black"/>
                          </a:solidFill>
                          <a:latin typeface="Futura Medium" panose="00000400000000000000" pitchFamily="2" charset="0"/>
                        </a:rPr>
                        <a:t>Carry out well testing, sample well and review well performance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&amp; </a:t>
                      </a:r>
                      <a:r>
                        <a:rPr kumimoji="0" lang="en-US" sz="1100" b="0" i="0" u="none" strike="noStrike" kern="1200" cap="none" spc="0" normalizeH="0" baseline="0" noProof="0" dirty="0" err="1">
                          <a:ln>
                            <a:noFill/>
                          </a:ln>
                          <a:solidFill>
                            <a:prstClr val="black"/>
                          </a:solidFill>
                          <a:effectLst/>
                          <a:uLnTx/>
                          <a:uFillTx/>
                          <a:latin typeface="Futura Medium" panose="00000400000000000000" pitchFamily="2" charset="0"/>
                          <a:ea typeface="+mn-ea"/>
                          <a:cs typeface="+mn-cs"/>
                        </a:rPr>
                        <a:t>PTech</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100" b="0" i="0" u="none" strike="noStrike" kern="1200" cap="none" spc="0" normalizeH="0" baseline="0" dirty="0">
                          <a:ln>
                            <a:noFill/>
                          </a:ln>
                          <a:solidFill>
                            <a:prstClr val="black"/>
                          </a:solidFill>
                          <a:effectLst/>
                          <a:uLnTx/>
                          <a:uFillTx/>
                          <a:latin typeface="Futura Medium" panose="00000400000000000000" pitchFamily="2" charset="0"/>
                          <a:ea typeface="+mn-ea"/>
                          <a:cs typeface="+mn-cs"/>
                        </a:rPr>
                        <a:t>10/08/2019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0475183"/>
                  </a:ext>
                </a:extLst>
              </a:tr>
              <a:tr h="159463">
                <a:tc>
                  <a:txBody>
                    <a:bodyPr/>
                    <a:lstStyle/>
                    <a:p>
                      <a:pPr marL="171450" lvl="0" indent="-171450">
                        <a:buFont typeface="Wingdings" pitchFamily="2" charset="2"/>
                        <a:buChar char="§"/>
                        <a:defRPr/>
                      </a:pPr>
                      <a:r>
                        <a:rPr lang="en-GB" sz="1100" b="0" dirty="0">
                          <a:solidFill>
                            <a:prstClr val="black"/>
                          </a:solidFill>
                          <a:latin typeface="Futura Medium" panose="00000400000000000000" pitchFamily="2" charset="0"/>
                        </a:rPr>
                        <a:t>Advise optimal beam and/or remedial works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err="1">
                          <a:ln>
                            <a:noFill/>
                          </a:ln>
                          <a:solidFill>
                            <a:prstClr val="black"/>
                          </a:solidFill>
                          <a:effectLst/>
                          <a:uLnTx/>
                          <a:uFillTx/>
                          <a:latin typeface="Futura Medium" panose="00000400000000000000" pitchFamily="2" charset="0"/>
                          <a:ea typeface="+mn-ea"/>
                          <a:cs typeface="+mn-cs"/>
                        </a:rPr>
                        <a:t>PTech</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dirty="0">
                          <a:ln>
                            <a:noFill/>
                          </a:ln>
                          <a:solidFill>
                            <a:prstClr val="black"/>
                          </a:solidFill>
                          <a:effectLst/>
                          <a:uLnTx/>
                          <a:uFillTx/>
                          <a:latin typeface="Futura Medium" panose="00000400000000000000" pitchFamily="2" charset="0"/>
                          <a:ea typeface="+mn-ea"/>
                          <a:cs typeface="+mn-cs"/>
                        </a:rPr>
                        <a:t>30/08/2019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2159149"/>
                  </a:ext>
                </a:extLst>
              </a:tr>
            </a:tbl>
          </a:graphicData>
        </a:graphic>
      </p:graphicFrame>
      <p:sp>
        <p:nvSpPr>
          <p:cNvPr id="5" name="Slide Number Placeholder 4"/>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8" name="Title 7"/>
          <p:cNvSpPr>
            <a:spLocks noGrp="1"/>
          </p:cNvSpPr>
          <p:nvPr>
            <p:ph type="title"/>
          </p:nvPr>
        </p:nvSpPr>
        <p:spPr>
          <a:xfrm>
            <a:off x="509627" y="261382"/>
            <a:ext cx="8134630" cy="364859"/>
          </a:xfrm>
        </p:spPr>
        <p:txBody>
          <a:bodyPr>
            <a:noAutofit/>
          </a:bodyPr>
          <a:lstStyle/>
          <a:p>
            <a:r>
              <a:rPr lang="en-US" sz="1800" b="1" dirty="0">
                <a:solidFill>
                  <a:prstClr val="black"/>
                </a:solidFill>
                <a:latin typeface="Futura Medium" panose="00000400000000000000" pitchFamily="2" charset="0"/>
              </a:rPr>
              <a:t>Project Title: W123L FREEING OF BLOCKED CONTROL LINE AND OPEN UP </a:t>
            </a:r>
            <a:endParaRPr lang="en-US" sz="1800" dirty="0"/>
          </a:p>
        </p:txBody>
      </p:sp>
    </p:spTree>
    <p:extLst>
      <p:ext uri="{BB962C8B-B14F-4D97-AF65-F5344CB8AC3E}">
        <p14:creationId xmlns:p14="http://schemas.microsoft.com/office/powerpoint/2010/main" val="2568521322"/>
      </p:ext>
    </p:extLst>
  </p:cSld>
  <p:clrMapOvr>
    <a:masterClrMapping/>
  </p:clrMapOvr>
  <p:transition/>
</p:sld>
</file>

<file path=ppt/theme/theme1.xml><?xml version="1.0" encoding="utf-8"?>
<a:theme xmlns:a="http://schemas.openxmlformats.org/drawingml/2006/main" name="3_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TaxCatchAll xmlns="4853edff-db9f-4ed7-a121-42558e3d771e">
      <Value>16</Value>
      <Value>11</Value>
      <Value>10</Value>
      <Value>9</Value>
      <Value>8</Value>
      <Value>7</Value>
      <Value>6</Value>
      <Value>5</Value>
      <Value>4</Value>
      <Value>3</Value>
      <Value>2</Value>
      <Value>1</Value>
    </TaxCatchAll>
    <_dlc_DocId xmlns="4853edff-db9f-4ed7-a121-42558e3d771e">AFFAA0795-1291279910-43</_dlc_DocId>
    <_dlc_DocIdUrl xmlns="4853edff-db9f-4ed7-a121-42558e3d771e">
      <Url>https://nga001-sp.shell.com/sites/AFFAA0795/_layouts/15/DocIdRedir.aspx?ID=AFFAA0795-1291279910-43</Url>
      <Description>AFFAA0795-1291279910-43</Description>
    </_dlc_DocIdUrl>
    <Global_x0020_Information_x0020_Attributes_Document_Numbers xmlns="d27fab8a-45c3-4d34-8de2-1ac7f98cf53f" xsi:nil="true"/>
    <Livelink_x0020_Instance_x0020_Column xmlns="d27fab8a-45c3-4d34-8de2-1ac7f98cf53f" xsi:nil="true"/>
    <Global_x0020_Information_x0020_Attributes_Status xmlns="d27fab8a-45c3-4d34-8de2-1ac7f98cf53f">Published</Global_x0020_Information_x0020_Attributes_Status>
    <IconOverlay xmlns="http://schemas.microsoft.com/sharepoint/v4" xsi:nil="true"/>
    <Folder_x0020_STRUCTURE xmlns="d27fab8a-45c3-4d34-8de2-1ac7f98cf53f" xsi:nil="true"/>
    <LivelinkID xmlns="d27fab8a-45c3-4d34-8de2-1ac7f98cf53f" xsi:nil="true"/>
    <Global_x0020_Information_x0020_Attributes_Author xmlns="d27fab8a-45c3-4d34-8de2-1ac7f98cf5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4E837B4B49ED1B49A20F4327E3255DAB" ma:contentTypeVersion="161" ma:contentTypeDescription="Shell Document Content Type" ma:contentTypeScope="" ma:versionID="02bf780c6b52bd8e5ba9c2e531971f0d">
  <xsd:schema xmlns:xsd="http://www.w3.org/2001/XMLSchema" xmlns:xs="http://www.w3.org/2001/XMLSchema" xmlns:p="http://schemas.microsoft.com/office/2006/metadata/properties" xmlns:ns1="http://schemas.microsoft.com/sharepoint/v3" xmlns:ns2="4853edff-db9f-4ed7-a121-42558e3d771e" xmlns:ns4="d27fab8a-45c3-4d34-8de2-1ac7f98cf53f" xmlns:ns5="http://schemas.microsoft.com/sharepoint/v4" targetNamespace="http://schemas.microsoft.com/office/2006/metadata/properties" ma:root="true" ma:fieldsID="f00633419387160c4d3a1801b2fc0bde" ns1:_="" ns2:_="" ns4:_="" ns5:_="">
    <xsd:import namespace="http://schemas.microsoft.com/sharepoint/v3"/>
    <xsd:import namespace="4853edff-db9f-4ed7-a121-42558e3d771e"/>
    <xsd:import namespace="d27fab8a-45c3-4d34-8de2-1ac7f98cf53f"/>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Author" minOccurs="0"/>
                <xsd:element ref="ns4:Global_x0020_Information_x0020_Attributes_Document_Numbers" minOccurs="0"/>
                <xsd:element ref="ns4:Global_x0020_Information_x0020_Attributes_Statu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Forcados Terminal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853edff-db9f-4ed7-a121-42558e3d77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35c3d70-d086-4450-ab80-eaf02b567e80}" ma:internalName="TaxCatchAll" ma:showField="CatchAllData" ma:web="4853edff-db9f-4ed7-a121-42558e3d77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35c3d70-d086-4450-ab80-eaf02b567e80}" ma:internalName="TaxCatchAllLabel" ma:readOnly="true" ma:showField="CatchAllDataLabel" ma:web="4853edff-db9f-4ed7-a121-42558e3d77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fab8a-45c3-4d34-8de2-1ac7f98cf53f"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Author" ma:index="57" nillable="true" ma:displayName="Global Information Attributes_Author" ma:hidden="true" ma:internalName="Global_x0020_Information_x0020_Attributes_Author" ma:readOnly="false">
      <xsd:simpleType>
        <xsd:restriction base="dms:Note"/>
      </xsd:simpleType>
    </xsd:element>
    <xsd:element name="Global_x0020_Information_x0020_Attributes_Document_Numbers" ma:index="58"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Status" ma:index="59"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For Construction"/>
          <xsd:enumeration value="Closed"/>
          <xsd:enumeration value="Open"/>
          <xsd:enumeration value="Preliminar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89D62267-63CF-4EED-A21A-FFE42083B916}">
  <ds:schemaRefs>
    <ds:schemaRef ds:uri="http://schemas.microsoft.com/sharepoint/v3/contenttype/forms"/>
  </ds:schemaRefs>
</ds:datastoreItem>
</file>

<file path=customXml/itemProps2.xml><?xml version="1.0" encoding="utf-8"?>
<ds:datastoreItem xmlns:ds="http://schemas.openxmlformats.org/officeDocument/2006/customXml" ds:itemID="{27E2368C-7560-4EC8-8B77-5DE2A874A7B5}">
  <ds:schemaRefs>
    <ds:schemaRef ds:uri="http://schemas.microsoft.com/sharepoint/v3"/>
    <ds:schemaRef ds:uri="d27fab8a-45c3-4d34-8de2-1ac7f98cf53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4"/>
    <ds:schemaRef ds:uri="4853edff-db9f-4ed7-a121-42558e3d771e"/>
    <ds:schemaRef ds:uri="http://www.w3.org/XML/1998/namespace"/>
    <ds:schemaRef ds:uri="http://purl.org/dc/dcmitype/"/>
  </ds:schemaRefs>
</ds:datastoreItem>
</file>

<file path=customXml/itemProps3.xml><?xml version="1.0" encoding="utf-8"?>
<ds:datastoreItem xmlns:ds="http://schemas.openxmlformats.org/officeDocument/2006/customXml" ds:itemID="{0558EC85-6EB3-4CE4-88D5-08BB1B96A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53edff-db9f-4ed7-a121-42558e3d771e"/>
    <ds:schemaRef ds:uri="d27fab8a-45c3-4d34-8de2-1ac7f98cf53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95EE012-DA18-4059-A07B-1FCC82C8ED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Foundry</Template>
  <TotalTime>45514</TotalTime>
  <Words>362</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Wingdings</vt:lpstr>
      <vt:lpstr>Futura Medium</vt:lpstr>
      <vt:lpstr>Futura Bold</vt:lpstr>
      <vt:lpstr>3_2016 Standard template</vt:lpstr>
      <vt:lpstr>Project Title: W123L FREEING OF BLOCKED CONTROL LINE AND OPEN UP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OML 118  TCM – 10th August 2016 2016 Half Year Performance</dc:title>
  <dc:creator>K.Ubal</dc:creator>
  <cp:lastModifiedBy>Odega, Israel SPDC-UPO/G/UW</cp:lastModifiedBy>
  <cp:revision>1730</cp:revision>
  <cp:lastPrinted>2018-03-07T16:48:33Z</cp:lastPrinted>
  <dcterms:created xsi:type="dcterms:W3CDTF">2016-07-01T16:13:28Z</dcterms:created>
  <dcterms:modified xsi:type="dcterms:W3CDTF">2019-07-24T13:02:27Z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0x0101006F0A470EEB1140E7AA14F4CE8A50B54C0001CB1477F4DD432AA86DD56CC3887AF4004E837B4B49ED1B49A20F4327E3255DAB</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