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heme/theme2.xml" ContentType="application/vnd.openxmlformats-officedocument.theme+xml"/>
  <Override PartName="/ppt/theme/themeOverride1.xml" ContentType="application/vnd.openxmlformats-officedocument.themeOverr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6"/>
  </p:sldMasterIdLst>
  <p:notesMasterIdLst>
    <p:notesMasterId r:id="rId8"/>
  </p:notesMasterIdLst>
  <p:sldIdLst>
    <p:sldId id="6183" r:id="rId7"/>
  </p:sldIdLst>
  <p:sldSz cx="12192000" cy="6858000"/>
  <p:notesSz cx="6858000" cy="9144000"/>
  <p:embeddedFontLst>
    <p:embeddedFont>
      <p:font typeface="Calibri" panose="020F0502020204030204" pitchFamily="34" charset="0"/>
      <p:regular r:id="rId9"/>
      <p:bold r:id="rId10"/>
      <p:italic r:id="rId11"/>
      <p:boldItalic r:id="rId12"/>
    </p:embeddedFont>
    <p:embeddedFont>
      <p:font typeface="Futura Medium" panose="00000400000000000000" pitchFamily="2" charset="0"/>
      <p:regular r:id="rId13"/>
      <p:bold r:id="rId14"/>
      <p:italic r:id="rId15"/>
      <p:boldItalic r:id="rId16"/>
    </p:embeddedFont>
    <p:embeddedFont>
      <p:font typeface="Josefin Sans" pitchFamily="2" charset="0"/>
      <p:regular r:id="rId17"/>
      <p:bold r:id="rId18"/>
    </p:embeddedFont>
    <p:embeddedFont>
      <p:font typeface="ShellMedium" panose="00000600000000000000" pitchFamily="50" charset="0"/>
      <p:regular r:id="rId19"/>
      <p:bold r:id="rId20"/>
      <p:italic r:id="rId21"/>
      <p:bold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1D1B1E"/>
    <a:srgbClr val="020003"/>
    <a:srgbClr val="DD1D21"/>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3792" autoAdjust="0"/>
  </p:normalViewPr>
  <p:slideViewPr>
    <p:cSldViewPr snapToGrid="0">
      <p:cViewPr varScale="1">
        <p:scale>
          <a:sx n="67" d="100"/>
          <a:sy n="67" d="100"/>
        </p:scale>
        <p:origin x="568" y="4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font" Target="fonts/font13.fntdata"/><Relationship Id="rId7" Type="http://schemas.openxmlformats.org/officeDocument/2006/relationships/slide" Target="slides/slide1.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font" Target="fonts/font3.fntdata"/><Relationship Id="rId24"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font" Target="fonts/font7.fntdata"/><Relationship Id="rId23" Type="http://schemas.openxmlformats.org/officeDocument/2006/relationships/presProps" Target="presProp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customXml" Target="../customXml/item4.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106BAC-9767-4CA7-8907-3C8453938AC3}" type="datetimeFigureOut">
              <a:rPr lang="en-GB" smtClean="0"/>
              <a:t>30/08/2022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00FF11-F163-4BD8-9624-567FB47687E7}" type="slidenum">
              <a:rPr lang="en-GB" smtClean="0"/>
              <a:t>‹#›</a:t>
            </a:fld>
            <a:endParaRPr lang="en-GB"/>
          </a:p>
        </p:txBody>
      </p:sp>
    </p:spTree>
    <p:extLst>
      <p:ext uri="{BB962C8B-B14F-4D97-AF65-F5344CB8AC3E}">
        <p14:creationId xmlns:p14="http://schemas.microsoft.com/office/powerpoint/2010/main" val="293331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g num"/>
          <p:cNvSpPr>
            <a:spLocks noGrp="1" noChangeArrowheads="1"/>
          </p:cNvSpPr>
          <p:nvPr>
            <p:ph type="sldNum" sz="quarter" idx="5"/>
          </p:nvPr>
        </p:nvSpPr>
        <p:spPr>
          <a:xfrm>
            <a:off x="5505553" y="9407650"/>
            <a:ext cx="158827" cy="369332"/>
          </a:xfrm>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BA328F3-BF94-4B98-A5D6-6221A58CA9F6}" type="slidenum">
              <a:rPr kumimoji="0" lang="en-US" sz="1200" b="0" i="0" u="none" strike="noStrike" kern="1200" cap="none" spc="0" normalizeH="0" baseline="0" noProof="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5" name="doc id"/>
          <p:cNvSpPr>
            <a:spLocks noGrp="1" noChangeArrowheads="1"/>
          </p:cNvSpPr>
          <p:nvPr>
            <p:ph type="ftr" sz="quarter" idx="4"/>
          </p:nvPr>
        </p:nvSpPr>
        <p:spPr>
          <a:xfrm>
            <a:off x="2946949" y="111850"/>
            <a:ext cx="2720296" cy="123111"/>
          </a:xfrm>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charset="0"/>
                <a:ea typeface="+mn-ea"/>
                <a:cs typeface="+mn-cs"/>
              </a:rPr>
              <a:t>BVA-041302-364-20080625-GE1-v6(DTM_13_2008-06-11)</a:t>
            </a:r>
          </a:p>
        </p:txBody>
      </p:sp>
      <p:sp>
        <p:nvSpPr>
          <p:cNvPr id="1744898" name="Rectangle 2"/>
          <p:cNvSpPr>
            <a:spLocks noGrp="1" noRot="1" noChangeAspect="1" noChangeArrowheads="1" noTextEdit="1"/>
          </p:cNvSpPr>
          <p:nvPr>
            <p:ph type="sldImg"/>
          </p:nvPr>
        </p:nvSpPr>
        <p:spPr>
          <a:xfrm>
            <a:off x="-280988" y="747713"/>
            <a:ext cx="6646863" cy="3740150"/>
          </a:xfrm>
          <a:ln/>
        </p:spPr>
      </p:sp>
      <p:sp>
        <p:nvSpPr>
          <p:cNvPr id="1744899" name="Rectangle 3"/>
          <p:cNvSpPr>
            <a:spLocks noGrp="1" noChangeArrowheads="1"/>
          </p:cNvSpPr>
          <p:nvPr>
            <p:ph type="body" idx="1"/>
          </p:nvPr>
        </p:nvSpPr>
        <p:spPr>
          <a:xfrm>
            <a:off x="610962" y="4735581"/>
            <a:ext cx="4864937" cy="255060"/>
          </a:xfrm>
        </p:spPr>
        <p:txBody>
          <a:bodyPr/>
          <a:lstStyle/>
          <a:p>
            <a:endParaRPr lang="en-US" dirty="0"/>
          </a:p>
        </p:txBody>
      </p:sp>
    </p:spTree>
    <p:extLst>
      <p:ext uri="{BB962C8B-B14F-4D97-AF65-F5344CB8AC3E}">
        <p14:creationId xmlns:p14="http://schemas.microsoft.com/office/powerpoint/2010/main" val="24835123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604749927"/>
              </p:ext>
            </p:ext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spid="_x0000_s310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0" y="0"/>
                        <a:ext cx="211667" cy="158750"/>
                      </a:xfrm>
                      <a:prstGeom prst="rect">
                        <a:avLst/>
                      </a:prstGeom>
                    </p:spPr>
                  </p:pic>
                </p:oleObj>
              </mc:Fallback>
            </mc:AlternateContent>
          </a:graphicData>
        </a:graphic>
      </p:graphicFrame>
      <p:sp>
        <p:nvSpPr>
          <p:cNvPr id="16" name="Rectangle 15"/>
          <p:cNvSpPr/>
          <p:nvPr userDrawn="1"/>
        </p:nvSpPr>
        <p:spPr bwMode="auto">
          <a:xfrm>
            <a:off x="8"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latin typeface="ShellMedium" panose="00000600000000000000" pitchFamily="50" charset="0"/>
            </a:endParaRPr>
          </a:p>
        </p:txBody>
      </p:sp>
      <p:sp>
        <p:nvSpPr>
          <p:cNvPr id="17" name="Rectangle 16" descr="&lt;Shell Yellow Bar&gt;" title="&lt;Shell Yellow Bar&gt;"/>
          <p:cNvSpPr/>
          <p:nvPr userDrawn="1"/>
        </p:nvSpPr>
        <p:spPr bwMode="auto">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latin typeface="ShellMedium" panose="00000600000000000000" pitchFamily="50" charset="0"/>
            </a:endParaRPr>
          </a:p>
        </p:txBody>
      </p:sp>
      <p:pic>
        <p:nvPicPr>
          <p:cNvPr id="18" name="Picture 17" descr="PECTEN.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127000" y="645968"/>
            <a:ext cx="1524000" cy="1524000"/>
          </a:xfrm>
          <a:prstGeom prst="rect">
            <a:avLst/>
          </a:prstGeom>
        </p:spPr>
      </p:pic>
      <p:sp>
        <p:nvSpPr>
          <p:cNvPr id="9" name="Document type" hidden="1"/>
          <p:cNvSpPr txBox="1">
            <a:spLocks noChangeArrowheads="1"/>
          </p:cNvSpPr>
          <p:nvPr/>
        </p:nvSpPr>
        <p:spPr bwMode="auto">
          <a:xfrm>
            <a:off x="1778011" y="3765268"/>
            <a:ext cx="6694609" cy="215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400" baseline="0" noProof="0" dirty="0">
                <a:solidFill>
                  <a:schemeClr val="accent6"/>
                </a:solidFill>
                <a:latin typeface="ShellMedium" panose="00000600000000000000" pitchFamily="50" charset="0"/>
              </a:rPr>
              <a:t>Document type | </a:t>
            </a:r>
            <a:r>
              <a:rPr lang="en-US" sz="1400" kern="1200" baseline="0" noProof="0" dirty="0">
                <a:solidFill>
                  <a:schemeClr val="accent6"/>
                </a:solidFill>
                <a:latin typeface="ShellMedium" panose="00000600000000000000" pitchFamily="50" charset="0"/>
                <a:ea typeface="+mn-ea"/>
                <a:cs typeface="+mn-cs"/>
              </a:rPr>
              <a:t>Date</a:t>
            </a:r>
            <a:endParaRPr lang="en-US" sz="1400" baseline="0" noProof="0" dirty="0">
              <a:solidFill>
                <a:schemeClr val="accent6"/>
              </a:solidFill>
              <a:latin typeface="ShellMedium" panose="00000600000000000000" pitchFamily="50" charset="0"/>
            </a:endParaRPr>
          </a:p>
        </p:txBody>
      </p:sp>
      <p:sp>
        <p:nvSpPr>
          <p:cNvPr id="13314" name="Rectangle 1026"/>
          <p:cNvSpPr>
            <a:spLocks noGrp="1" noChangeArrowheads="1"/>
          </p:cNvSpPr>
          <p:nvPr>
            <p:ph type="ctrTitle"/>
          </p:nvPr>
        </p:nvSpPr>
        <p:spPr bwMode="auto">
          <a:xfrm>
            <a:off x="1778011" y="1161746"/>
            <a:ext cx="6694609" cy="492443"/>
          </a:xfrm>
          <a:prstGeom prst="rect">
            <a:avLst/>
          </a:prstGeom>
        </p:spPr>
        <p:txBody>
          <a:bodyPr wrap="square">
            <a:spAutoFit/>
          </a:bodyPr>
          <a:lstStyle>
            <a:lvl1pPr algn="l">
              <a:defRPr sz="3200" b="0" cap="none" baseline="0">
                <a:solidFill>
                  <a:schemeClr val="tx1"/>
                </a:solidFill>
                <a:latin typeface="ShellMedium" panose="00000600000000000000" pitchFamily="50" charset="0"/>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auto">
          <a:xfrm>
            <a:off x="1778011" y="2602007"/>
            <a:ext cx="6694609" cy="215444"/>
          </a:xfrm>
        </p:spPr>
        <p:txBody>
          <a:bodyPr>
            <a:spAutoFit/>
          </a:bodyPr>
          <a:lstStyle>
            <a:lvl1pPr algn="l">
              <a:defRPr sz="1400" cap="all" baseline="0">
                <a:solidFill>
                  <a:schemeClr val="accent6"/>
                </a:solidFill>
                <a:latin typeface="ShellMedium" panose="00000600000000000000" pitchFamily="50" charset="0"/>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19" name="doc id"/>
          <p:cNvSpPr>
            <a:spLocks noChangeArrowheads="1"/>
          </p:cNvSpPr>
          <p:nvPr userDrawn="1"/>
        </p:nvSpPr>
        <p:spPr bwMode="auto">
          <a:xfrm>
            <a:off x="11061355"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chemeClr val="accent6"/>
              </a:solidFill>
              <a:latin typeface="ShellMedium" panose="00000600000000000000" pitchFamily="50" charset="0"/>
              <a:ea typeface="+mn-ea"/>
            </a:endParaRPr>
          </a:p>
        </p:txBody>
      </p:sp>
    </p:spTree>
    <p:extLst>
      <p:ext uri="{BB962C8B-B14F-4D97-AF65-F5344CB8AC3E}">
        <p14:creationId xmlns:p14="http://schemas.microsoft.com/office/powerpoint/2010/main" val="341499810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bwMode="ltGray">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7482549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4130"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p:txBody>
          <a:bodyPr/>
          <a:lstStyle>
            <a:lvl1pPr>
              <a:defRPr>
                <a:latin typeface="ShellMedium" panose="00000600000000000000" pitchFamily="50" charset="0"/>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p14="http://schemas.microsoft.com/office/powerpoint/2010/main" val="3841564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design">
  <p:cSld name="Title + design">
    <p:bg>
      <p:bgPr>
        <a:solidFill>
          <a:srgbClr val="EFEFEF"/>
        </a:solidFill>
        <a:effectLst/>
      </p:bgPr>
    </p:bg>
    <p:spTree>
      <p:nvGrpSpPr>
        <p:cNvPr id="1" name="Shape 93"/>
        <p:cNvGrpSpPr/>
        <p:nvPr/>
      </p:nvGrpSpPr>
      <p:grpSpPr>
        <a:xfrm>
          <a:off x="0" y="0"/>
          <a:ext cx="0" cy="0"/>
          <a:chOff x="0" y="0"/>
          <a:chExt cx="0" cy="0"/>
        </a:xfrm>
      </p:grpSpPr>
      <p:sp>
        <p:nvSpPr>
          <p:cNvPr id="95" name="Google Shape;95;p13"/>
          <p:cNvSpPr txBox="1">
            <a:spLocks noGrp="1"/>
          </p:cNvSpPr>
          <p:nvPr>
            <p:ph type="ctrTitle"/>
          </p:nvPr>
        </p:nvSpPr>
        <p:spPr>
          <a:xfrm>
            <a:off x="1253000" y="489067"/>
            <a:ext cx="5080000" cy="672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9pPr>
          </a:lstStyle>
          <a:p>
            <a:endParaRPr/>
          </a:p>
        </p:txBody>
      </p:sp>
    </p:spTree>
    <p:extLst>
      <p:ext uri="{BB962C8B-B14F-4D97-AF65-F5344CB8AC3E}">
        <p14:creationId xmlns:p14="http://schemas.microsoft.com/office/powerpoint/2010/main" val="1802015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13" Type="http://schemas.openxmlformats.org/officeDocument/2006/relationships/tags" Target="../tags/tag8.xml"/><Relationship Id="rId18" Type="http://schemas.openxmlformats.org/officeDocument/2006/relationships/tags" Target="../tags/tag13.xml"/><Relationship Id="rId3" Type="http://schemas.openxmlformats.org/officeDocument/2006/relationships/slideLayout" Target="../slideLayouts/slideLayout3.xml"/><Relationship Id="rId21" Type="http://schemas.openxmlformats.org/officeDocument/2006/relationships/tags" Target="../tags/tag16.xml"/><Relationship Id="rId7" Type="http://schemas.openxmlformats.org/officeDocument/2006/relationships/tags" Target="../tags/tag2.xml"/><Relationship Id="rId12" Type="http://schemas.openxmlformats.org/officeDocument/2006/relationships/tags" Target="../tags/tag7.xml"/><Relationship Id="rId17" Type="http://schemas.openxmlformats.org/officeDocument/2006/relationships/tags" Target="../tags/tag12.xml"/><Relationship Id="rId2" Type="http://schemas.openxmlformats.org/officeDocument/2006/relationships/slideLayout" Target="../slideLayouts/slideLayout2.xml"/><Relationship Id="rId16" Type="http://schemas.openxmlformats.org/officeDocument/2006/relationships/tags" Target="../tags/tag11.xml"/><Relationship Id="rId20" Type="http://schemas.openxmlformats.org/officeDocument/2006/relationships/tags" Target="../tags/tag15.xml"/><Relationship Id="rId1" Type="http://schemas.openxmlformats.org/officeDocument/2006/relationships/slideLayout" Target="../slideLayouts/slideLayout1.xml"/><Relationship Id="rId6" Type="http://schemas.openxmlformats.org/officeDocument/2006/relationships/tags" Target="../tags/tag1.xml"/><Relationship Id="rId11" Type="http://schemas.openxmlformats.org/officeDocument/2006/relationships/tags" Target="../tags/tag6.xml"/><Relationship Id="rId24" Type="http://schemas.openxmlformats.org/officeDocument/2006/relationships/image" Target="../media/image1.emf"/><Relationship Id="rId5" Type="http://schemas.openxmlformats.org/officeDocument/2006/relationships/vmlDrawing" Target="../drawings/vmlDrawing1.vml"/><Relationship Id="rId15" Type="http://schemas.openxmlformats.org/officeDocument/2006/relationships/tags" Target="../tags/tag10.xml"/><Relationship Id="rId23" Type="http://schemas.openxmlformats.org/officeDocument/2006/relationships/oleObject" Target="../embeddings/oleObject1.bin"/><Relationship Id="rId10" Type="http://schemas.openxmlformats.org/officeDocument/2006/relationships/tags" Target="../tags/tag5.xml"/><Relationship Id="rId19" Type="http://schemas.openxmlformats.org/officeDocument/2006/relationships/tags" Target="../tags/tag14.xml"/><Relationship Id="rId4" Type="http://schemas.openxmlformats.org/officeDocument/2006/relationships/theme" Target="../theme/theme1.xml"/><Relationship Id="rId9" Type="http://schemas.openxmlformats.org/officeDocument/2006/relationships/tags" Target="../tags/tag4.xml"/><Relationship Id="rId14" Type="http://schemas.openxmlformats.org/officeDocument/2006/relationships/tags" Target="../tags/tag9.xml"/><Relationship Id="rId22" Type="http://schemas.openxmlformats.org/officeDocument/2006/relationships/tags" Target="../tags/tag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6"/>
            </p:custDataLst>
            <p:extLst>
              <p:ext uri="{D42A27DB-BD31-4B8C-83A1-F6EECF244321}">
                <p14:modId xmlns:p14="http://schemas.microsoft.com/office/powerpoint/2010/main" val="1256299994"/>
              </p:ext>
            </p:ext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spid="_x0000_s2082" name="think-cell Slide" r:id="rId23" imgW="270" imgH="270" progId="TCLayout.ActiveDocument.1">
                  <p:embed/>
                </p:oleObj>
              </mc:Choice>
              <mc:Fallback>
                <p:oleObj name="think-cell Slide" r:id="rId23" imgW="270" imgH="270" progId="TCLayout.ActiveDocument.1">
                  <p:embed/>
                  <p:pic>
                    <p:nvPicPr>
                      <p:cNvPr id="2" name="Object 1" hidden="1"/>
                      <p:cNvPicPr/>
                      <p:nvPr/>
                    </p:nvPicPr>
                    <p:blipFill>
                      <a:blip r:embed="rId24"/>
                      <a:stretch>
                        <a:fillRect/>
                      </a:stretch>
                    </p:blipFill>
                    <p:spPr>
                      <a:xfrm>
                        <a:off x="0" y="0"/>
                        <a:ext cx="215979" cy="161974"/>
                      </a:xfrm>
                      <a:prstGeom prst="rect">
                        <a:avLst/>
                      </a:prstGeom>
                    </p:spPr>
                  </p:pic>
                </p:oleObj>
              </mc:Fallback>
            </mc:AlternateContent>
          </a:graphicData>
        </a:graphic>
      </p:graphicFrame>
      <p:sp>
        <p:nvSpPr>
          <p:cNvPr id="1033" name="doc id"/>
          <p:cNvSpPr>
            <a:spLocks noChangeArrowheads="1"/>
          </p:cNvSpPr>
          <p:nvPr/>
        </p:nvSpPr>
        <p:spPr bwMode="auto">
          <a:xfrm>
            <a:off x="10624749"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rgbClr val="000000"/>
              </a:solidFill>
              <a:latin typeface="ShellMedium" panose="00000600000000000000" pitchFamily="50" charset="0"/>
              <a:ea typeface="+mn-ea"/>
            </a:endParaRPr>
          </a:p>
        </p:txBody>
      </p:sp>
      <p:sp>
        <p:nvSpPr>
          <p:cNvPr id="1036" name="Rectangle 286"/>
          <p:cNvSpPr>
            <a:spLocks noGrp="1" noChangeArrowheads="1"/>
          </p:cNvSpPr>
          <p:nvPr>
            <p:ph type="body" idx="1"/>
          </p:nvPr>
        </p:nvSpPr>
        <p:spPr bwMode="auto">
          <a:xfrm>
            <a:off x="3169489" y="2825007"/>
            <a:ext cx="5853024"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508011" y="623131"/>
            <a:ext cx="1118868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508011" y="290022"/>
            <a:ext cx="61875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200" baseline="0" noProof="0" dirty="0">
                <a:solidFill>
                  <a:schemeClr val="bg1">
                    <a:lumMod val="50000"/>
                  </a:schemeClr>
                </a:solidFill>
                <a:latin typeface="ShellMedium" panose="00000600000000000000" pitchFamily="50" charset="0"/>
                <a:ea typeface="+mj-ea"/>
              </a:rPr>
              <a:t>TRACKER</a:t>
            </a:r>
          </a:p>
        </p:txBody>
      </p:sp>
      <p:sp>
        <p:nvSpPr>
          <p:cNvPr id="11" name="3. Unit of measure" hidden="1"/>
          <p:cNvSpPr txBox="1">
            <a:spLocks noChangeArrowheads="1"/>
          </p:cNvSpPr>
          <p:nvPr/>
        </p:nvSpPr>
        <p:spPr bwMode="auto">
          <a:xfrm>
            <a:off x="508011" y="993244"/>
            <a:ext cx="1118868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chemeClr val="bg1">
                    <a:lumMod val="50000"/>
                  </a:schemeClr>
                </a:solidFill>
                <a:latin typeface="ShellMedium" panose="00000600000000000000" pitchFamily="50" charset="0"/>
              </a:rPr>
              <a:t>Unit of measure</a:t>
            </a:r>
          </a:p>
        </p:txBody>
      </p:sp>
      <p:grpSp>
        <p:nvGrpSpPr>
          <p:cNvPr id="15" name="ACET" hidden="1"/>
          <p:cNvGrpSpPr>
            <a:grpSpLocks/>
          </p:cNvGrpSpPr>
          <p:nvPr/>
        </p:nvGrpSpPr>
        <p:grpSpPr bwMode="auto">
          <a:xfrm>
            <a:off x="3169489" y="2251617"/>
            <a:ext cx="5853024" cy="510219"/>
            <a:chOff x="915" y="715"/>
            <a:chExt cx="2686" cy="315"/>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5"/>
              <a:ext cx="2686" cy="31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ShellMedium" panose="00000600000000000000" pitchFamily="50" charset="0"/>
                  <a:ea typeface="+mn-ea"/>
                </a:rPr>
                <a:t>Title</a:t>
              </a:r>
            </a:p>
            <a:p>
              <a:r>
                <a:rPr lang="en-US" sz="1600" baseline="0" noProof="0" dirty="0">
                  <a:solidFill>
                    <a:schemeClr val="bg1">
                      <a:lumMod val="50000"/>
                    </a:schemeClr>
                  </a:solidFill>
                  <a:latin typeface="ShellMedium" panose="00000600000000000000" pitchFamily="50" charset="0"/>
                  <a:ea typeface="+mn-ea"/>
                </a:rPr>
                <a:t>Unit of measure</a:t>
              </a:r>
            </a:p>
          </p:txBody>
        </p:sp>
      </p:grpSp>
      <p:grpSp>
        <p:nvGrpSpPr>
          <p:cNvPr id="3" name="Slide Elements" hidden="1"/>
          <p:cNvGrpSpPr>
            <a:grpSpLocks/>
          </p:cNvGrpSpPr>
          <p:nvPr userDrawn="1"/>
        </p:nvGrpSpPr>
        <p:grpSpPr bwMode="auto">
          <a:xfrm>
            <a:off x="508011" y="6471314"/>
            <a:ext cx="11188689" cy="300884"/>
            <a:chOff x="172517" y="5852055"/>
            <a:chExt cx="8796540" cy="300884"/>
          </a:xfrm>
        </p:grpSpPr>
        <p:sp>
          <p:nvSpPr>
            <p:cNvPr id="64" name="4. Footnote"/>
            <p:cNvSpPr txBox="1">
              <a:spLocks noChangeArrowheads="1"/>
            </p:cNvSpPr>
            <p:nvPr/>
          </p:nvSpPr>
          <p:spPr bwMode="auto">
            <a:xfrm>
              <a:off x="172517" y="5852055"/>
              <a:ext cx="879654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8900" indent="-88900">
                <a:defRPr/>
              </a:pPr>
              <a:r>
                <a:rPr lang="en-US" sz="800" baseline="0" noProof="0" dirty="0">
                  <a:latin typeface="ShellMedium" panose="00000600000000000000" pitchFamily="50" charset="0"/>
                </a:rPr>
                <a:t>1 Footnote</a:t>
              </a:r>
            </a:p>
          </p:txBody>
        </p:sp>
        <p:sp>
          <p:nvSpPr>
            <p:cNvPr id="65" name="5. Source"/>
            <p:cNvSpPr>
              <a:spLocks noChangeArrowheads="1"/>
            </p:cNvSpPr>
            <p:nvPr/>
          </p:nvSpPr>
          <p:spPr bwMode="auto">
            <a:xfrm>
              <a:off x="172517" y="6029828"/>
              <a:ext cx="82520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347663" indent="-347663" defTabSz="895350">
                <a:tabLst>
                  <a:tab pos="346075" algn="l"/>
                </a:tabLst>
              </a:pPr>
              <a:r>
                <a:rPr lang="en-US" sz="800" baseline="0" noProof="0" dirty="0">
                  <a:solidFill>
                    <a:schemeClr val="tx1"/>
                  </a:solidFill>
                  <a:latin typeface="ShellMedium" panose="00000600000000000000" pitchFamily="50" charset="0"/>
                </a:rPr>
                <a:t>Source: Source</a:t>
              </a:r>
            </a:p>
          </p:txBody>
        </p:sp>
      </p:grpSp>
      <p:sp>
        <p:nvSpPr>
          <p:cNvPr id="66" name="Slide Number"/>
          <p:cNvSpPr txBox="1">
            <a:spLocks/>
          </p:cNvSpPr>
          <p:nvPr userDrawn="1"/>
        </p:nvSpPr>
        <p:spPr bwMode="auto">
          <a:xfrm>
            <a:off x="11566856" y="6649088"/>
            <a:ext cx="12984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latin typeface="ShellMedium" panose="00000600000000000000" pitchFamily="50" charset="0"/>
              </a:rPr>
              <a:pPr lvl="0" algn="r"/>
              <a:t>‹#›</a:t>
            </a:fld>
            <a:endParaRPr lang="en-US" sz="800" dirty="0">
              <a:latin typeface="ShellMedium" panose="00000600000000000000" pitchFamily="50" charset="0"/>
            </a:endParaRPr>
          </a:p>
        </p:txBody>
      </p:sp>
      <p:sp>
        <p:nvSpPr>
          <p:cNvPr id="74" name="Rectangle 73" descr="&lt;Shell Yellow Bar&gt;" title="&lt;Shell Yellow Bar&gt;"/>
          <p:cNvSpPr/>
          <p:nvPr userDrawn="1"/>
        </p:nvSpPr>
        <p:spPr bwMode="auto">
          <a:xfrm>
            <a:off x="508011"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latin typeface="ShellMedium" panose="00000600000000000000" pitchFamily="50" charset="0"/>
            </a:endParaRPr>
          </a:p>
        </p:txBody>
      </p:sp>
      <p:grpSp>
        <p:nvGrpSpPr>
          <p:cNvPr id="93" name="LegendBoxes" hidden="1"/>
          <p:cNvGrpSpPr/>
          <p:nvPr userDrawn="1"/>
        </p:nvGrpSpPr>
        <p:grpSpPr bwMode="auto">
          <a:xfrm>
            <a:off x="10982638" y="674085"/>
            <a:ext cx="714062" cy="997467"/>
            <a:chOff x="7835905" y="279400"/>
            <a:chExt cx="714062" cy="997467"/>
          </a:xfrm>
        </p:grpSpPr>
        <p:sp>
          <p:nvSpPr>
            <p:cNvPr id="94" name="RectangleLegend1"/>
            <p:cNvSpPr>
              <a:spLocks noChangeArrowheads="1"/>
            </p:cNvSpPr>
            <p:nvPr/>
          </p:nvSpPr>
          <p:spPr bwMode="auto">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95" name="RectangleLegend2"/>
            <p:cNvSpPr>
              <a:spLocks noChangeArrowheads="1"/>
            </p:cNvSpPr>
            <p:nvPr/>
          </p:nvSpPr>
          <p:spPr bwMode="auto">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96" name="RectangleLegend3"/>
            <p:cNvSpPr>
              <a:spLocks noChangeArrowheads="1"/>
            </p:cNvSpPr>
            <p:nvPr/>
          </p:nvSpPr>
          <p:spPr bwMode="auto">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97" name="RectangleLegend4"/>
            <p:cNvSpPr>
              <a:spLocks noChangeArrowheads="1"/>
            </p:cNvSpPr>
            <p:nvPr/>
          </p:nvSpPr>
          <p:spPr bwMode="auto">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98" name="Legend1"/>
            <p:cNvSpPr>
              <a:spLocks noChangeArrowheads="1"/>
            </p:cNvSpPr>
            <p:nvPr/>
          </p:nvSpPr>
          <p:spPr bwMode="auto">
            <a:xfrm>
              <a:off x="8089905"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99" name="Legend2"/>
            <p:cNvSpPr>
              <a:spLocks noChangeArrowheads="1"/>
            </p:cNvSpPr>
            <p:nvPr/>
          </p:nvSpPr>
          <p:spPr bwMode="auto">
            <a:xfrm>
              <a:off x="8089905" y="54927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00" name="Legend3"/>
            <p:cNvSpPr>
              <a:spLocks noChangeArrowheads="1"/>
            </p:cNvSpPr>
            <p:nvPr/>
          </p:nvSpPr>
          <p:spPr bwMode="auto">
            <a:xfrm>
              <a:off x="8089905" y="820738"/>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01" name="Legend4"/>
            <p:cNvSpPr>
              <a:spLocks noChangeArrowheads="1"/>
            </p:cNvSpPr>
            <p:nvPr/>
          </p:nvSpPr>
          <p:spPr bwMode="auto">
            <a:xfrm>
              <a:off x="8089905" y="10922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grpSp>
      <p:grpSp>
        <p:nvGrpSpPr>
          <p:cNvPr id="102" name="LegendLines" hidden="1"/>
          <p:cNvGrpSpPr/>
          <p:nvPr userDrawn="1"/>
        </p:nvGrpSpPr>
        <p:grpSpPr bwMode="auto">
          <a:xfrm>
            <a:off x="10674663" y="674085"/>
            <a:ext cx="1022037" cy="730767"/>
            <a:chOff x="7540629" y="279400"/>
            <a:chExt cx="1022037" cy="730767"/>
          </a:xfrm>
        </p:grpSpPr>
        <p:sp>
          <p:nvSpPr>
            <p:cNvPr id="103" name="LineLegend1"/>
            <p:cNvSpPr>
              <a:spLocks noChangeShapeType="1"/>
            </p:cNvSpPr>
            <p:nvPr/>
          </p:nvSpPr>
          <p:spPr bwMode="auto">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ShellMedium" panose="00000600000000000000" pitchFamily="50" charset="0"/>
                <a:ea typeface="+mn-ea"/>
              </a:endParaRPr>
            </a:p>
          </p:txBody>
        </p:sp>
        <p:sp>
          <p:nvSpPr>
            <p:cNvPr id="104" name="LineLegend2"/>
            <p:cNvSpPr>
              <a:spLocks noChangeShapeType="1"/>
            </p:cNvSpPr>
            <p:nvPr/>
          </p:nvSpPr>
          <p:spPr bwMode="auto">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ShellMedium" panose="00000600000000000000" pitchFamily="50" charset="0"/>
                <a:ea typeface="+mn-ea"/>
              </a:endParaRPr>
            </a:p>
          </p:txBody>
        </p:sp>
        <p:sp>
          <p:nvSpPr>
            <p:cNvPr id="105" name="LineLegend3"/>
            <p:cNvSpPr>
              <a:spLocks noChangeShapeType="1"/>
            </p:cNvSpPr>
            <p:nvPr/>
          </p:nvSpPr>
          <p:spPr bwMode="auto">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ShellMedium" panose="00000600000000000000" pitchFamily="50" charset="0"/>
                <a:ea typeface="+mn-ea"/>
              </a:endParaRPr>
            </a:p>
          </p:txBody>
        </p:sp>
        <p:sp>
          <p:nvSpPr>
            <p:cNvPr id="106" name="Legend1"/>
            <p:cNvSpPr>
              <a:spLocks noChangeArrowheads="1"/>
            </p:cNvSpPr>
            <p:nvPr/>
          </p:nvSpPr>
          <p:spPr bwMode="auto">
            <a:xfrm>
              <a:off x="8102604"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07" name="Legend2"/>
            <p:cNvSpPr>
              <a:spLocks noChangeArrowheads="1"/>
            </p:cNvSpPr>
            <p:nvPr/>
          </p:nvSpPr>
          <p:spPr bwMode="auto">
            <a:xfrm>
              <a:off x="8102604" y="5461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08" name="Legend3"/>
            <p:cNvSpPr>
              <a:spLocks noChangeArrowheads="1"/>
            </p:cNvSpPr>
            <p:nvPr/>
          </p:nvSpPr>
          <p:spPr bwMode="auto">
            <a:xfrm>
              <a:off x="8102604" y="8255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grpSp>
      <p:grpSp>
        <p:nvGrpSpPr>
          <p:cNvPr id="109" name="LegendMoons" hidden="1"/>
          <p:cNvGrpSpPr/>
          <p:nvPr userDrawn="1"/>
        </p:nvGrpSpPr>
        <p:grpSpPr bwMode="auto">
          <a:xfrm>
            <a:off x="10915963" y="674085"/>
            <a:ext cx="780737" cy="1306516"/>
            <a:chOff x="7769225" y="250825"/>
            <a:chExt cx="780737" cy="1306516"/>
          </a:xfrm>
        </p:grpSpPr>
        <p:grpSp>
          <p:nvGrpSpPr>
            <p:cNvPr id="110" name="MoonLegend1"/>
            <p:cNvGrpSpPr>
              <a:grpSpLocks noChangeAspect="1"/>
            </p:cNvGrpSpPr>
            <p:nvPr>
              <p:custDataLst>
                <p:tags r:id="rId8"/>
              </p:custDataLst>
            </p:nvPr>
          </p:nvGrpSpPr>
          <p:grpSpPr bwMode="auto">
            <a:xfrm>
              <a:off x="7769225" y="250825"/>
              <a:ext cx="209550" cy="209551"/>
              <a:chOff x="4533" y="183"/>
              <a:chExt cx="144" cy="144"/>
            </a:xfrm>
          </p:grpSpPr>
          <p:sp>
            <p:nvSpPr>
              <p:cNvPr id="128" name="Oval 38"/>
              <p:cNvSpPr>
                <a:spLocks noChangeAspect="1" noChangeArrowheads="1"/>
              </p:cNvSpPr>
              <p:nvPr>
                <p:custDataLst>
                  <p:tags r:id="rId21"/>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129" name="Arc 39"/>
              <p:cNvSpPr>
                <a:spLocks noChangeAspect="1"/>
              </p:cNvSpPr>
              <p:nvPr>
                <p:custDataLst>
                  <p:tags r:id="rId22"/>
                </p:custDataLst>
              </p:nvPr>
            </p:nvSpPr>
            <p:spPr bwMode="auto">
              <a:xfrm>
                <a:off x="4533" y="183"/>
                <a:ext cx="144" cy="144"/>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grpSp>
        <p:grpSp>
          <p:nvGrpSpPr>
            <p:cNvPr id="111" name="MoonLegend2"/>
            <p:cNvGrpSpPr>
              <a:grpSpLocks noChangeAspect="1"/>
            </p:cNvGrpSpPr>
            <p:nvPr>
              <p:custDataLst>
                <p:tags r:id="rId9"/>
              </p:custDataLst>
            </p:nvPr>
          </p:nvGrpSpPr>
          <p:grpSpPr bwMode="auto">
            <a:xfrm>
              <a:off x="7769225" y="525066"/>
              <a:ext cx="209550" cy="209551"/>
              <a:chOff x="1694" y="2044"/>
              <a:chExt cx="160" cy="160"/>
            </a:xfrm>
          </p:grpSpPr>
          <p:sp>
            <p:nvSpPr>
              <p:cNvPr id="126" name="Oval 41"/>
              <p:cNvSpPr>
                <a:spLocks noChangeAspect="1" noChangeArrowheads="1"/>
              </p:cNvSpPr>
              <p:nvPr>
                <p:custDataLst>
                  <p:tags r:id="rId19"/>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127" name="Arc 42"/>
              <p:cNvSpPr>
                <a:spLocks noChangeAspect="1"/>
              </p:cNvSpPr>
              <p:nvPr>
                <p:custDataLst>
                  <p:tags r:id="rId20"/>
                </p:custDataLst>
              </p:nvPr>
            </p:nvSpPr>
            <p:spPr bwMode="auto">
              <a:xfrm>
                <a:off x="1694" y="2044"/>
                <a:ext cx="160" cy="160"/>
              </a:xfrm>
              <a:prstGeom prst="arc">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grpSp>
        <p:grpSp>
          <p:nvGrpSpPr>
            <p:cNvPr id="112" name="MoonLegend4"/>
            <p:cNvGrpSpPr>
              <a:grpSpLocks noChangeAspect="1"/>
            </p:cNvGrpSpPr>
            <p:nvPr>
              <p:custDataLst>
                <p:tags r:id="rId10"/>
              </p:custDataLst>
            </p:nvPr>
          </p:nvGrpSpPr>
          <p:grpSpPr bwMode="auto">
            <a:xfrm>
              <a:off x="7769225" y="1073548"/>
              <a:ext cx="209550" cy="209551"/>
              <a:chOff x="4495" y="1198"/>
              <a:chExt cx="160" cy="160"/>
            </a:xfrm>
          </p:grpSpPr>
          <p:sp>
            <p:nvSpPr>
              <p:cNvPr id="124" name="Oval 47"/>
              <p:cNvSpPr>
                <a:spLocks noChangeAspect="1" noChangeArrowheads="1"/>
              </p:cNvSpPr>
              <p:nvPr>
                <p:custDataLst>
                  <p:tags r:id="rId17"/>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125" name="Arc 48"/>
              <p:cNvSpPr>
                <a:spLocks noChangeAspect="1"/>
              </p:cNvSpPr>
              <p:nvPr>
                <p:custDataLst>
                  <p:tags r:id="rId18"/>
                </p:custDataLst>
              </p:nvPr>
            </p:nvSpPr>
            <p:spPr bwMode="auto">
              <a:xfrm>
                <a:off x="4495" y="1198"/>
                <a:ext cx="160" cy="160"/>
              </a:xfrm>
              <a:prstGeom prst="arc">
                <a:avLst>
                  <a:gd name="adj1" fmla="val 16200000"/>
                  <a:gd name="adj2" fmla="val 108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grpSp>
        <p:grpSp>
          <p:nvGrpSpPr>
            <p:cNvPr id="113" name="MoonLegend5"/>
            <p:cNvGrpSpPr>
              <a:grpSpLocks noChangeAspect="1"/>
            </p:cNvGrpSpPr>
            <p:nvPr>
              <p:custDataLst>
                <p:tags r:id="rId11"/>
              </p:custDataLst>
            </p:nvPr>
          </p:nvGrpSpPr>
          <p:grpSpPr bwMode="auto">
            <a:xfrm>
              <a:off x="7769225" y="1347790"/>
              <a:ext cx="209550" cy="209551"/>
              <a:chOff x="4495" y="1440"/>
              <a:chExt cx="160" cy="160"/>
            </a:xfrm>
          </p:grpSpPr>
          <p:sp>
            <p:nvSpPr>
              <p:cNvPr id="122" name="Oval 50"/>
              <p:cNvSpPr>
                <a:spLocks noChangeAspect="1" noChangeArrowheads="1"/>
              </p:cNvSpPr>
              <p:nvPr>
                <p:custDataLst>
                  <p:tags r:id="rId15"/>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123" name="Oval 51"/>
              <p:cNvSpPr>
                <a:spLocks noChangeAspect="1" noChangeArrowheads="1"/>
              </p:cNvSpPr>
              <p:nvPr>
                <p:custDataLst>
                  <p:tags r:id="rId16"/>
                </p:custDataLst>
              </p:nvPr>
            </p:nvSpPr>
            <p:spPr bwMode="auto">
              <a:xfrm>
                <a:off x="4495" y="1440"/>
                <a:ext cx="160" cy="160"/>
              </a:xfrm>
              <a:prstGeom prst="arc">
                <a:avLst>
                  <a:gd name="adj1" fmla="val 16200000"/>
                  <a:gd name="adj2" fmla="val 162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grpSp>
        <p:grpSp>
          <p:nvGrpSpPr>
            <p:cNvPr id="114" name="MoonLegend3"/>
            <p:cNvGrpSpPr>
              <a:grpSpLocks noChangeAspect="1"/>
            </p:cNvGrpSpPr>
            <p:nvPr>
              <p:custDataLst>
                <p:tags r:id="rId12"/>
              </p:custDataLst>
            </p:nvPr>
          </p:nvGrpSpPr>
          <p:grpSpPr bwMode="auto">
            <a:xfrm>
              <a:off x="7769225" y="799307"/>
              <a:ext cx="209550" cy="209551"/>
              <a:chOff x="4495" y="1198"/>
              <a:chExt cx="160" cy="160"/>
            </a:xfrm>
          </p:grpSpPr>
          <p:sp>
            <p:nvSpPr>
              <p:cNvPr id="120" name="Oval 47"/>
              <p:cNvSpPr>
                <a:spLocks noChangeAspect="1" noChangeArrowheads="1"/>
              </p:cNvSpPr>
              <p:nvPr>
                <p:custDataLst>
                  <p:tags r:id="rId13"/>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121" name="Arc 48"/>
              <p:cNvSpPr>
                <a:spLocks noChangeAspect="1"/>
              </p:cNvSpPr>
              <p:nvPr>
                <p:custDataLst>
                  <p:tags r:id="rId14"/>
                </p:custDataLst>
              </p:nvPr>
            </p:nvSpPr>
            <p:spPr bwMode="auto">
              <a:xfrm>
                <a:off x="4495" y="1198"/>
                <a:ext cx="160" cy="160"/>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grpSp>
        <p:sp>
          <p:nvSpPr>
            <p:cNvPr id="115" name="Legend1"/>
            <p:cNvSpPr>
              <a:spLocks noChangeArrowheads="1"/>
            </p:cNvSpPr>
            <p:nvPr/>
          </p:nvSpPr>
          <p:spPr bwMode="auto">
            <a:xfrm>
              <a:off x="8089900" y="26352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16" name="Legend2"/>
            <p:cNvSpPr>
              <a:spLocks noChangeArrowheads="1"/>
            </p:cNvSpPr>
            <p:nvPr/>
          </p:nvSpPr>
          <p:spPr bwMode="auto">
            <a:xfrm>
              <a:off x="8089900" y="538163"/>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17" name="Legend3"/>
            <p:cNvSpPr>
              <a:spLocks noChangeArrowheads="1"/>
            </p:cNvSpPr>
            <p:nvPr/>
          </p:nvSpPr>
          <p:spPr bwMode="auto">
            <a:xfrm>
              <a:off x="8089900" y="812802"/>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18" name="Legend4"/>
            <p:cNvSpPr>
              <a:spLocks noChangeArrowheads="1"/>
            </p:cNvSpPr>
            <p:nvPr/>
          </p:nvSpPr>
          <p:spPr bwMode="auto">
            <a:xfrm>
              <a:off x="8089900" y="108426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19" name="Legend5"/>
            <p:cNvSpPr>
              <a:spLocks noChangeArrowheads="1"/>
            </p:cNvSpPr>
            <p:nvPr/>
          </p:nvSpPr>
          <p:spPr bwMode="auto">
            <a:xfrm>
              <a:off x="8089900" y="136049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grpSp>
      <p:grpSp>
        <p:nvGrpSpPr>
          <p:cNvPr id="75" name="McKSticker" hidden="1"/>
          <p:cNvGrpSpPr/>
          <p:nvPr userDrawn="1"/>
        </p:nvGrpSpPr>
        <p:grpSpPr bwMode="auto">
          <a:xfrm>
            <a:off x="11306721" y="739932"/>
            <a:ext cx="389979" cy="150811"/>
            <a:chOff x="8350796" y="285750"/>
            <a:chExt cx="389979" cy="150811"/>
          </a:xfrm>
        </p:grpSpPr>
        <p:sp>
          <p:nvSpPr>
            <p:cNvPr id="76" name="StickerRectangle"/>
            <p:cNvSpPr>
              <a:spLocks noChangeArrowheads="1"/>
            </p:cNvSpPr>
            <p:nvPr/>
          </p:nvSpPr>
          <p:spPr bwMode="auto">
            <a:xfrm>
              <a:off x="8350796" y="285750"/>
              <a:ext cx="389979"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rgbClr val="002960"/>
                </a:buClr>
              </a:pPr>
              <a:r>
                <a:rPr lang="en-GB" sz="800" baseline="0" dirty="0">
                  <a:solidFill>
                    <a:schemeClr val="accent6"/>
                  </a:solidFill>
                  <a:latin typeface="ShellMedium" panose="00000600000000000000" pitchFamily="50" charset="0"/>
                  <a:ea typeface="+mn-ea"/>
                </a:rPr>
                <a:t>STICKER</a:t>
              </a:r>
            </a:p>
          </p:txBody>
        </p:sp>
        <p:cxnSp>
          <p:nvCxnSpPr>
            <p:cNvPr id="77" name="AutoShape 31"/>
            <p:cNvCxnSpPr>
              <a:cxnSpLocks noChangeShapeType="1"/>
              <a:stCxn id="76" idx="2"/>
              <a:endCxn id="76" idx="4"/>
            </p:cNvCxnSpPr>
            <p:nvPr/>
          </p:nvCxnSpPr>
          <p:spPr bwMode="auto">
            <a:xfrm>
              <a:off x="8350796" y="285750"/>
              <a:ext cx="0" cy="150811"/>
            </a:xfrm>
            <a:prstGeom prst="straightConnector1">
              <a:avLst/>
            </a:prstGeom>
            <a:noFill/>
            <a:ln w="9525">
              <a:solidFill>
                <a:schemeClr val="accent6"/>
              </a:solidFill>
              <a:round/>
              <a:headEnd/>
              <a:tailEnd/>
            </a:ln>
            <a:extLst>
              <a:ext uri="{909E8E84-426E-40DD-AFC4-6F175D3DCCD1}">
                <a14:hiddenFill xmlns:a14="http://schemas.microsoft.com/office/drawing/2010/main">
                  <a:noFill/>
                </a14:hiddenFill>
              </a:ext>
            </a:extLst>
          </p:spPr>
        </p:cxnSp>
        <p:cxnSp>
          <p:nvCxnSpPr>
            <p:cNvPr id="92" name="AutoShape 32"/>
            <p:cNvCxnSpPr>
              <a:cxnSpLocks noChangeShapeType="1"/>
              <a:stCxn id="76" idx="4"/>
              <a:endCxn id="76" idx="6"/>
            </p:cNvCxnSpPr>
            <p:nvPr/>
          </p:nvCxnSpPr>
          <p:spPr bwMode="auto">
            <a:xfrm>
              <a:off x="8350796" y="436561"/>
              <a:ext cx="389979" cy="0"/>
            </a:xfrm>
            <a:prstGeom prst="straightConnector1">
              <a:avLst/>
            </a:prstGeom>
            <a:noFill/>
            <a:ln w="25400">
              <a:solidFill>
                <a:schemeClr val="accent6"/>
              </a:solidFill>
              <a:round/>
              <a:headEnd/>
              <a:tailEnd/>
            </a:ln>
            <a:extLst>
              <a:ext uri="{909E8E84-426E-40DD-AFC4-6F175D3DCCD1}">
                <a14:hiddenFill xmlns:a14="http://schemas.microsoft.com/office/drawing/2010/main">
                  <a:noFill/>
                </a14:hiddenFill>
              </a:ext>
            </a:extLst>
          </p:spPr>
        </p:cxnSp>
      </p:grpSp>
      <p:grpSp>
        <p:nvGrpSpPr>
          <p:cNvPr id="130" name="Moon" hidden="1"/>
          <p:cNvGrpSpPr/>
          <p:nvPr userDrawn="1">
            <p:custDataLst>
              <p:tags r:id="rId7"/>
            </p:custDataLst>
          </p:nvPr>
        </p:nvGrpSpPr>
        <p:grpSpPr bwMode="auto">
          <a:xfrm>
            <a:off x="10200968" y="1404852"/>
            <a:ext cx="254000" cy="254000"/>
            <a:chOff x="762000" y="1270000"/>
            <a:chExt cx="254000" cy="254000"/>
          </a:xfrm>
        </p:grpSpPr>
        <p:sp>
          <p:nvSpPr>
            <p:cNvPr id="131" name="Oval 130"/>
            <p:cNvSpPr/>
            <p:nvPr/>
          </p:nvSpPr>
          <p:spPr bwMode="auto">
            <a:xfrm>
              <a:off x="762000" y="1270000"/>
              <a:ext cx="254000" cy="254000"/>
            </a:xfrm>
            <a:prstGeom prst="ellipse">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latin typeface="ShellMedium" panose="00000600000000000000" pitchFamily="50" charset="0"/>
              </a:endParaRPr>
            </a:p>
          </p:txBody>
        </p:sp>
        <p:sp>
          <p:nvSpPr>
            <p:cNvPr id="132" name="Arc 131"/>
            <p:cNvSpPr/>
            <p:nvPr/>
          </p:nvSpPr>
          <p:spPr bwMode="auto">
            <a:xfrm>
              <a:off x="762000" y="1270000"/>
              <a:ext cx="254000" cy="254000"/>
            </a:xfrm>
            <a:prstGeom prst="arc">
              <a:avLst/>
            </a:prstGeom>
            <a:solidFill>
              <a:schemeClr val="accent2"/>
            </a:solid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ShellMedium" panose="00000600000000000000" pitchFamily="50" charset="0"/>
              </a:endParaRPr>
            </a:p>
          </p:txBody>
        </p:sp>
      </p:grpSp>
    </p:spTree>
    <p:extLst>
      <p:ext uri="{BB962C8B-B14F-4D97-AF65-F5344CB8AC3E}">
        <p14:creationId xmlns:p14="http://schemas.microsoft.com/office/powerpoint/2010/main" val="40412326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l" defTabSz="913526" rtl="0" eaLnBrk="1" fontAlgn="base" hangingPunct="1">
        <a:spcBef>
          <a:spcPct val="0"/>
        </a:spcBef>
        <a:spcAft>
          <a:spcPct val="0"/>
        </a:spcAft>
        <a:tabLst>
          <a:tab pos="275353" algn="l"/>
        </a:tabLst>
        <a:defRPr sz="2200" b="1" baseline="0">
          <a:solidFill>
            <a:schemeClr val="tx1"/>
          </a:solidFill>
          <a:latin typeface="ShellMedium" panose="00000600000000000000" pitchFamily="50" charset="0"/>
          <a:ea typeface="Arial Unicode MS" pitchFamily="34" charset="-128"/>
          <a:cs typeface="Arial Unicode MS" pitchFamily="34" charset="-128"/>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ShellMedium" panose="00000600000000000000" pitchFamily="50" charset="0"/>
          <a:ea typeface="Arial Unicode MS" pitchFamily="34" charset="-128"/>
          <a:cs typeface="Arial Unicode MS" pitchFamily="34" charset="-128"/>
        </a:defRPr>
      </a:lvl1pPr>
      <a:lvl2pPr marL="203200" indent="-203200" algn="l" defTabSz="913526" rtl="0" eaLnBrk="1" fontAlgn="base" hangingPunct="1">
        <a:spcBef>
          <a:spcPct val="0"/>
        </a:spcBef>
        <a:spcAft>
          <a:spcPct val="0"/>
        </a:spcAft>
        <a:buClr>
          <a:schemeClr val="tx2"/>
        </a:buClr>
        <a:buSzPct val="125000"/>
        <a:buFont typeface="Wingdings" panose="05000000000000000000" pitchFamily="2" charset="2"/>
        <a:buChar char="n"/>
        <a:defRPr sz="1600" baseline="0">
          <a:solidFill>
            <a:schemeClr val="tx1"/>
          </a:solidFill>
          <a:latin typeface="ShellMedium" panose="00000600000000000000" pitchFamily="50" charset="0"/>
          <a:ea typeface="Arial Unicode MS" pitchFamily="34" charset="-128"/>
          <a:cs typeface="Arial Unicode MS" pitchFamily="34" charset="-128"/>
        </a:defRPr>
      </a:lvl2pPr>
      <a:lvl3pPr marL="406400" indent="-203200" algn="l" defTabSz="913526" rtl="0" eaLnBrk="1" fontAlgn="base" hangingPunct="1">
        <a:spcBef>
          <a:spcPct val="0"/>
        </a:spcBef>
        <a:spcAft>
          <a:spcPct val="0"/>
        </a:spcAft>
        <a:buClr>
          <a:schemeClr val="tx2"/>
        </a:buClr>
        <a:buSzPct val="120000"/>
        <a:buFont typeface="Wingdings" panose="05000000000000000000" pitchFamily="2" charset="2"/>
        <a:buChar char="n"/>
        <a:defRPr sz="1600" baseline="0">
          <a:solidFill>
            <a:schemeClr val="tx1"/>
          </a:solidFill>
          <a:latin typeface="ShellMedium" panose="00000600000000000000" pitchFamily="50" charset="0"/>
          <a:ea typeface="Arial Unicode MS" pitchFamily="34" charset="-128"/>
          <a:cs typeface="Arial Unicode MS" pitchFamily="34" charset="-128"/>
        </a:defRPr>
      </a:lvl3pPr>
      <a:lvl4pPr marL="609600" indent="-203200" algn="l" defTabSz="913526" rtl="0" eaLnBrk="1" fontAlgn="base" hangingPunct="1">
        <a:spcBef>
          <a:spcPct val="0"/>
        </a:spcBef>
        <a:spcAft>
          <a:spcPct val="0"/>
        </a:spcAft>
        <a:buClr>
          <a:schemeClr val="tx2"/>
        </a:buClr>
        <a:buSzPct val="120000"/>
        <a:buFont typeface="Wingdings" panose="05000000000000000000" pitchFamily="2" charset="2"/>
        <a:buChar char="n"/>
        <a:defRPr sz="1600" baseline="0">
          <a:solidFill>
            <a:schemeClr val="tx1"/>
          </a:solidFill>
          <a:latin typeface="ShellMedium" panose="00000600000000000000" pitchFamily="50" charset="0"/>
          <a:ea typeface="Arial Unicode MS" pitchFamily="34" charset="-128"/>
          <a:cs typeface="Arial Unicode MS" pitchFamily="34" charset="-128"/>
        </a:defRPr>
      </a:lvl4pPr>
      <a:lvl5pPr marL="812800" indent="-203200" algn="l" defTabSz="913526" rtl="0" eaLnBrk="1" fontAlgn="base" hangingPunct="1">
        <a:spcBef>
          <a:spcPct val="0"/>
        </a:spcBef>
        <a:spcAft>
          <a:spcPct val="0"/>
        </a:spcAft>
        <a:buClr>
          <a:schemeClr val="tx2"/>
        </a:buClr>
        <a:buSzPct val="89000"/>
        <a:buFont typeface="Wingdings" panose="05000000000000000000" pitchFamily="2" charset="2"/>
        <a:buChar char="n"/>
        <a:defRPr sz="1600" baseline="0">
          <a:solidFill>
            <a:schemeClr val="tx1"/>
          </a:solidFill>
          <a:latin typeface="ShellMedium" panose="00000600000000000000" pitchFamily="50" charset="0"/>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2">
          <p15:clr>
            <a:srgbClr val="F26B43"/>
          </p15:clr>
        </p15:guide>
        <p15:guide id="2" pos="312">
          <p15:clr>
            <a:srgbClr val="F26B43"/>
          </p15:clr>
        </p15:guide>
        <p15:guide id="3" pos="7368">
          <p15:clr>
            <a:srgbClr val="F26B43"/>
          </p15:clr>
        </p15:guide>
        <p15:guide id="4" orient="horz" pos="4248">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20.xml"/><Relationship Id="rId7" Type="http://schemas.openxmlformats.org/officeDocument/2006/relationships/notesSlide" Target="../notesSlides/notesSlide1.xml"/><Relationship Id="rId2" Type="http://schemas.openxmlformats.org/officeDocument/2006/relationships/vmlDrawing" Target="../drawings/vmlDrawing4.vml"/><Relationship Id="rId1" Type="http://schemas.openxmlformats.org/officeDocument/2006/relationships/themeOverride" Target="../theme/themeOverride1.xml"/><Relationship Id="rId6" Type="http://schemas.openxmlformats.org/officeDocument/2006/relationships/slideLayout" Target="../slideLayouts/slideLayout2.xml"/><Relationship Id="rId5" Type="http://schemas.openxmlformats.org/officeDocument/2006/relationships/tags" Target="../tags/tag22.xml"/><Relationship Id="rId10" Type="http://schemas.openxmlformats.org/officeDocument/2006/relationships/image" Target="../media/image5.emf"/><Relationship Id="rId4" Type="http://schemas.openxmlformats.org/officeDocument/2006/relationships/tags" Target="../tags/tag21.xml"/><Relationship Id="rId9" Type="http://schemas.openxmlformats.org/officeDocument/2006/relationships/package" Target="../embeddings/Microsoft_Excel_Worksheet.xls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3875" name="Rectangle 3" hidden="1"/>
          <p:cNvGraphicFramePr>
            <a:graphicFrameLocks/>
          </p:cNvGraphicFramePr>
          <p:nvPr>
            <p:custDataLst>
              <p:tags r:id="rId4"/>
            </p:custDataLst>
          </p:nvPr>
        </p:nvGraphicFramePr>
        <p:xfrm>
          <a:off x="1524271" y="203"/>
          <a:ext cx="158735" cy="158726"/>
        </p:xfrm>
        <a:graphic>
          <a:graphicData uri="http://schemas.openxmlformats.org/presentationml/2006/ole">
            <mc:AlternateContent xmlns:mc="http://schemas.openxmlformats.org/markup-compatibility/2006">
              <mc:Choice xmlns:v="urn:schemas-microsoft-com:vml" Requires="v">
                <p:oleObj spid="_x0000_s5199" name="think-cell Slide" r:id="rId8" imgW="0" imgH="0" progId="TCLayout.ActiveDocument.1">
                  <p:embed/>
                </p:oleObj>
              </mc:Choice>
              <mc:Fallback>
                <p:oleObj name="think-cell Slide" r:id="rId8" imgW="0" imgH="0" progId="TCLayout.ActiveDocument.1">
                  <p:embed/>
                  <p:pic>
                    <p:nvPicPr>
                      <p:cNvPr id="1743875" name="Rectangle 3"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gray">
                      <a:xfrm>
                        <a:off x="1524271" y="203"/>
                        <a:ext cx="158735" cy="158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hidden="1"/>
          <p:cNvSpPr/>
          <p:nvPr>
            <p:custDataLst>
              <p:tags r:id="rId5"/>
            </p:custDataLst>
          </p:nvPr>
        </p:nvSpPr>
        <p:spPr bwMode="auto">
          <a:xfrm>
            <a:off x="1524270" y="1"/>
            <a:ext cx="161974" cy="161974"/>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200" b="1" i="0" u="none" strike="noStrike" kern="1200" cap="none" spc="0" normalizeH="0" baseline="0" noProof="0" dirty="0" err="1">
              <a:ln>
                <a:noFill/>
              </a:ln>
              <a:solidFill>
                <a:srgbClr val="595959"/>
              </a:solidFill>
              <a:effectLst/>
              <a:uLnTx/>
              <a:uFillTx/>
              <a:latin typeface="ShellMedium" panose="00000600000000000000" pitchFamily="50" charset="0"/>
              <a:ea typeface="Arial Unicode MS" panose="020B0604020202020204"/>
              <a:cs typeface="Arial Unicode MS" panose="020B0604020202020204" pitchFamily="34" charset="-128"/>
              <a:sym typeface="Futura Bold" panose="02020800000000000000" pitchFamily="18" charset="0"/>
            </a:endParaRPr>
          </a:p>
        </p:txBody>
      </p:sp>
      <p:sp>
        <p:nvSpPr>
          <p:cNvPr id="171" name="Title 3"/>
          <p:cNvSpPr>
            <a:spLocks noGrp="1"/>
          </p:cNvSpPr>
          <p:nvPr>
            <p:ph type="title"/>
          </p:nvPr>
        </p:nvSpPr>
        <p:spPr>
          <a:xfrm>
            <a:off x="534086" y="615518"/>
            <a:ext cx="11438824" cy="33855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r>
              <a:rPr lang="en-US" sz="1900" dirty="0"/>
              <a:t>PROJECT CHARTER :Disposal and Recycling of old furniture in PHC</a:t>
            </a:r>
            <a:endParaRPr lang="en-US" sz="1900" dirty="0">
              <a:latin typeface="ShellMedium" panose="00000600000000000000" pitchFamily="50" charset="0"/>
            </a:endParaRPr>
          </a:p>
        </p:txBody>
      </p:sp>
      <p:sp>
        <p:nvSpPr>
          <p:cNvPr id="2" name="TextBox 1">
            <a:extLst>
              <a:ext uri="{FF2B5EF4-FFF2-40B4-BE49-F238E27FC236}">
                <a16:creationId xmlns:a16="http://schemas.microsoft.com/office/drawing/2014/main" id="{ED23532E-227F-48C0-B5BA-89D002510260}"/>
              </a:ext>
            </a:extLst>
          </p:cNvPr>
          <p:cNvSpPr txBox="1"/>
          <p:nvPr/>
        </p:nvSpPr>
        <p:spPr>
          <a:xfrm>
            <a:off x="535013" y="2046288"/>
            <a:ext cx="321559" cy="2460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0" marR="0" lvl="0" indent="0" algn="l" defTabSz="913526" rtl="0" eaLnBrk="1" fontAlgn="base" latinLnBrk="0" hangingPunct="1">
              <a:lnSpc>
                <a:spcPct val="100000"/>
              </a:lnSpc>
              <a:spcBef>
                <a:spcPct val="0"/>
              </a:spcBef>
              <a:spcAft>
                <a:spcPct val="0"/>
              </a:spcAft>
              <a:buClr>
                <a:srgbClr val="DD1D21"/>
              </a:buClr>
              <a:buSzTx/>
              <a:buFontTx/>
              <a:buNone/>
              <a:tabLst/>
              <a:defRPr/>
            </a:pPr>
            <a:endParaRPr kumimoji="0" lang="en-US" sz="1800" b="0" i="0" u="none" strike="noStrike" kern="1200" cap="none" spc="0" normalizeH="0" baseline="0" noProof="0" dirty="0">
              <a:ln>
                <a:noFill/>
              </a:ln>
              <a:solidFill>
                <a:srgbClr val="595959"/>
              </a:solidFill>
              <a:effectLst/>
              <a:uLnTx/>
              <a:uFillTx/>
              <a:latin typeface="ShellMedium" panose="00000600000000000000" pitchFamily="50" charset="0"/>
            </a:endParaRPr>
          </a:p>
        </p:txBody>
      </p:sp>
      <p:graphicFrame>
        <p:nvGraphicFramePr>
          <p:cNvPr id="54" name="Table 5">
            <a:extLst>
              <a:ext uri="{FF2B5EF4-FFF2-40B4-BE49-F238E27FC236}">
                <a16:creationId xmlns:a16="http://schemas.microsoft.com/office/drawing/2014/main" id="{C04C1692-3126-42F8-975D-1094493C5004}"/>
              </a:ext>
            </a:extLst>
          </p:cNvPr>
          <p:cNvGraphicFramePr>
            <a:graphicFrameLocks noGrp="1"/>
          </p:cNvGraphicFramePr>
          <p:nvPr>
            <p:extLst>
              <p:ext uri="{D42A27DB-BD31-4B8C-83A1-F6EECF244321}">
                <p14:modId xmlns:p14="http://schemas.microsoft.com/office/powerpoint/2010/main" val="1206572397"/>
              </p:ext>
            </p:extLst>
          </p:nvPr>
        </p:nvGraphicFramePr>
        <p:xfrm>
          <a:off x="534086" y="957773"/>
          <a:ext cx="5493534" cy="5231227"/>
        </p:xfrm>
        <a:graphic>
          <a:graphicData uri="http://schemas.openxmlformats.org/drawingml/2006/table">
            <a:tbl>
              <a:tblPr>
                <a:tableStyleId>{BC89EF96-8CEA-46FF-86C4-4CE0E7609802}</a:tableStyleId>
              </a:tblPr>
              <a:tblGrid>
                <a:gridCol w="5493534">
                  <a:extLst>
                    <a:ext uri="{9D8B030D-6E8A-4147-A177-3AD203B41FA5}">
                      <a16:colId xmlns:a16="http://schemas.microsoft.com/office/drawing/2014/main" val="3647885642"/>
                    </a:ext>
                  </a:extLst>
                </a:gridCol>
              </a:tblGrid>
              <a:tr h="306443">
                <a:tc>
                  <a:txBody>
                    <a:bodyPr/>
                    <a:lstStyle/>
                    <a:p>
                      <a:r>
                        <a:rPr lang="en-GB" sz="1200" b="1" dirty="0">
                          <a:solidFill>
                            <a:srgbClr val="C00000"/>
                          </a:solidFill>
                          <a:latin typeface="ShellMedium" panose="00000600000000000000" pitchFamily="50" charset="0"/>
                        </a:rPr>
                        <a:t>Problem Statement</a:t>
                      </a:r>
                    </a:p>
                  </a:txBody>
                  <a:tcPr>
                    <a:solidFill>
                      <a:schemeClr val="accent1"/>
                    </a:solidFill>
                  </a:tcPr>
                </a:tc>
                <a:extLst>
                  <a:ext uri="{0D108BD9-81ED-4DB2-BD59-A6C34878D82A}">
                    <a16:rowId xmlns:a16="http://schemas.microsoft.com/office/drawing/2014/main" val="604543957"/>
                  </a:ext>
                </a:extLst>
              </a:tr>
              <a:tr h="1544055">
                <a:tc>
                  <a:txBody>
                    <a:bodyPr/>
                    <a:lstStyle/>
                    <a:p>
                      <a:pPr algn="just"/>
                      <a:r>
                        <a:rPr kumimoji="0" lang="en-US" sz="1100" b="0" i="0" u="none" strike="noStrike" kern="1200" cap="none" spc="0" normalizeH="0" baseline="0" dirty="0">
                          <a:ln>
                            <a:noFill/>
                          </a:ln>
                          <a:solidFill>
                            <a:srgbClr val="404040"/>
                          </a:solidFill>
                          <a:effectLst/>
                          <a:uLnTx/>
                          <a:uFillTx/>
                          <a:latin typeface="+mn-lt"/>
                          <a:ea typeface="Arial Unicode MS" pitchFamily="34" charset="-128"/>
                          <a:cs typeface="+mn-cs"/>
                        </a:rPr>
                        <a:t>Several obsolete float items used for temporary furnishing of RA houses for the purpose of accommodating cross-</a:t>
                      </a:r>
                      <a:r>
                        <a:rPr kumimoji="0" lang="en-US" sz="1100" b="0" i="0" u="none" strike="noStrike" kern="1200" cap="none" spc="0" normalizeH="0" baseline="0" dirty="0" err="1">
                          <a:ln>
                            <a:noFill/>
                          </a:ln>
                          <a:solidFill>
                            <a:srgbClr val="404040"/>
                          </a:solidFill>
                          <a:effectLst/>
                          <a:uLnTx/>
                          <a:uFillTx/>
                          <a:latin typeface="+mn-lt"/>
                          <a:ea typeface="Arial Unicode MS" pitchFamily="34" charset="-128"/>
                          <a:cs typeface="+mn-cs"/>
                        </a:rPr>
                        <a:t>postee</a:t>
                      </a:r>
                      <a:r>
                        <a:rPr kumimoji="0" lang="en-US" sz="1100" b="0" i="0" u="none" strike="noStrike" kern="1200" cap="none" spc="0" normalizeH="0" baseline="0" dirty="0">
                          <a:ln>
                            <a:noFill/>
                          </a:ln>
                          <a:solidFill>
                            <a:srgbClr val="404040"/>
                          </a:solidFill>
                          <a:effectLst/>
                          <a:uLnTx/>
                          <a:uFillTx/>
                          <a:latin typeface="+mn-lt"/>
                          <a:ea typeface="Arial Unicode MS" pitchFamily="34" charset="-128"/>
                          <a:cs typeface="+mn-cs"/>
                        </a:rPr>
                        <a:t> and returnee staffs are presently warehoused  in different locations in the RA. Also disused office furniture from upgraded PHC IA blocks B1 and B2  have been stockpiled in some makeshift stores in PHC IA. While the bulk of these furniture and other household items including workstations, cabinets, beds, washing machines </a:t>
                      </a:r>
                      <a:r>
                        <a:rPr kumimoji="0" lang="en-US" sz="1100" b="0" i="0" u="none" strike="noStrike" kern="1200" cap="none" spc="0" normalizeH="0" baseline="0" dirty="0" err="1">
                          <a:ln>
                            <a:noFill/>
                          </a:ln>
                          <a:solidFill>
                            <a:srgbClr val="404040"/>
                          </a:solidFill>
                          <a:effectLst/>
                          <a:uLnTx/>
                          <a:uFillTx/>
                          <a:latin typeface="+mn-lt"/>
                          <a:ea typeface="Arial Unicode MS" pitchFamily="34" charset="-128"/>
                          <a:cs typeface="+mn-cs"/>
                        </a:rPr>
                        <a:t>etc</a:t>
                      </a:r>
                      <a:r>
                        <a:rPr kumimoji="0" lang="en-US" sz="1100" b="0" i="0" u="none" strike="noStrike" kern="1200" cap="none" spc="0" normalizeH="0" baseline="0" dirty="0">
                          <a:ln>
                            <a:noFill/>
                          </a:ln>
                          <a:solidFill>
                            <a:srgbClr val="404040"/>
                          </a:solidFill>
                          <a:effectLst/>
                          <a:uLnTx/>
                          <a:uFillTx/>
                          <a:latin typeface="+mn-lt"/>
                          <a:ea typeface="Arial Unicode MS" pitchFamily="34" charset="-128"/>
                          <a:cs typeface="+mn-cs"/>
                        </a:rPr>
                        <a:t> are irreparable and can only be disposed at their salvage values, </a:t>
                      </a:r>
                      <a:r>
                        <a:rPr kumimoji="0" lang="en-US" sz="1100" b="0" i="0" u="none" strike="noStrike" kern="1200" cap="none" spc="0" normalizeH="0" baseline="0">
                          <a:ln>
                            <a:noFill/>
                          </a:ln>
                          <a:solidFill>
                            <a:srgbClr val="404040"/>
                          </a:solidFill>
                          <a:effectLst/>
                          <a:uLnTx/>
                          <a:uFillTx/>
                          <a:latin typeface="+mn-lt"/>
                          <a:ea typeface="Arial Unicode MS" pitchFamily="34" charset="-128"/>
                          <a:cs typeface="+mn-cs"/>
                        </a:rPr>
                        <a:t>a lot </a:t>
                      </a:r>
                      <a:r>
                        <a:rPr kumimoji="0" lang="en-US" sz="1100" b="0" i="0" u="none" strike="noStrike" kern="1200" cap="none" spc="0" normalizeH="0" baseline="0" dirty="0">
                          <a:ln>
                            <a:noFill/>
                          </a:ln>
                          <a:solidFill>
                            <a:srgbClr val="404040"/>
                          </a:solidFill>
                          <a:effectLst/>
                          <a:uLnTx/>
                          <a:uFillTx/>
                          <a:latin typeface="+mn-lt"/>
                          <a:ea typeface="Arial Unicode MS" pitchFamily="34" charset="-128"/>
                          <a:cs typeface="+mn-cs"/>
                        </a:rPr>
                        <a:t>can be retrofitted and deployed to meet various business needs across  Real Estate base and field  assets. </a:t>
                      </a:r>
                    </a:p>
                    <a:p>
                      <a:pPr marL="0" marR="0" lvl="0" indent="0" algn="just" defTabSz="93296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dirty="0">
                          <a:ln>
                            <a:noFill/>
                          </a:ln>
                          <a:solidFill>
                            <a:srgbClr val="404040"/>
                          </a:solidFill>
                          <a:effectLst/>
                          <a:uLnTx/>
                          <a:uFillTx/>
                          <a:latin typeface="+mn-lt"/>
                          <a:ea typeface="Arial Unicode MS" pitchFamily="34" charset="-128"/>
                          <a:cs typeface="+mn-cs"/>
                        </a:rPr>
                        <a:t>These items have been kept in the stores for a range of 4-20 years and the opportunity exists to eliminate cost of storage of these items and make CAPEX savings through recycling of some of these furniture.</a:t>
                      </a:r>
                    </a:p>
                  </a:txBody>
                  <a:tcPr/>
                </a:tc>
                <a:extLst>
                  <a:ext uri="{0D108BD9-81ED-4DB2-BD59-A6C34878D82A}">
                    <a16:rowId xmlns:a16="http://schemas.microsoft.com/office/drawing/2014/main" val="3988846728"/>
                  </a:ext>
                </a:extLst>
              </a:tr>
              <a:tr h="0">
                <a:tc>
                  <a:txBody>
                    <a:bodyPr/>
                    <a:lstStyle/>
                    <a:p>
                      <a:pPr marL="1588" marR="0" lvl="1" indent="0" defTabSz="895255" fontAlgn="base">
                        <a:lnSpc>
                          <a:spcPct val="100000"/>
                        </a:lnSpc>
                        <a:spcBef>
                          <a:spcPct val="0"/>
                        </a:spcBef>
                        <a:spcAft>
                          <a:spcPct val="0"/>
                        </a:spcAft>
                        <a:buClrTx/>
                        <a:buSzPct val="100000"/>
                        <a:buNone/>
                        <a:tabLst/>
                        <a:defRPr/>
                      </a:pPr>
                      <a:r>
                        <a:rPr lang="en-US" sz="1200" b="1" dirty="0">
                          <a:solidFill>
                            <a:srgbClr val="C00000"/>
                          </a:solidFill>
                          <a:latin typeface="ShellMedium" panose="00000600000000000000" pitchFamily="50" charset="0"/>
                          <a:ea typeface="Arial Unicode MS" pitchFamily="34" charset="-128"/>
                          <a:cs typeface="Arial Unicode MS" pitchFamily="34" charset="-128"/>
                        </a:rPr>
                        <a:t>Objective</a:t>
                      </a:r>
                    </a:p>
                  </a:txBody>
                  <a:tcPr>
                    <a:solidFill>
                      <a:schemeClr val="accent1"/>
                    </a:solidFill>
                  </a:tcPr>
                </a:tc>
                <a:extLst>
                  <a:ext uri="{0D108BD9-81ED-4DB2-BD59-A6C34878D82A}">
                    <a16:rowId xmlns:a16="http://schemas.microsoft.com/office/drawing/2014/main" val="298061268"/>
                  </a:ext>
                </a:extLst>
              </a:tr>
              <a:tr h="1240493">
                <a:tc>
                  <a:txBody>
                    <a:bodyPr/>
                    <a:lstStyle/>
                    <a:p>
                      <a:pPr marL="1588" lvl="1" indent="0">
                        <a:buNone/>
                      </a:pPr>
                      <a:r>
                        <a:rPr kumimoji="0" lang="en-US" sz="1100" b="0" i="0" u="none" strike="noStrike" kern="1200" cap="none" spc="0" normalizeH="0" baseline="0" noProof="0" dirty="0">
                          <a:ln>
                            <a:noFill/>
                          </a:ln>
                          <a:solidFill>
                            <a:srgbClr val="000000"/>
                          </a:solidFill>
                          <a:effectLst/>
                          <a:uLnTx/>
                          <a:uFillTx/>
                          <a:latin typeface="+mn-lt"/>
                          <a:ea typeface="Arial Unicode MS" pitchFamily="34" charset="-128"/>
                        </a:rPr>
                        <a:t>This </a:t>
                      </a:r>
                      <a:r>
                        <a:rPr lang="en-US" sz="1100" dirty="0">
                          <a:solidFill>
                            <a:schemeClr val="tx1">
                              <a:lumMod val="75000"/>
                            </a:schemeClr>
                          </a:solidFill>
                          <a:latin typeface="+mn-lt"/>
                        </a:rPr>
                        <a:t>initiative seeks to;</a:t>
                      </a:r>
                    </a:p>
                    <a:p>
                      <a:pPr marL="230188" marR="0" lvl="1" indent="-228600" algn="l" defTabSz="9329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err="1">
                          <a:solidFill>
                            <a:schemeClr val="tx1">
                              <a:lumMod val="75000"/>
                            </a:schemeClr>
                          </a:solidFill>
                          <a:latin typeface="+mn-lt"/>
                        </a:rPr>
                        <a:t>Inventorise</a:t>
                      </a:r>
                      <a:r>
                        <a:rPr lang="en-US" sz="1100" dirty="0">
                          <a:solidFill>
                            <a:schemeClr val="tx1">
                              <a:lumMod val="75000"/>
                            </a:schemeClr>
                          </a:solidFill>
                          <a:latin typeface="+mn-lt"/>
                        </a:rPr>
                        <a:t> all disused float items and obsolete office furniture in  PHC IA/RA and ascertain their  physical conditions.</a:t>
                      </a:r>
                    </a:p>
                    <a:p>
                      <a:pPr marL="230188" marR="0" lvl="1" indent="-228600" algn="l" defTabSz="9329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lumMod val="75000"/>
                            </a:schemeClr>
                          </a:solidFill>
                          <a:latin typeface="+mn-lt"/>
                        </a:rPr>
                        <a:t>Disposal of all obsolete furniture items to eliminate cost of storing these items in the various warehouses.</a:t>
                      </a:r>
                    </a:p>
                    <a:p>
                      <a:pPr marL="230188" marR="0" lvl="1" indent="-228600" algn="l" defTabSz="93296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lumMod val="75000"/>
                            </a:schemeClr>
                          </a:solidFill>
                          <a:latin typeface="+mn-lt"/>
                        </a:rPr>
                        <a:t>Retrofit and recycle abandoned household and office furniture items</a:t>
                      </a:r>
                    </a:p>
                  </a:txBody>
                  <a:tcPr/>
                </a:tc>
                <a:extLst>
                  <a:ext uri="{0D108BD9-81ED-4DB2-BD59-A6C34878D82A}">
                    <a16:rowId xmlns:a16="http://schemas.microsoft.com/office/drawing/2014/main" val="3509450707"/>
                  </a:ext>
                </a:extLst>
              </a:tr>
              <a:tr h="306443">
                <a:tc>
                  <a:txBody>
                    <a:bodyPr/>
                    <a:lstStyle/>
                    <a:p>
                      <a:pPr marL="1588" marR="0" lvl="1" indent="0" defTabSz="895255" fontAlgn="base">
                        <a:lnSpc>
                          <a:spcPct val="100000"/>
                        </a:lnSpc>
                        <a:spcBef>
                          <a:spcPct val="0"/>
                        </a:spcBef>
                        <a:spcAft>
                          <a:spcPct val="0"/>
                        </a:spcAft>
                        <a:buClrTx/>
                        <a:buSzPct val="100000"/>
                        <a:buNone/>
                        <a:tabLst/>
                        <a:defRPr/>
                      </a:pPr>
                      <a:r>
                        <a:rPr lang="en-US" sz="1200" b="1" kern="1200" dirty="0">
                          <a:solidFill>
                            <a:srgbClr val="C00000"/>
                          </a:solidFill>
                          <a:latin typeface="ShellMedium" panose="00000600000000000000" pitchFamily="50" charset="0"/>
                          <a:ea typeface="Arial Unicode MS" pitchFamily="34" charset="-128"/>
                          <a:cs typeface="Arial Unicode MS" pitchFamily="34" charset="-128"/>
                        </a:rPr>
                        <a:t>Cost Saving Targets</a:t>
                      </a:r>
                    </a:p>
                  </a:txBody>
                  <a:tcPr>
                    <a:solidFill>
                      <a:schemeClr val="accent1"/>
                    </a:solidFill>
                  </a:tcPr>
                </a:tc>
                <a:extLst>
                  <a:ext uri="{0D108BD9-81ED-4DB2-BD59-A6C34878D82A}">
                    <a16:rowId xmlns:a16="http://schemas.microsoft.com/office/drawing/2014/main" val="2169462241"/>
                  </a:ext>
                </a:extLst>
              </a:tr>
              <a:tr h="451768">
                <a:tc>
                  <a:txBody>
                    <a:bodyPr/>
                    <a:lstStyle/>
                    <a:p>
                      <a:pPr marL="1588" marR="0" lvl="1" indent="0" algn="l" defTabSz="895255" rtl="0" eaLnBrk="1" fontAlgn="base" latinLnBrk="0" hangingPunct="1">
                        <a:lnSpc>
                          <a:spcPct val="100000"/>
                        </a:lnSpc>
                        <a:spcBef>
                          <a:spcPct val="0"/>
                        </a:spcBef>
                        <a:spcAft>
                          <a:spcPct val="0"/>
                        </a:spcAft>
                        <a:buClrTx/>
                        <a:buSzPct val="100000"/>
                        <a:buFontTx/>
                        <a:buNone/>
                        <a:tabLst/>
                        <a:defRPr/>
                      </a:pPr>
                      <a:r>
                        <a:rPr kumimoji="0" lang="en-US" sz="1100" b="0" i="0" u="none" strike="noStrike" kern="1200" cap="none" spc="0" normalizeH="0" baseline="0" noProof="0" dirty="0">
                          <a:ln>
                            <a:noFill/>
                          </a:ln>
                          <a:solidFill>
                            <a:srgbClr val="000000"/>
                          </a:solidFill>
                          <a:effectLst/>
                          <a:uLnTx/>
                          <a:uFillTx/>
                          <a:latin typeface="+mn-lt"/>
                          <a:ea typeface="Arial Unicode MS" pitchFamily="34" charset="-128"/>
                        </a:rPr>
                        <a:t>High level assumptions – </a:t>
                      </a:r>
                      <a:r>
                        <a:rPr lang="en-US" sz="1100" b="0" dirty="0">
                          <a:solidFill>
                            <a:srgbClr val="000000"/>
                          </a:solidFill>
                          <a:latin typeface="+mn-lt"/>
                        </a:rPr>
                        <a:t>US$305K savings, largely from cost avoidance for storage of old items  and procurement of new items </a:t>
                      </a:r>
                    </a:p>
                  </a:txBody>
                  <a:tcPr/>
                </a:tc>
                <a:extLst>
                  <a:ext uri="{0D108BD9-81ED-4DB2-BD59-A6C34878D82A}">
                    <a16:rowId xmlns:a16="http://schemas.microsoft.com/office/drawing/2014/main" val="2981531099"/>
                  </a:ext>
                </a:extLst>
              </a:tr>
              <a:tr h="225884">
                <a:tc>
                  <a:txBody>
                    <a:bodyPr/>
                    <a:lstStyle/>
                    <a:p>
                      <a:pPr marL="1588" marR="0" lvl="1" indent="0" algn="l" defTabSz="895255" rtl="0" eaLnBrk="1" fontAlgn="base" latinLnBrk="0" hangingPunct="1">
                        <a:lnSpc>
                          <a:spcPct val="100000"/>
                        </a:lnSpc>
                        <a:spcBef>
                          <a:spcPct val="0"/>
                        </a:spcBef>
                        <a:spcAft>
                          <a:spcPct val="0"/>
                        </a:spcAft>
                        <a:buClrTx/>
                        <a:buSzPct val="100000"/>
                        <a:buFontTx/>
                        <a:buNone/>
                        <a:tabLst/>
                        <a:defRPr/>
                      </a:pPr>
                      <a:r>
                        <a:rPr lang="en-US" sz="1200" b="1" kern="1200" dirty="0">
                          <a:solidFill>
                            <a:srgbClr val="C00000"/>
                          </a:solidFill>
                          <a:latin typeface="ShellMedium" panose="00000600000000000000" pitchFamily="50" charset="0"/>
                          <a:ea typeface="Arial Unicode MS" pitchFamily="34" charset="-128"/>
                        </a:rPr>
                        <a:t>Scope</a:t>
                      </a:r>
                    </a:p>
                  </a:txBody>
                  <a:tcPr>
                    <a:solidFill>
                      <a:schemeClr val="accent1"/>
                    </a:solidFill>
                  </a:tcPr>
                </a:tc>
                <a:extLst>
                  <a:ext uri="{0D108BD9-81ED-4DB2-BD59-A6C34878D82A}">
                    <a16:rowId xmlns:a16="http://schemas.microsoft.com/office/drawing/2014/main" val="4063205690"/>
                  </a:ext>
                </a:extLst>
              </a:tr>
              <a:tr h="225884">
                <a:tc>
                  <a:txBody>
                    <a:bodyPr/>
                    <a:lstStyle/>
                    <a:p>
                      <a:pPr marL="173038" marR="0" lvl="1" indent="-171450" algn="l" defTabSz="895255" rtl="0" eaLnBrk="1" fontAlgn="base" latinLnBrk="0" hangingPunct="1">
                        <a:lnSpc>
                          <a:spcPct val="100000"/>
                        </a:lnSpc>
                        <a:spcBef>
                          <a:spcPct val="0"/>
                        </a:spcBef>
                        <a:spcAft>
                          <a:spcPct val="0"/>
                        </a:spcAft>
                        <a:buClrTx/>
                        <a:buSzPct val="100000"/>
                        <a:buFont typeface="Arial" panose="020B0604020202020204" pitchFamily="34" charset="0"/>
                        <a:buChar char="•"/>
                        <a:tabLst/>
                        <a:defRPr/>
                      </a:pPr>
                      <a:r>
                        <a:rPr lang="en-US" sz="1100" b="0" dirty="0">
                          <a:solidFill>
                            <a:srgbClr val="000000"/>
                          </a:solidFill>
                          <a:latin typeface="+mn-lt"/>
                        </a:rPr>
                        <a:t>Float furniture in PHC RA</a:t>
                      </a:r>
                    </a:p>
                    <a:p>
                      <a:pPr marL="173038" marR="0" lvl="1" indent="-171450" algn="l" defTabSz="895255" rtl="0" eaLnBrk="1" fontAlgn="base" latinLnBrk="0" hangingPunct="1">
                        <a:lnSpc>
                          <a:spcPct val="100000"/>
                        </a:lnSpc>
                        <a:spcBef>
                          <a:spcPct val="0"/>
                        </a:spcBef>
                        <a:spcAft>
                          <a:spcPct val="0"/>
                        </a:spcAft>
                        <a:buClrTx/>
                        <a:buSzPct val="100000"/>
                        <a:buFont typeface="Arial" panose="020B0604020202020204" pitchFamily="34" charset="0"/>
                        <a:buChar char="•"/>
                        <a:tabLst/>
                        <a:defRPr/>
                      </a:pPr>
                      <a:r>
                        <a:rPr lang="en-US" sz="1100" b="0" dirty="0">
                          <a:solidFill>
                            <a:srgbClr val="000000"/>
                          </a:solidFill>
                          <a:latin typeface="+mn-lt"/>
                        </a:rPr>
                        <a:t>Disused office furniture in PHC RA and IA</a:t>
                      </a:r>
                    </a:p>
                    <a:p>
                      <a:pPr marL="173038" marR="0" lvl="1" indent="-171450" algn="l" defTabSz="895255" rtl="0" eaLnBrk="1" fontAlgn="base" latinLnBrk="0" hangingPunct="1">
                        <a:lnSpc>
                          <a:spcPct val="100000"/>
                        </a:lnSpc>
                        <a:spcBef>
                          <a:spcPct val="0"/>
                        </a:spcBef>
                        <a:spcAft>
                          <a:spcPct val="0"/>
                        </a:spcAft>
                        <a:buClrTx/>
                        <a:buSzPct val="100000"/>
                        <a:buFont typeface="Arial" panose="020B0604020202020204" pitchFamily="34" charset="0"/>
                        <a:buChar char="•"/>
                        <a:tabLst/>
                        <a:defRPr/>
                      </a:pPr>
                      <a:endParaRPr lang="en-US" sz="1200" b="0" dirty="0">
                        <a:solidFill>
                          <a:srgbClr val="000000"/>
                        </a:solidFill>
                        <a:latin typeface="+mn-lt"/>
                      </a:endParaRPr>
                    </a:p>
                  </a:txBody>
                  <a:tcPr/>
                </a:tc>
                <a:extLst>
                  <a:ext uri="{0D108BD9-81ED-4DB2-BD59-A6C34878D82A}">
                    <a16:rowId xmlns:a16="http://schemas.microsoft.com/office/drawing/2014/main" val="1253038802"/>
                  </a:ext>
                </a:extLst>
              </a:tr>
            </a:tbl>
          </a:graphicData>
        </a:graphic>
      </p:graphicFrame>
      <p:graphicFrame>
        <p:nvGraphicFramePr>
          <p:cNvPr id="56" name="Table 5">
            <a:extLst>
              <a:ext uri="{FF2B5EF4-FFF2-40B4-BE49-F238E27FC236}">
                <a16:creationId xmlns:a16="http://schemas.microsoft.com/office/drawing/2014/main" id="{CF72EE07-06DB-4ACF-BC50-736EE7A6211B}"/>
              </a:ext>
            </a:extLst>
          </p:cNvPr>
          <p:cNvGraphicFramePr>
            <a:graphicFrameLocks noGrp="1"/>
          </p:cNvGraphicFramePr>
          <p:nvPr>
            <p:extLst>
              <p:ext uri="{D42A27DB-BD31-4B8C-83A1-F6EECF244321}">
                <p14:modId xmlns:p14="http://schemas.microsoft.com/office/powerpoint/2010/main" val="1915267806"/>
              </p:ext>
            </p:extLst>
          </p:nvPr>
        </p:nvGraphicFramePr>
        <p:xfrm>
          <a:off x="6164382" y="963332"/>
          <a:ext cx="5590490" cy="5766557"/>
        </p:xfrm>
        <a:graphic>
          <a:graphicData uri="http://schemas.openxmlformats.org/drawingml/2006/table">
            <a:tbl>
              <a:tblPr>
                <a:tableStyleId>{BC89EF96-8CEA-46FF-86C4-4CE0E7609802}</a:tableStyleId>
              </a:tblPr>
              <a:tblGrid>
                <a:gridCol w="5590490">
                  <a:extLst>
                    <a:ext uri="{9D8B030D-6E8A-4147-A177-3AD203B41FA5}">
                      <a16:colId xmlns:a16="http://schemas.microsoft.com/office/drawing/2014/main" val="3647885642"/>
                    </a:ext>
                  </a:extLst>
                </a:gridCol>
              </a:tblGrid>
              <a:tr h="282396">
                <a:tc>
                  <a:txBody>
                    <a:bodyPr/>
                    <a:lstStyle/>
                    <a:p>
                      <a:r>
                        <a:rPr lang="en-GB" sz="1200" b="1" dirty="0">
                          <a:solidFill>
                            <a:srgbClr val="C00000"/>
                          </a:solidFill>
                          <a:latin typeface="ShellMedium" panose="00000600000000000000" pitchFamily="50" charset="0"/>
                        </a:rPr>
                        <a:t>Key Stakeholders</a:t>
                      </a:r>
                    </a:p>
                  </a:txBody>
                  <a:tcPr>
                    <a:solidFill>
                      <a:schemeClr val="accent1"/>
                    </a:solidFill>
                  </a:tcPr>
                </a:tc>
                <a:extLst>
                  <a:ext uri="{0D108BD9-81ED-4DB2-BD59-A6C34878D82A}">
                    <a16:rowId xmlns:a16="http://schemas.microsoft.com/office/drawing/2014/main" val="604543957"/>
                  </a:ext>
                </a:extLst>
              </a:tr>
              <a:tr h="1744846">
                <a:tc>
                  <a:txBody>
                    <a:bodyPr/>
                    <a:lstStyle/>
                    <a:p>
                      <a:pPr marL="192088" marR="0" lvl="1" indent="-171450" defTabSz="895255" fontAlgn="base">
                        <a:lnSpc>
                          <a:spcPct val="100000"/>
                        </a:lnSpc>
                        <a:spcBef>
                          <a:spcPct val="0"/>
                        </a:spcBef>
                        <a:spcAft>
                          <a:spcPct val="0"/>
                        </a:spcAft>
                        <a:buClr>
                          <a:schemeClr val="tx2"/>
                        </a:buClr>
                        <a:buSzPct val="100000"/>
                        <a:buFont typeface="Arial" panose="020B0604020202020204" pitchFamily="34" charset="0"/>
                        <a:buChar char="•"/>
                        <a:tabLst/>
                        <a:defRPr/>
                      </a:pPr>
                      <a:r>
                        <a:rPr lang="en-US" sz="1100" b="0" dirty="0">
                          <a:solidFill>
                            <a:srgbClr val="000000"/>
                          </a:solidFill>
                          <a:latin typeface="+mn-lt"/>
                          <a:ea typeface="Arial Unicode MS" pitchFamily="34" charset="-128"/>
                          <a:cs typeface="Arial Unicode MS" pitchFamily="34" charset="-128"/>
                        </a:rPr>
                        <a:t>Project Steering :  David Nosike,  Okereke IK, Eneni Sowande</a:t>
                      </a:r>
                    </a:p>
                    <a:p>
                      <a:pPr marL="20638" marR="0" lvl="1" indent="0" defTabSz="895255" fontAlgn="base">
                        <a:lnSpc>
                          <a:spcPct val="100000"/>
                        </a:lnSpc>
                        <a:spcBef>
                          <a:spcPct val="0"/>
                        </a:spcBef>
                        <a:spcAft>
                          <a:spcPct val="0"/>
                        </a:spcAft>
                        <a:buClr>
                          <a:schemeClr val="tx2"/>
                        </a:buClr>
                        <a:buSzPct val="100000"/>
                        <a:buFont typeface="Arial" panose="020B0604020202020204" pitchFamily="34" charset="0"/>
                        <a:buNone/>
                        <a:tabLst/>
                        <a:defRPr/>
                      </a:pPr>
                      <a:endParaRPr lang="en-US" sz="1100" b="0" dirty="0">
                        <a:solidFill>
                          <a:srgbClr val="000000"/>
                        </a:solidFill>
                        <a:latin typeface="+mn-lt"/>
                        <a:ea typeface="Arial Unicode MS" pitchFamily="34" charset="-128"/>
                        <a:cs typeface="Arial Unicode MS" pitchFamily="34" charset="-128"/>
                      </a:endParaRPr>
                    </a:p>
                    <a:p>
                      <a:pPr marL="192088" marR="0" lvl="1" indent="-171450" defTabSz="895255" fontAlgn="base">
                        <a:lnSpc>
                          <a:spcPct val="100000"/>
                        </a:lnSpc>
                        <a:spcBef>
                          <a:spcPct val="0"/>
                        </a:spcBef>
                        <a:spcAft>
                          <a:spcPct val="0"/>
                        </a:spcAft>
                        <a:buClr>
                          <a:schemeClr val="tx2"/>
                        </a:buClr>
                        <a:buSzPct val="100000"/>
                        <a:buFont typeface="Arial" panose="020B0604020202020204" pitchFamily="34" charset="0"/>
                        <a:buChar char="•"/>
                        <a:tabLst/>
                        <a:defRPr/>
                      </a:pPr>
                      <a:r>
                        <a:rPr lang="en-US" sz="1100" b="0" dirty="0">
                          <a:solidFill>
                            <a:srgbClr val="000000"/>
                          </a:solidFill>
                          <a:latin typeface="+mn-lt"/>
                          <a:ea typeface="Arial Unicode MS" pitchFamily="34" charset="-128"/>
                          <a:cs typeface="Arial Unicode MS" pitchFamily="34" charset="-128"/>
                        </a:rPr>
                        <a:t>Implementation Lead: Frank Chiaha / John Uduaghan</a:t>
                      </a:r>
                    </a:p>
                    <a:p>
                      <a:pPr marL="192088" marR="0" lvl="1" indent="-171450" defTabSz="895255" fontAlgn="base">
                        <a:lnSpc>
                          <a:spcPct val="100000"/>
                        </a:lnSpc>
                        <a:spcBef>
                          <a:spcPct val="0"/>
                        </a:spcBef>
                        <a:spcAft>
                          <a:spcPct val="0"/>
                        </a:spcAft>
                        <a:buClr>
                          <a:schemeClr val="tx2"/>
                        </a:buClr>
                        <a:buSzPct val="100000"/>
                        <a:buFont typeface="Arial" panose="020B0604020202020204" pitchFamily="34" charset="0"/>
                        <a:buChar char="•"/>
                        <a:tabLst/>
                        <a:defRPr/>
                      </a:pPr>
                      <a:endParaRPr lang="en-US" sz="1100" b="0" dirty="0">
                        <a:solidFill>
                          <a:srgbClr val="000000"/>
                        </a:solidFill>
                        <a:latin typeface="+mn-lt"/>
                        <a:ea typeface="Arial Unicode MS" pitchFamily="34" charset="-128"/>
                        <a:cs typeface="Arial Unicode MS" pitchFamily="34" charset="-128"/>
                      </a:endParaRPr>
                    </a:p>
                    <a:p>
                      <a:pPr marL="192088" marR="0" lvl="1" indent="-171450" algn="l" defTabSz="895255" rtl="0" eaLnBrk="1" fontAlgn="base" latinLnBrk="0" hangingPunct="1">
                        <a:lnSpc>
                          <a:spcPct val="100000"/>
                        </a:lnSpc>
                        <a:spcBef>
                          <a:spcPct val="0"/>
                        </a:spcBef>
                        <a:spcAft>
                          <a:spcPct val="0"/>
                        </a:spcAft>
                        <a:buClr>
                          <a:schemeClr val="tx2"/>
                        </a:buClr>
                        <a:buSzPct val="100000"/>
                        <a:buFont typeface="Arial" panose="020B0604020202020204" pitchFamily="34" charset="0"/>
                        <a:buChar char="•"/>
                        <a:tabLst/>
                        <a:defRPr/>
                      </a:pPr>
                      <a:r>
                        <a:rPr lang="en-US" sz="1100" b="0" dirty="0">
                          <a:solidFill>
                            <a:srgbClr val="000000"/>
                          </a:solidFill>
                          <a:latin typeface="+mn-lt"/>
                          <a:ea typeface="Arial Unicode MS" pitchFamily="34" charset="-128"/>
                          <a:cs typeface="Arial Unicode MS" pitchFamily="34" charset="-128"/>
                        </a:rPr>
                        <a:t>Project Team:   Franklin Chiaha, John Uduaghan, Aboderin Yemi, Enonche Vanessa, IA/RA CLO</a:t>
                      </a:r>
                    </a:p>
                    <a:p>
                      <a:pPr marL="192088" marR="0" lvl="1" indent="-171450" algn="l" defTabSz="895255" rtl="0" eaLnBrk="1" fontAlgn="base" latinLnBrk="0" hangingPunct="1">
                        <a:lnSpc>
                          <a:spcPct val="100000"/>
                        </a:lnSpc>
                        <a:spcBef>
                          <a:spcPct val="0"/>
                        </a:spcBef>
                        <a:spcAft>
                          <a:spcPct val="0"/>
                        </a:spcAft>
                        <a:buClr>
                          <a:schemeClr val="tx2"/>
                        </a:buClr>
                        <a:buSzPct val="100000"/>
                        <a:buFont typeface="Arial" panose="020B0604020202020204" pitchFamily="34" charset="0"/>
                        <a:buChar char="•"/>
                        <a:tabLst/>
                        <a:defRPr/>
                      </a:pPr>
                      <a:endParaRPr lang="en-US" sz="1100" b="0" dirty="0">
                        <a:solidFill>
                          <a:srgbClr val="000000"/>
                        </a:solidFill>
                        <a:latin typeface="+mn-lt"/>
                        <a:ea typeface="Arial Unicode MS" pitchFamily="34" charset="-128"/>
                        <a:cs typeface="Arial Unicode MS" pitchFamily="34" charset="-128"/>
                      </a:endParaRPr>
                    </a:p>
                    <a:p>
                      <a:pPr marL="192088" marR="0" lvl="1" indent="-171450" algn="l" defTabSz="895255" rtl="0" eaLnBrk="1" fontAlgn="base" latinLnBrk="0" hangingPunct="1">
                        <a:lnSpc>
                          <a:spcPct val="100000"/>
                        </a:lnSpc>
                        <a:spcBef>
                          <a:spcPct val="0"/>
                        </a:spcBef>
                        <a:spcAft>
                          <a:spcPct val="0"/>
                        </a:spcAft>
                        <a:buClr>
                          <a:schemeClr val="tx2"/>
                        </a:buClr>
                        <a:buSzPct val="100000"/>
                        <a:buFont typeface="Arial" panose="020B0604020202020204" pitchFamily="34" charset="0"/>
                        <a:buChar char="•"/>
                        <a:tabLst/>
                        <a:defRPr/>
                      </a:pPr>
                      <a:r>
                        <a:rPr lang="en-US" sz="1100" b="0" dirty="0">
                          <a:solidFill>
                            <a:srgbClr val="000000"/>
                          </a:solidFill>
                          <a:latin typeface="+mn-lt"/>
                          <a:ea typeface="Arial Unicode MS" pitchFamily="34" charset="-128"/>
                          <a:cs typeface="Arial Unicode MS" pitchFamily="34" charset="-128"/>
                        </a:rPr>
                        <a:t>External Stakeholders: Community vendors</a:t>
                      </a:r>
                    </a:p>
                  </a:txBody>
                  <a:tcPr/>
                </a:tc>
                <a:extLst>
                  <a:ext uri="{0D108BD9-81ED-4DB2-BD59-A6C34878D82A}">
                    <a16:rowId xmlns:a16="http://schemas.microsoft.com/office/drawing/2014/main" val="3988846728"/>
                  </a:ext>
                </a:extLst>
              </a:tr>
              <a:tr h="282396">
                <a:tc>
                  <a:txBody>
                    <a:bodyPr/>
                    <a:lstStyle/>
                    <a:p>
                      <a:pPr marL="1588" marR="0" lvl="1" indent="0" defTabSz="895255" fontAlgn="base">
                        <a:lnSpc>
                          <a:spcPct val="100000"/>
                        </a:lnSpc>
                        <a:spcBef>
                          <a:spcPct val="0"/>
                        </a:spcBef>
                        <a:spcAft>
                          <a:spcPct val="0"/>
                        </a:spcAft>
                        <a:buClrTx/>
                        <a:buSzPct val="100000"/>
                        <a:buNone/>
                        <a:tabLst/>
                        <a:defRPr/>
                      </a:pPr>
                      <a:r>
                        <a:rPr lang="en-US" sz="1200" b="1" dirty="0">
                          <a:solidFill>
                            <a:srgbClr val="C00000"/>
                          </a:solidFill>
                          <a:latin typeface="ShellMedium" panose="00000600000000000000" pitchFamily="50" charset="0"/>
                          <a:ea typeface="Arial Unicode MS" pitchFamily="34" charset="-128"/>
                          <a:cs typeface="Arial Unicode MS" pitchFamily="34" charset="-128"/>
                        </a:rPr>
                        <a:t>Deliverables</a:t>
                      </a:r>
                    </a:p>
                  </a:txBody>
                  <a:tcPr>
                    <a:solidFill>
                      <a:schemeClr val="accent1"/>
                    </a:solidFill>
                  </a:tcPr>
                </a:tc>
                <a:extLst>
                  <a:ext uri="{0D108BD9-81ED-4DB2-BD59-A6C34878D82A}">
                    <a16:rowId xmlns:a16="http://schemas.microsoft.com/office/drawing/2014/main" val="298061268"/>
                  </a:ext>
                </a:extLst>
              </a:tr>
              <a:tr h="917548">
                <a:tc>
                  <a:txBody>
                    <a:bodyPr/>
                    <a:lstStyle/>
                    <a:p>
                      <a:pPr marL="249238" marR="0" lvl="1" indent="-171450" algn="l" defTabSz="895255" rtl="0" eaLnBrk="1" fontAlgn="base" latinLnBrk="0" hangingPunct="1">
                        <a:lnSpc>
                          <a:spcPct val="100000"/>
                        </a:lnSpc>
                        <a:spcBef>
                          <a:spcPct val="0"/>
                        </a:spcBef>
                        <a:spcAft>
                          <a:spcPct val="0"/>
                        </a:spcAft>
                        <a:buClrTx/>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404040"/>
                          </a:solidFill>
                          <a:effectLst/>
                          <a:uLnTx/>
                          <a:uFillTx/>
                          <a:latin typeface="+mn-lt"/>
                          <a:ea typeface="Arial Unicode MS" pitchFamily="34" charset="-128"/>
                        </a:rPr>
                        <a:t>Up-to-date Asset register of all obsolete float items and office furniture in PH IA &amp; RA.</a:t>
                      </a:r>
                    </a:p>
                    <a:p>
                      <a:pPr marL="249238" marR="0" lvl="1" indent="-171450" algn="l" defTabSz="895255" rtl="0" eaLnBrk="1" fontAlgn="base" latinLnBrk="0" hangingPunct="1">
                        <a:lnSpc>
                          <a:spcPct val="100000"/>
                        </a:lnSpc>
                        <a:spcBef>
                          <a:spcPct val="0"/>
                        </a:spcBef>
                        <a:spcAft>
                          <a:spcPct val="0"/>
                        </a:spcAft>
                        <a:buClrTx/>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404040"/>
                          </a:solidFill>
                          <a:effectLst/>
                          <a:uLnTx/>
                          <a:uFillTx/>
                          <a:latin typeface="+mn-lt"/>
                          <a:ea typeface="Arial Unicode MS" pitchFamily="34" charset="-128"/>
                        </a:rPr>
                        <a:t>Write-off of all obsolete  float items and office furniture .</a:t>
                      </a:r>
                    </a:p>
                    <a:p>
                      <a:pPr marL="249238" marR="0" lvl="1" indent="-171450" algn="l" defTabSz="895255" rtl="0" eaLnBrk="1" fontAlgn="base" latinLnBrk="0" hangingPunct="1">
                        <a:lnSpc>
                          <a:spcPct val="100000"/>
                        </a:lnSpc>
                        <a:spcBef>
                          <a:spcPct val="0"/>
                        </a:spcBef>
                        <a:spcAft>
                          <a:spcPct val="0"/>
                        </a:spcAft>
                        <a:buClrTx/>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404040"/>
                          </a:solidFill>
                          <a:effectLst/>
                          <a:uLnTx/>
                          <a:uFillTx/>
                          <a:latin typeface="+mn-lt"/>
                          <a:ea typeface="Arial Unicode MS" pitchFamily="34" charset="-128"/>
                        </a:rPr>
                        <a:t>Retrofitting and deployment of usable float and furniture items.</a:t>
                      </a:r>
                    </a:p>
                    <a:p>
                      <a:pPr marL="77788" marR="0" lvl="1" indent="0" algn="l" defTabSz="895255" rtl="0" eaLnBrk="1" fontAlgn="base" latinLnBrk="0" hangingPunct="1">
                        <a:lnSpc>
                          <a:spcPct val="100000"/>
                        </a:lnSpc>
                        <a:spcBef>
                          <a:spcPct val="0"/>
                        </a:spcBef>
                        <a:spcAft>
                          <a:spcPct val="0"/>
                        </a:spcAft>
                        <a:buClrTx/>
                        <a:buSzPct val="100000"/>
                        <a:buFont typeface="Arial" panose="020B0604020202020204" pitchFamily="34" charset="0"/>
                        <a:buNone/>
                        <a:tabLst/>
                        <a:defRPr/>
                      </a:pPr>
                      <a:endParaRPr kumimoji="0" lang="en-US" sz="1100" b="0" i="0" u="none" strike="noStrike" kern="1200" cap="none" spc="0" normalizeH="0" baseline="0" noProof="0" dirty="0">
                        <a:ln>
                          <a:noFill/>
                        </a:ln>
                        <a:solidFill>
                          <a:srgbClr val="404040"/>
                        </a:solidFill>
                        <a:effectLst/>
                        <a:uLnTx/>
                        <a:uFillTx/>
                        <a:latin typeface="+mn-lt"/>
                        <a:ea typeface="Arial Unicode MS" pitchFamily="34" charset="-128"/>
                      </a:endParaRPr>
                    </a:p>
                  </a:txBody>
                  <a:tcPr/>
                </a:tc>
                <a:extLst>
                  <a:ext uri="{0D108BD9-81ED-4DB2-BD59-A6C34878D82A}">
                    <a16:rowId xmlns:a16="http://schemas.microsoft.com/office/drawing/2014/main" val="3509450707"/>
                  </a:ext>
                </a:extLst>
              </a:tr>
              <a:tr h="255710">
                <a:tc>
                  <a:txBody>
                    <a:bodyPr/>
                    <a:lstStyle/>
                    <a:p>
                      <a:pPr marL="77788" marR="0" lvl="1" indent="0" algn="l" defTabSz="895255" rtl="0" eaLnBrk="1" fontAlgn="base" latinLnBrk="0" hangingPunct="1">
                        <a:lnSpc>
                          <a:spcPct val="100000"/>
                        </a:lnSpc>
                        <a:spcBef>
                          <a:spcPct val="0"/>
                        </a:spcBef>
                        <a:spcAft>
                          <a:spcPct val="0"/>
                        </a:spcAft>
                        <a:buClrTx/>
                        <a:buSzPct val="100000"/>
                        <a:buFont typeface="+mj-lt"/>
                        <a:buNone/>
                        <a:tabLst/>
                        <a:defRPr/>
                      </a:pPr>
                      <a:r>
                        <a:rPr lang="en-US" sz="1100" b="1" dirty="0">
                          <a:solidFill>
                            <a:srgbClr val="C00000"/>
                          </a:solidFill>
                          <a:latin typeface="ShellMedium" panose="00000600000000000000" pitchFamily="50" charset="0"/>
                          <a:ea typeface="Arial Unicode MS" pitchFamily="34" charset="-128"/>
                          <a:cs typeface="Arial Unicode MS" pitchFamily="34" charset="-128"/>
                        </a:rPr>
                        <a:t>Key Risks : Mitigations</a:t>
                      </a:r>
                    </a:p>
                  </a:txBody>
                  <a:tcPr>
                    <a:solidFill>
                      <a:schemeClr val="accent1"/>
                    </a:solidFill>
                  </a:tcPr>
                </a:tc>
                <a:extLst>
                  <a:ext uri="{0D108BD9-81ED-4DB2-BD59-A6C34878D82A}">
                    <a16:rowId xmlns:a16="http://schemas.microsoft.com/office/drawing/2014/main" val="2000703721"/>
                  </a:ext>
                </a:extLst>
              </a:tr>
              <a:tr h="1001177">
                <a:tc>
                  <a:txBody>
                    <a:bodyPr/>
                    <a:lstStyle/>
                    <a:p>
                      <a:pPr marL="249238" marR="0" lvl="1" indent="-171450" algn="l" defTabSz="895255" rtl="0" eaLnBrk="1" fontAlgn="base" latinLnBrk="0" hangingPunct="1">
                        <a:lnSpc>
                          <a:spcPct val="100000"/>
                        </a:lnSpc>
                        <a:spcBef>
                          <a:spcPct val="0"/>
                        </a:spcBef>
                        <a:spcAft>
                          <a:spcPct val="0"/>
                        </a:spcAft>
                        <a:buClrTx/>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404040"/>
                          </a:solidFill>
                          <a:effectLst/>
                          <a:uLnTx/>
                          <a:uFillTx/>
                          <a:latin typeface="+mn-lt"/>
                          <a:ea typeface="Arial Unicode MS" pitchFamily="34" charset="-128"/>
                        </a:rPr>
                        <a:t>Community demand for items  : Engage identified stakeholders</a:t>
                      </a:r>
                    </a:p>
                    <a:p>
                      <a:pPr marL="249238" marR="0" lvl="1" indent="-171450" algn="l" defTabSz="895255" rtl="0" eaLnBrk="1" fontAlgn="base" latinLnBrk="0" hangingPunct="1">
                        <a:lnSpc>
                          <a:spcPct val="100000"/>
                        </a:lnSpc>
                        <a:spcBef>
                          <a:spcPct val="0"/>
                        </a:spcBef>
                        <a:spcAft>
                          <a:spcPct val="0"/>
                        </a:spcAft>
                        <a:buClrTx/>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404040"/>
                          </a:solidFill>
                          <a:effectLst/>
                          <a:uLnTx/>
                          <a:uFillTx/>
                          <a:latin typeface="+mn-lt"/>
                          <a:ea typeface="Arial Unicode MS" pitchFamily="34" charset="-128"/>
                        </a:rPr>
                        <a:t>Disposal on junk items  :  Engage waste management team</a:t>
                      </a:r>
                    </a:p>
                    <a:p>
                      <a:pPr marL="249238" marR="0" lvl="1" indent="-171450" algn="l" defTabSz="895255" rtl="0" eaLnBrk="1" fontAlgn="base" latinLnBrk="0" hangingPunct="1">
                        <a:lnSpc>
                          <a:spcPct val="100000"/>
                        </a:lnSpc>
                        <a:spcBef>
                          <a:spcPct val="0"/>
                        </a:spcBef>
                        <a:spcAft>
                          <a:spcPct val="0"/>
                        </a:spcAft>
                        <a:buClrTx/>
                        <a:buSzPct val="100000"/>
                        <a:buFont typeface="Arial" panose="020B0604020202020204" pitchFamily="34" charset="0"/>
                        <a:buChar char="•"/>
                        <a:tabLst/>
                        <a:defRPr/>
                      </a:pPr>
                      <a:r>
                        <a:rPr kumimoji="0" lang="en-US" sz="1100" b="0" i="0" u="none" strike="noStrike" kern="1200" cap="none" spc="0" normalizeH="0" baseline="0" noProof="0" dirty="0">
                          <a:ln>
                            <a:noFill/>
                          </a:ln>
                          <a:solidFill>
                            <a:srgbClr val="404040"/>
                          </a:solidFill>
                          <a:effectLst/>
                          <a:uLnTx/>
                          <a:uFillTx/>
                          <a:latin typeface="+mn-lt"/>
                          <a:ea typeface="Arial Unicode MS" pitchFamily="34" charset="-128"/>
                        </a:rPr>
                        <a:t>Handling of materials:   Follow item handling/movement procedures</a:t>
                      </a:r>
                    </a:p>
                  </a:txBody>
                  <a:tcPr/>
                </a:tc>
                <a:extLst>
                  <a:ext uri="{0D108BD9-81ED-4DB2-BD59-A6C34878D82A}">
                    <a16:rowId xmlns:a16="http://schemas.microsoft.com/office/drawing/2014/main" val="2245517579"/>
                  </a:ext>
                </a:extLst>
              </a:tr>
              <a:tr h="282396">
                <a:tc>
                  <a:txBody>
                    <a:bodyPr/>
                    <a:lstStyle/>
                    <a:p>
                      <a:pPr marL="1588" marR="0" lvl="1" indent="0" defTabSz="895255" fontAlgn="base">
                        <a:lnSpc>
                          <a:spcPct val="100000"/>
                        </a:lnSpc>
                        <a:spcBef>
                          <a:spcPct val="0"/>
                        </a:spcBef>
                        <a:spcAft>
                          <a:spcPct val="0"/>
                        </a:spcAft>
                        <a:buClrTx/>
                        <a:buSzPct val="100000"/>
                        <a:buNone/>
                        <a:tabLst/>
                        <a:defRPr/>
                      </a:pPr>
                      <a:r>
                        <a:rPr lang="en-US" sz="1200" b="1" kern="1200" dirty="0">
                          <a:solidFill>
                            <a:srgbClr val="C00000"/>
                          </a:solidFill>
                          <a:latin typeface="ShellMedium" panose="00000600000000000000" pitchFamily="50" charset="0"/>
                          <a:ea typeface="Arial Unicode MS" pitchFamily="34" charset="-128"/>
                          <a:cs typeface="Arial Unicode MS" pitchFamily="34" charset="-128"/>
                        </a:rPr>
                        <a:t>Key Activities and Timelines</a:t>
                      </a:r>
                    </a:p>
                  </a:txBody>
                  <a:tcPr>
                    <a:solidFill>
                      <a:schemeClr val="accent1"/>
                    </a:solidFill>
                  </a:tcPr>
                </a:tc>
                <a:extLst>
                  <a:ext uri="{0D108BD9-81ED-4DB2-BD59-A6C34878D82A}">
                    <a16:rowId xmlns:a16="http://schemas.microsoft.com/office/drawing/2014/main" val="2169462241"/>
                  </a:ext>
                </a:extLst>
              </a:tr>
              <a:tr h="996718">
                <a:tc>
                  <a:txBody>
                    <a:bodyPr/>
                    <a:lstStyle/>
                    <a:p>
                      <a:pPr marL="77788" marR="0" lvl="1" indent="0" algn="l" defTabSz="895255" rtl="0" eaLnBrk="1" fontAlgn="base" latinLnBrk="0" hangingPunct="1">
                        <a:lnSpc>
                          <a:spcPct val="100000"/>
                        </a:lnSpc>
                        <a:spcBef>
                          <a:spcPct val="0"/>
                        </a:spcBef>
                        <a:spcAft>
                          <a:spcPct val="0"/>
                        </a:spcAft>
                        <a:buClrTx/>
                        <a:buSzPct val="100000"/>
                        <a:buFont typeface="+mj-lt"/>
                        <a:buNone/>
                        <a:tabLst/>
                        <a:defRPr/>
                      </a:pPr>
                      <a:endParaRPr kumimoji="0" lang="en-US" sz="1100" b="0" i="0" u="none" strike="noStrike" kern="1200" cap="none" spc="0" normalizeH="0" baseline="0" noProof="0" dirty="0">
                        <a:ln>
                          <a:noFill/>
                        </a:ln>
                        <a:solidFill>
                          <a:srgbClr val="000000"/>
                        </a:solidFill>
                        <a:effectLst/>
                        <a:uLnTx/>
                        <a:uFillTx/>
                        <a:latin typeface="+mn-lt"/>
                        <a:ea typeface="Arial Unicode MS" pitchFamily="34" charset="-128"/>
                      </a:endParaRPr>
                    </a:p>
                  </a:txBody>
                  <a:tcPr/>
                </a:tc>
                <a:extLst>
                  <a:ext uri="{0D108BD9-81ED-4DB2-BD59-A6C34878D82A}">
                    <a16:rowId xmlns:a16="http://schemas.microsoft.com/office/drawing/2014/main" val="2981531099"/>
                  </a:ext>
                </a:extLst>
              </a:tr>
            </a:tbl>
          </a:graphicData>
        </a:graphic>
      </p:graphicFrame>
      <p:graphicFrame>
        <p:nvGraphicFramePr>
          <p:cNvPr id="6" name="Object 5">
            <a:extLst>
              <a:ext uri="{FF2B5EF4-FFF2-40B4-BE49-F238E27FC236}">
                <a16:creationId xmlns:a16="http://schemas.microsoft.com/office/drawing/2014/main" id="{108F062B-241F-4C6A-9418-F1A5543048A3}"/>
              </a:ext>
            </a:extLst>
          </p:cNvPr>
          <p:cNvGraphicFramePr>
            <a:graphicFrameLocks noChangeAspect="1"/>
          </p:cNvGraphicFramePr>
          <p:nvPr>
            <p:extLst>
              <p:ext uri="{D42A27DB-BD31-4B8C-83A1-F6EECF244321}">
                <p14:modId xmlns:p14="http://schemas.microsoft.com/office/powerpoint/2010/main" val="1062479390"/>
              </p:ext>
            </p:extLst>
          </p:nvPr>
        </p:nvGraphicFramePr>
        <p:xfrm>
          <a:off x="6253498" y="5894669"/>
          <a:ext cx="5022850" cy="831850"/>
        </p:xfrm>
        <a:graphic>
          <a:graphicData uri="http://schemas.openxmlformats.org/presentationml/2006/ole">
            <mc:AlternateContent xmlns:mc="http://schemas.openxmlformats.org/markup-compatibility/2006">
              <mc:Choice xmlns:v="urn:schemas-microsoft-com:vml" Requires="v">
                <p:oleObj spid="_x0000_s5200" name="Worksheet" r:id="rId9" imgW="5022788" imgH="831681" progId="Excel.Sheet.12">
                  <p:embed/>
                </p:oleObj>
              </mc:Choice>
              <mc:Fallback>
                <p:oleObj name="Worksheet" r:id="rId9" imgW="5022788" imgH="831681" progId="Excel.Sheet.12">
                  <p:embed/>
                  <p:pic>
                    <p:nvPicPr>
                      <p:cNvPr id="0" name=""/>
                      <p:cNvPicPr/>
                      <p:nvPr/>
                    </p:nvPicPr>
                    <p:blipFill>
                      <a:blip r:embed="rId10"/>
                      <a:stretch>
                        <a:fillRect/>
                      </a:stretch>
                    </p:blipFill>
                    <p:spPr>
                      <a:xfrm>
                        <a:off x="6253498" y="5894669"/>
                        <a:ext cx="5022850" cy="831850"/>
                      </a:xfrm>
                      <a:prstGeom prst="rect">
                        <a:avLst/>
                      </a:prstGeom>
                    </p:spPr>
                  </p:pic>
                </p:oleObj>
              </mc:Fallback>
            </mc:AlternateContent>
          </a:graphicData>
        </a:graphic>
      </p:graphicFrame>
    </p:spTree>
    <p:custDataLst>
      <p:tags r:id="rId3"/>
    </p:custDataLst>
    <p:extLst>
      <p:ext uri="{BB962C8B-B14F-4D97-AF65-F5344CB8AC3E}">
        <p14:creationId xmlns:p14="http://schemas.microsoft.com/office/powerpoint/2010/main" val="6839148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1.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2.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3.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7.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NAME" val="Moon"/>
</p:tagLst>
</file>

<file path=ppt/tags/tag20.xml><?xml version="1.0" encoding="utf-8"?>
<p:tagLst xmlns:a="http://schemas.openxmlformats.org/drawingml/2006/main" xmlns:r="http://schemas.openxmlformats.org/officeDocument/2006/relationships" xmlns:p="http://schemas.openxmlformats.org/presentationml/2006/main">
  <p:tag name="NOPREFERENCE" val="Fals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Qemwp5yST9C_d8lf_YJUcg"/>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9.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heme/theme1.xml><?xml version="1.0" encoding="utf-8"?>
<a:theme xmlns:a="http://schemas.openxmlformats.org/drawingml/2006/main" name="Shell_CF_RDS598">
  <a:themeElements>
    <a:clrScheme name="Current">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Custom 40">
      <a:majorFont>
        <a:latin typeface="Futura Bold"/>
        <a:ea typeface="ＭＳ Ｐゴシック"/>
        <a:cs typeface=""/>
      </a:majorFont>
      <a:minorFont>
        <a:latin typeface="Futura Medium"/>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hell_CF_RDS598.potx" id="{BBEC8305-3715-4CE6-8699-B28A10179CF1}" vid="{7341CF39-6A8E-487C-9B02-3592AEE52B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rrent">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SAEFCountryOfJurisdictionTaxHTField0 xmlns="http://schemas.microsoft.com/sharepoint/v3">
      <Terms xmlns="http://schemas.microsoft.com/office/infopath/2007/PartnerControls">
        <TermInfo xmlns="http://schemas.microsoft.com/office/infopath/2007/PartnerControls">
          <TermName xmlns="http://schemas.microsoft.com/office/infopath/2007/PartnerControls">NIGERIA</TermName>
          <TermId xmlns="http://schemas.microsoft.com/office/infopath/2007/PartnerControls">973e3eb3-a5f9-4712-a628-787e048af9f3</TermId>
        </TermInfo>
      </Terms>
    </SAEFCountryOfJurisdictionTaxHTField0>
    <SAEFBusinessTaxHTField0 xmlns="http://schemas.microsoft.com/sharepoint/v3">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SAEFBusinessTaxHTField0>
    <SAEFGlobalFunctionTaxHTField0 xmlns="http://schemas.microsoft.com/sharepoint/v3">
      <Terms xmlns="http://schemas.microsoft.com/office/infopath/2007/PartnerControls">
        <TermInfo xmlns="http://schemas.microsoft.com/office/infopath/2007/PartnerControls">
          <TermName xmlns="http://schemas.microsoft.com/office/infopath/2007/PartnerControls">Not Applicable</TermName>
          <TermId xmlns="http://schemas.microsoft.com/office/infopath/2007/PartnerControls">ddce64fb-3cb8-4cd9-8e3d-0fe554247fd1</TermId>
        </TermInfo>
      </Terms>
    </SAEFGlobalFunctionTaxHTField0>
    <SAEFBusinessProcessTaxHTField0 xmlns="http://schemas.microsoft.com/sharepoint/v3">
      <Terms xmlns="http://schemas.microsoft.com/office/infopath/2007/PartnerControls">
        <TermInfo xmlns="http://schemas.microsoft.com/office/infopath/2007/PartnerControls">
          <TermName xmlns="http://schemas.microsoft.com/office/infopath/2007/PartnerControls">All - Records Management</TermName>
          <TermId xmlns="http://schemas.microsoft.com/office/infopath/2007/PartnerControls">1f68a0f2-47ab-4887-8df5-7c0616d5ad90</TermId>
        </TermInfo>
      </Terms>
    </SAEFBusinessProcessTaxHTField0>
    <SAEFWorkgroupIDTaxHTField0 xmlns="http://schemas.microsoft.com/sharepoint/v3">
      <Terms xmlns="http://schemas.microsoft.com/office/infopath/2007/PartnerControls">
        <TermInfo xmlns="http://schemas.microsoft.com/office/infopath/2007/PartnerControls">
          <TermName xmlns="http://schemas.microsoft.com/office/infopath/2007/PartnerControls">Upstream _ Single File Plan - 22022</TermName>
          <TermId xmlns="http://schemas.microsoft.com/office/infopath/2007/PartnerControls">d3ed65c1-761d-4a84-a678-924ffd6ed182</TermId>
        </TermInfo>
      </Terms>
    </SAEFWorkgroupIDTaxHTField0>
    <_dlc_DocId xmlns="42099b78-aeef-456d-b5fd-c8cc8be2b78d">AFFAA0824-2060887869-3762</_dlc_DocId>
    <SAEFBusinessUnitRegionTaxHTField0 xmlns="http://schemas.microsoft.com/sharepoint/v3">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SAEFBusinessUnitRegionTaxHTField0>
    <SAEFExportControlClassificationTaxHTField0 xmlns="http://schemas.microsoft.com/sharepoint/v3">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SAEFExportControlClassificationTaxHTField0>
    <TaxCatchAll xmlns="42099b78-aeef-456d-b5fd-c8cc8be2b78d">
      <Value>10</Value>
      <Value>9</Value>
      <Value>8</Value>
      <Value>7</Value>
      <Value>6</Value>
      <Value>5</Value>
      <Value>4</Value>
      <Value>3</Value>
      <Value>2</Value>
      <Value>1</Value>
    </TaxCatchAll>
    <SAEFDocumentStatusTaxHTField0 xmlns="http://schemas.microsoft.com/sharepoint/v3">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1c86f377-7d91-4c95-bd5b-c18c83fe0aa5</TermId>
        </TermInfo>
      </Terms>
    </SAEFDocumentStatusTaxHTField0>
    <_dlc_DocIdUrl xmlns="42099b78-aeef-456d-b5fd-c8cc8be2b78d">
      <Url>https://nga001-sp.shell.com/sites/AFFAA0824/_layouts/15/DocIdRedir.aspx?ID=AFFAA0824-2060887869-3762</Url>
      <Description>AFFAA0824-2060887869-3762</Description>
    </_dlc_DocIdUrl>
    <SAEFLegalEntityTaxHTField0 xmlns="http://schemas.microsoft.com/sharepoint/v3">
      <Terms xmlns="http://schemas.microsoft.com/office/infopath/2007/PartnerControls">
        <TermInfo xmlns="http://schemas.microsoft.com/office/infopath/2007/PartnerControls">
          <TermName xmlns="http://schemas.microsoft.com/office/infopath/2007/PartnerControls">The Shell Petroleum Development Company Of Nigeria Limited</TermName>
          <TermId xmlns="http://schemas.microsoft.com/office/infopath/2007/PartnerControls">b482a97d-f8dd-41c8-ab1c-99b8408fd22e</TermId>
        </TermInfo>
      </Terms>
    </SAEFLegalEntityTaxHTField0>
    <SAEF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SAEFSecurityClassificationTaxHTField0>
    <SAEFLanguageTaxHTField0 xmlns="http://schemas.microsoft.com/sharepoint/v3">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SAEFLanguageTaxHTField0>
    <SAEFAssetIdentifier xmlns="http://schemas.microsoft.com/sharepoint/v3" xsi:nil="true"/>
    <SAEFIsRecord xmlns="http://schemas.microsoft.com/sharepoint/v3" xsi:nil="true"/>
    <SAEFOwner xmlns="http://schemas.microsoft.com/sharepoint/v3" xsi:nil="true"/>
    <SAEFDeclarer xmlns="http://schemas.microsoft.com/sharepoint/v3" xsi:nil="true"/>
    <SAEFDocumentTypeTaxHTField0 xmlns="http://schemas.microsoft.com/sharepoint/v3">
      <Terms xmlns="http://schemas.microsoft.com/office/infopath/2007/PartnerControls"/>
    </SAEFDocumentTypeTaxHTField0>
    <SAEFFilePlanRecordType xmlns="http://schemas.microsoft.com/sharepoint/v3" xsi:nil="true"/>
    <IconOverlay xmlns="http://schemas.microsoft.com/sharepoint/v4" xsi:nil="true"/>
    <SAEFCollection xmlns="http://schemas.microsoft.com/sharepoint/v3">false</SAEFCollection>
    <SAEFRecordStatus xmlns="http://schemas.microsoft.com/sharepoint/v3" xsi:nil="true"/>
    <SAEFTRIMRecordNumber xmlns="http://schemas.microsoft.com/sharepoint/v3" xsi:nil="true"/>
    <SAEFKeepFileLocal xmlns="http://schemas.microsoft.com/sharepoint/v3">false</SAEFKeepFileLocal>
    <SAEFSiteOwner xmlns="http://schemas.microsoft.com/sharepoint/v3">i:0#.w|africa-me\its-app-imnga-s</SAEFSiteOwner>
    <SAEFSiteCollectionName xmlns="http://schemas.microsoft.com/sharepoint/v3">SCiN Transformation Team</SAEFSiteCollectionName>
  </documentManagement>
</p:properties>
</file>

<file path=customXml/item2.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7838DEC0B14A4B4F99BBDD45891623AC" ma:contentTypeVersion="16" ma:contentTypeDescription="Shell Document Content Type" ma:contentTypeScope="" ma:versionID="56d61d369959caf085ee85b36b033008">
  <xsd:schema xmlns:xsd="http://www.w3.org/2001/XMLSchema" xmlns:xs="http://www.w3.org/2001/XMLSchema" xmlns:p="http://schemas.microsoft.com/office/2006/metadata/properties" xmlns:ns1="http://schemas.microsoft.com/sharepoint/v3" xmlns:ns2="42099b78-aeef-456d-b5fd-c8cc8be2b78d" xmlns:ns4="http://schemas.microsoft.com/sharepoint/v4" targetNamespace="http://schemas.microsoft.com/office/2006/metadata/properties" ma:root="true" ma:fieldsID="b0adf4d76da9f2b5d6817a64e16480cb" ns1:_="" ns2:_="" ns4:_="">
    <xsd:import namespace="http://schemas.microsoft.com/sharepoint/v3"/>
    <xsd:import namespace="42099b78-aeef-456d-b5fd-c8cc8be2b78d"/>
    <xsd:import namespace="http://schemas.microsoft.com/sharepoint/v4"/>
    <xsd:element name="properties">
      <xsd:complexType>
        <xsd:sequence>
          <xsd:element name="documentManagement">
            <xsd:complexType>
              <xsd:all>
                <xsd:element ref="ns2:_dlc_DocIdUrl" minOccurs="0"/>
                <xsd:element ref="ns1:SAEFSecurityClassificationTaxHTField0" minOccurs="0"/>
                <xsd:element ref="ns1:SAEFExportControlClassificationTaxHTField0" minOccurs="0"/>
                <xsd:element ref="ns1:SAEFDocumentStatusTaxHTField0" minOccurs="0"/>
                <xsd:element ref="ns1:SAEFDocumentTypeTaxHTField0" minOccurs="0"/>
                <xsd:element ref="ns1:SAEFOwner" minOccurs="0"/>
                <xsd:element ref="ns1:SAEFBusinessTaxHTField0" minOccurs="0"/>
                <xsd:element ref="ns1:SAEFBusinessUnitRegionTaxHTField0" minOccurs="0"/>
                <xsd:element ref="ns1:SAEFGlobalFunctionTaxHTField0" minOccurs="0"/>
                <xsd:element ref="ns1:SAEFBusinessProcessTaxHTField0" minOccurs="0"/>
                <xsd:element ref="ns1:SAEFLegalEntityTaxHTField0" minOccurs="0"/>
                <xsd:element ref="ns1:SAEFWorkgroupIDTaxHTField0" minOccurs="0"/>
                <xsd:element ref="ns1:SAEFSiteCollectionName"/>
                <xsd:element ref="ns1:SAEFSiteOwner"/>
                <xsd:element ref="ns1:SAEFLanguageTaxHTField0" minOccurs="0"/>
                <xsd:element ref="ns1:SAEFCountryOfJurisdictionTaxHTField0" minOccurs="0"/>
                <xsd:element ref="ns1:SAEFCollection"/>
                <xsd:element ref="ns1:SAEFKeepFileLocal"/>
                <xsd:element ref="ns1:SAEFAssetIdentifier" minOccurs="0"/>
                <xsd:element ref="ns2:TaxCatchAllLabel" minOccurs="0"/>
                <xsd:element ref="ns2:TaxCatchAll" minOccurs="0"/>
                <xsd:element ref="ns2:_dlc_DocId" minOccurs="0"/>
                <xsd:element ref="ns2:_dlc_DocIdPersistId" minOccurs="0"/>
                <xsd:element ref="ns1:SAEFFilePlanRecordType" minOccurs="0"/>
                <xsd:element ref="ns1:SAEFRecordStatus" minOccurs="0"/>
                <xsd:element ref="ns1:SAEFDeclarer" minOccurs="0"/>
                <xsd:element ref="ns1:SAEFIsRecord" minOccurs="0"/>
                <xsd:element ref="ns1:SAEFTRIMRecordNumber" minOccurs="0"/>
                <xsd:element ref="ns4:IconOverlay" minOccurs="0"/>
                <xsd:element ref="ns2:Retention_x005f_x0020_label" minOccurs="0"/>
                <xsd:element ref="ns2:Label_x005f_x0020_applied_x005f_x0020_by" minOccurs="0"/>
                <xsd:element ref="ns2:Expiry_x005f_x0020_Date" minOccurs="0"/>
                <xsd:element ref="ns1:_dlc_Exempt" minOccurs="0"/>
                <xsd:element ref="ns1:_dlc_ExpireDateSaved" minOccurs="0"/>
                <xsd:element ref="ns1:_dlc_ExpireDate"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AEFSecurityClassificationTaxHTField0" ma:index="3" ma:taxonomy="true" ma:internalName="SAEFSecurityClassificationTaxHTField0" ma:taxonomyFieldName="SAEFSecurityClassification" ma:displayName="Security Classification" ma:default="7;#Restricted|21aa7f98-4035-4019-a764-107acb7269af" ma:fieldId="{2ce2f798-4e95-48f9-a317-73f854109466}" ma:sspId="b9f46dd1-24cc-42ee-81c0-d22fe755409c" ma:termSetId="daf890f0-167e-4ee2-a9fd-a81536ed8167" ma:anchorId="00000000-0000-0000-0000-000000000000" ma:open="false" ma:isKeyword="false">
      <xsd:complexType>
        <xsd:sequence>
          <xsd:element ref="pc:Terms" minOccurs="0" maxOccurs="1"/>
        </xsd:sequence>
      </xsd:complexType>
    </xsd:element>
    <xsd:element name="SAEFExportControlClassificationTaxHTField0" ma:index="5" nillable="true" ma:taxonomy="true" ma:internalName="SAEFExportControlClassificationTaxHTField0" ma:taxonomyFieldName="SAEFExportControlClassification" ma:displayName="Export Control" ma:readOnly="false" ma:default="8;#Non-US content - Non Controlled|2ac8835e-0587-4096-a6e2-1f68da1e6cb3" ma:fieldId="{334f96ae-8e6f-4bca-bd92-9698e8369ad6}" ma:sspId="b9f46dd1-24cc-42ee-81c0-d22fe755409c" ma:termSetId="0a37200c-155d-4bd2-8a71-6ee4023d1aad" ma:anchorId="00000000-0000-0000-0000-000000000000" ma:open="false" ma:isKeyword="false">
      <xsd:complexType>
        <xsd:sequence>
          <xsd:element ref="pc:Terms" minOccurs="0" maxOccurs="1"/>
        </xsd:sequence>
      </xsd:complexType>
    </xsd:element>
    <xsd:element name="SAEFDocumentStatusTaxHTField0" ma:index="7" ma:taxonomy="true" ma:internalName="SAEFDocumentStatusTaxHTField0" ma:taxonomyFieldName="SAEFDocumentStatus" ma:displayName="Document Status" ma:default="10;#Draft|1c86f377-7d91-4c95-bd5b-c18c83fe0aa5" ma:fieldId="{627a77c6-2170-43dd-a0ef-eb6a3870ea75}" ma:sspId="b9f46dd1-24cc-42ee-81c0-d22fe755409c" ma:termSetId="935aba77-d2cb-414d-bb70-87b73a0515d8" ma:anchorId="00000000-0000-0000-0000-000000000000" ma:open="false" ma:isKeyword="false">
      <xsd:complexType>
        <xsd:sequence>
          <xsd:element ref="pc:Terms" minOccurs="0" maxOccurs="1"/>
        </xsd:sequence>
      </xsd:complexType>
    </xsd:element>
    <xsd:element name="SAEFDocumentTypeTaxHTField0" ma:index="9" ma:taxonomy="true" ma:internalName="SAEFDocumentTypeTaxHTField0" ma:taxonomyFieldName="SAEFDocumentType" ma:displayName="Document Type" ma:default="" ma:fieldId="{566fdc14-b4fa-46ee-a88e-e2aac7ad2eac}" ma:sspId="b9f46dd1-24cc-42ee-81c0-d22fe755409c" ma:termSetId="c44bbaaa-530b-481e-814c-1a89fe9de40e" ma:anchorId="352dd3f6-c8ee-4c48-93af-e62c944275c3" ma:open="false" ma:isKeyword="false">
      <xsd:complexType>
        <xsd:sequence>
          <xsd:element ref="pc:Terms" minOccurs="0" maxOccurs="1"/>
        </xsd:sequence>
      </xsd:complexType>
    </xsd:element>
    <xsd:element name="SAEFOwner" ma:index="12" nillable="true" ma:displayName="Owner" ma:internalName="SAEFOwner">
      <xsd:simpleType>
        <xsd:restriction base="dms:Text"/>
      </xsd:simpleType>
    </xsd:element>
    <xsd:element name="SAEFBusinessTaxHTField0" ma:index="13" ma:taxonomy="true" ma:internalName="SAEFBusinessTaxHTField0" ma:taxonomyFieldName="SAEFBusiness" ma:displayName="Business" ma:default="1;#Upstream International|dabf15d9-4f75-4ed1-b8a1-a0c3e2a85888" ma:fieldId="{0d7acb72-5c17-4ee6-b184-d60d15597f6a}"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AEFBusinessUnitRegionTaxHTField0" ma:index="15" ma:taxonomy="true" ma:internalName="SAEFBusinessUnitRegionTaxHTField0" ma:taxonomyFieldName="SAEFBusinessUnitRegion" ma:displayName="Business Unit/Region" ma:default="1;#Upstream International|dabf15d9-4f75-4ed1-b8a1-a0c3e2a85888" ma:fieldId="{98984985-015b-4079-8918-b5a01b45e4b3}"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AEFGlobalFunctionTaxHTField0" ma:index="17" ma:taxonomy="true" ma:internalName="SAEFGlobalFunctionTaxHTField0" ma:taxonomyFieldName="SAEFGlobalFunction" ma:displayName="Business Function" ma:default="2;#Not Applicable|ddce64fb-3cb8-4cd9-8e3d-0fe554247fd1" ma:fieldId="{1284211f-8330-48b1-a5cc-ec1f0d9b0f7a}" ma:sspId="b9f46dd1-24cc-42ee-81c0-d22fe755409c" ma:termSetId="354c4cc3-2d4b-4608-9bbd-a538d7fca2d9" ma:anchorId="00000000-0000-0000-0000-000000000000" ma:open="false" ma:isKeyword="false">
      <xsd:complexType>
        <xsd:sequence>
          <xsd:element ref="pc:Terms" minOccurs="0" maxOccurs="1"/>
        </xsd:sequence>
      </xsd:complexType>
    </xsd:element>
    <xsd:element name="SAEFBusinessProcessTaxHTField0" ma:index="19" nillable="true" ma:taxonomy="true" ma:internalName="SAEFBusinessProcessTaxHTField0" ma:taxonomyFieldName="SAEFBusinessProcess" ma:displayName="Business Process" ma:default="9;#All - Records Management|1f68a0f2-47ab-4887-8df5-7c0616d5ad90" ma:fieldId="{f7493bb9-5348-44de-a787-5c9f505950a2}" ma:sspId="b9f46dd1-24cc-42ee-81c0-d22fe755409c" ma:termSetId="f105a133-66fc-4406-afa4-8b472c9cdbbb" ma:anchorId="00000000-0000-0000-0000-000000000000" ma:open="false" ma:isKeyword="false">
      <xsd:complexType>
        <xsd:sequence>
          <xsd:element ref="pc:Terms" minOccurs="0" maxOccurs="1"/>
        </xsd:sequence>
      </xsd:complexType>
    </xsd:element>
    <xsd:element name="SAEFLegalEntityTaxHTField0" ma:index="21" ma:taxonomy="true" ma:internalName="SAEFLegalEntityTaxHTField0" ma:taxonomyFieldName="SAEFLegalEntity" ma:displayName="Legal Entity" ma:default="3;#The Shell Petroleum Development Company Of Nigeria Limited|b482a97d-f8dd-41c8-ab1c-99b8408fd22e" ma:fieldId="{529dd253-148e-4d10-9b8c-1444f6695d3b}" ma:sspId="b9f46dd1-24cc-42ee-81c0-d22fe755409c" ma:termSetId="94b6dd6e-4329-4f68-907b-ed5bdd50f8ac" ma:anchorId="00000000-0000-0000-0000-000000000000" ma:open="false" ma:isKeyword="false">
      <xsd:complexType>
        <xsd:sequence>
          <xsd:element ref="pc:Terms" minOccurs="0" maxOccurs="1"/>
        </xsd:sequence>
      </xsd:complexType>
    </xsd:element>
    <xsd:element name="SAEFWorkgroupIDTaxHTField0" ma:index="23" ma:taxonomy="true" ma:internalName="SAEFWorkgroupIDTaxHTField0" ma:taxonomyFieldName="SAEFWorkgroupID" ma:displayName="TRIM Workgroup" ma:default="4;#Upstream _ Single File Plan - 22022|d3ed65c1-761d-4a84-a678-924ffd6ed182" ma:fieldId="{c47cabfe-a1bc-4e26-91b8-d95c8ce41647}" ma:sspId="b9f46dd1-24cc-42ee-81c0-d22fe755409c" ma:termSetId="85736b86-0546-4c3b-b21c-7ab07eee0568" ma:anchorId="00000000-0000-0000-0000-000000000000" ma:open="false" ma:isKeyword="false">
      <xsd:complexType>
        <xsd:sequence>
          <xsd:element ref="pc:Terms" minOccurs="0" maxOccurs="1"/>
        </xsd:sequence>
      </xsd:complexType>
    </xsd:element>
    <xsd:element name="SAEFSiteCollectionName" ma:index="25" ma:displayName="Site Collection Name" ma:default="SCiN Transformation Team" ma:hidden="true" ma:internalName="SAEFSiteCollectionName">
      <xsd:simpleType>
        <xsd:restriction base="dms:Text"/>
      </xsd:simpleType>
    </xsd:element>
    <xsd:element name="SAEFSiteOwner" ma:index="26" ma:displayName="Site Owner" ma:default="i:0#.w|africa-me\its-app-imnga-s" ma:hidden="true" ma:internalName="SAEFSiteOwner">
      <xsd:simpleType>
        <xsd:restriction base="dms:Text"/>
      </xsd:simpleType>
    </xsd:element>
    <xsd:element name="SAEFLanguageTaxHTField0" ma:index="27" ma:taxonomy="true" ma:internalName="SAEFLanguageTaxHTField0" ma:taxonomyFieldName="SAEFLanguage" ma:displayName="Language" ma:default="5;#English|bd3ad5ee-f0c3-40aa-8cc8-36ef09940af3" ma:fieldId="{a99e316a-5158-4b34-9a98-5674ef8a1639}" ma:sspId="b9f46dd1-24cc-42ee-81c0-d22fe755409c" ma:termSetId="b2561cd2-09b2-4dce-b5be-021768df6dab" ma:anchorId="00000000-0000-0000-0000-000000000000" ma:open="false" ma:isKeyword="false">
      <xsd:complexType>
        <xsd:sequence>
          <xsd:element ref="pc:Terms" minOccurs="0" maxOccurs="1"/>
        </xsd:sequence>
      </xsd:complexType>
    </xsd:element>
    <xsd:element name="SAEFCountryOfJurisdictionTaxHTField0" ma:index="29" ma:taxonomy="true" ma:internalName="SAEFCountryOfJurisdictionTaxHTField0" ma:taxonomyFieldName="SAEFCountryOfJurisdiction" ma:displayName="Country of Jurisdiction" ma:default="6;#NIGERIA|973e3eb3-a5f9-4712-a628-787e048af9f3" ma:fieldId="{dc07035f-7987-48f5-ba88-2d29e2b62c9e}" ma:sspId="b9f46dd1-24cc-42ee-81c0-d22fe755409c" ma:termSetId="a560ecad-89fd-4dcd-adad-4e15e7baec58" ma:anchorId="00000000-0000-0000-0000-000000000000" ma:open="false" ma:isKeyword="false">
      <xsd:complexType>
        <xsd:sequence>
          <xsd:element ref="pc:Terms" minOccurs="0" maxOccurs="1"/>
        </xsd:sequence>
      </xsd:complexType>
    </xsd:element>
    <xsd:element name="SAEFCollection" ma:index="31" ma:displayName="Collection" ma:default="0" ma:hidden="true" ma:internalName="SAEFCollection">
      <xsd:simpleType>
        <xsd:restriction base="dms:Boolean"/>
      </xsd:simpleType>
    </xsd:element>
    <xsd:element name="SAEFKeepFileLocal" ma:index="32" ma:displayName="Keep File Local" ma:default="0" ma:hidden="true" ma:internalName="SAEFKeepFileLocal">
      <xsd:simpleType>
        <xsd:restriction base="dms:Boolean"/>
      </xsd:simpleType>
    </xsd:element>
    <xsd:element name="SAEFAssetIdentifier" ma:index="33" nillable="true" ma:displayName="Asset Identifier" ma:hidden="true" ma:internalName="SAEFAssetIdentifier">
      <xsd:simpleType>
        <xsd:restriction base="dms:Text"/>
      </xsd:simpleType>
    </xsd:element>
    <xsd:element name="SAEFFilePlanRecordType" ma:index="44" nillable="true" ma:displayName="File Plan Record Type" ma:hidden="true" ma:internalName="SAEFFilePlanRecordType">
      <xsd:simpleType>
        <xsd:restriction base="dms:Text"/>
      </xsd:simpleType>
    </xsd:element>
    <xsd:element name="SAEFRecordStatus" ma:index="45" nillable="true" ma:displayName="Record Status" ma:hidden="true" ma:internalName="SAEFRecordStatus">
      <xsd:simpleType>
        <xsd:restriction base="dms:Text"/>
      </xsd:simpleType>
    </xsd:element>
    <xsd:element name="SAEFDeclarer" ma:index="46" nillable="true" ma:displayName="Declarer" ma:hidden="true" ma:internalName="SAEFDeclarer">
      <xsd:simpleType>
        <xsd:restriction base="dms:Text"/>
      </xsd:simpleType>
    </xsd:element>
    <xsd:element name="SAEFIsRecord" ma:index="47" nillable="true" ma:displayName="Is Record" ma:hidden="true" ma:internalName="SAEFIsRecord">
      <xsd:simpleType>
        <xsd:restriction base="dms:Text"/>
      </xsd:simpleType>
    </xsd:element>
    <xsd:element name="SAEFTRIMRecordNumber" ma:index="48" nillable="true" ma:displayName="TRIM Record Number" ma:hidden="true" ma:internalName="SAEFTRIMRecordNumber">
      <xsd:simpleType>
        <xsd:restriction base="dms:Text"/>
      </xsd:simpleType>
    </xsd:element>
    <xsd:element name="_dlc_Exempt" ma:index="53" nillable="true" ma:displayName="Exempt from Policy" ma:hidden="true" ma:internalName="_dlc_Exempt" ma:readOnly="true">
      <xsd:simpleType>
        <xsd:restriction base="dms:Unknown"/>
      </xsd:simpleType>
    </xsd:element>
    <xsd:element name="_dlc_ExpireDateSaved" ma:index="54" nillable="true" ma:displayName="Original Expiration Date" ma:hidden="true" ma:internalName="_dlc_ExpireDateSaved" ma:readOnly="true">
      <xsd:simpleType>
        <xsd:restriction base="dms:DateTime"/>
      </xsd:simpleType>
    </xsd:element>
    <xsd:element name="_dlc_ExpireDate" ma:index="55" nillable="true" ma:displayName="Expiration Date" ma:description="" ma:hidden="true" ma:indexed="true" ma:internalName="_dlc_ExpireDat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42099b78-aeef-456d-b5fd-c8cc8be2b78d" elementFormDefault="qualified">
    <xsd:import namespace="http://schemas.microsoft.com/office/2006/documentManagement/types"/>
    <xsd:import namespace="http://schemas.microsoft.com/office/infopath/2007/PartnerControls"/>
    <xsd:element name="_dlc_DocIdUrl" ma:index="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TaxCatchAllLabel" ma:index="34" nillable="true" ma:displayName="Taxonomy Catch All Column1" ma:hidden="true" ma:list="{d33939a8-5322-485e-b35d-d8f22c69cb4d}" ma:internalName="TaxCatchAllLabel" ma:readOnly="true" ma:showField="CatchAllDataLabel" ma:web="42099b78-aeef-456d-b5fd-c8cc8be2b78d">
      <xsd:complexType>
        <xsd:complexContent>
          <xsd:extension base="dms:MultiChoiceLookup">
            <xsd:sequence>
              <xsd:element name="Value" type="dms:Lookup" maxOccurs="unbounded" minOccurs="0" nillable="true"/>
            </xsd:sequence>
          </xsd:extension>
        </xsd:complexContent>
      </xsd:complexType>
    </xsd:element>
    <xsd:element name="TaxCatchAll" ma:index="35" nillable="true" ma:displayName="Taxonomy Catch All Column" ma:hidden="true" ma:list="{d33939a8-5322-485e-b35d-d8f22c69cb4d}" ma:internalName="TaxCatchAll" ma:showField="CatchAllData" ma:web="42099b78-aeef-456d-b5fd-c8cc8be2b78d">
      <xsd:complexType>
        <xsd:complexContent>
          <xsd:extension base="dms:MultiChoiceLookup">
            <xsd:sequence>
              <xsd:element name="Value" type="dms:Lookup" maxOccurs="unbounded" minOccurs="0" nillable="true"/>
            </xsd:sequence>
          </xsd:extension>
        </xsd:complexContent>
      </xsd:complexType>
    </xsd:element>
    <xsd:element name="_dlc_DocId" ma:index="41" nillable="true" ma:displayName="Document ID Value" ma:description="The value of the document ID assigned to this item." ma:internalName="_dlc_DocId" ma:readOnly="true">
      <xsd:simpleType>
        <xsd:restriction base="dms:Text"/>
      </xsd:simpleType>
    </xsd:element>
    <xsd:element name="_dlc_DocIdPersistId" ma:index="43" nillable="true" ma:displayName="Persist ID" ma:description="Keep ID on add." ma:hidden="true" ma:internalName="_dlc_DocIdPersistId" ma:readOnly="true">
      <xsd:simpleType>
        <xsd:restriction base="dms:Boolean"/>
      </xsd:simpleType>
    </xsd:element>
    <xsd:element name="Retention_x005f_x0020_label" ma:index="50" nillable="true" ma:displayName="Retention label" ma:internalName="Retention_x0020_label" ma:readOnly="true">
      <xsd:simpleType>
        <xsd:restriction base="dms:Text"/>
      </xsd:simpleType>
    </xsd:element>
    <xsd:element name="Label_x005f_x0020_applied_x005f_x0020_by" ma:index="51" nillable="true" ma:displayName="Label applied by" ma:internalName="Label_x0020_applied_x0020_by"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piry_x005f_x0020_Date" ma:index="52" nillable="true" ma:displayName="Expiry Date" ma:hidden="true" ma:internalName="Expiry_x0020_Date" ma:readOnly="true">
      <xsd:simpleType>
        <xsd:restriction base="dms:DateTime"/>
      </xsd:simpleType>
    </xsd:element>
    <xsd:element name="SharedWithUsers" ma:index="5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5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49" nillable="true" ma:displayName="IconOverlay" ma:hidden="true" ma:internalName="IconOverlay"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1" ma:displayName="Author"/>
        <xsd:element ref="dcterms:created" minOccurs="0" maxOccurs="1"/>
        <xsd:element ref="dc:identifier" minOccurs="0" maxOccurs="1"/>
        <xsd:element name="contentType" minOccurs="0" maxOccurs="1" type="xsd:string" ma:index="4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Url/>
    <Assembly>Microsoft.Office.Policy, Version=16.0.0.0,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Version=16.0.0.0,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Version=16.0.0.0,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Version=16.0.0.0,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Version=16.0.0.0, Culture=neutral, PublicKeyToken=71e9bce111e9429c</Assembly>
    <Class>Microsoft.Office.RecordsManagement.Internal.UpdateExpireDate</Class>
    <Data/>
    <Filter/>
  </Receiver>
</spe:Receivers>
</file>

<file path=customXml/item4.xml><?xml version="1.0" encoding="utf-8"?>
<?mso-contentType ?>
<p:Policy xmlns:p="office.server.policy" id="" local="true">
  <p:Name>Shell Document Base</p:Name>
  <p:Description/>
  <p:Statement/>
  <p:PolicyItems>
    <p:PolicyItem featureId="Microsoft.Office.RecordsManagement.PolicyFeatures.Expiration" staticId="0x0101006F0A470EEB1140E7AA14F4CE8A50B54C|-742801053" UniqueId="62c7839f-89d5-4253-8aeb-e69d9c8b15df">
      <p:Name>Retention</p:Name>
      <p:Description>Automatic scheduling of content for processing, and performing a retention action on content that has reached its due date.</p:Description>
      <p:CustomData>
        <Schedules nextStageId="2" default="false">
          <Schedule type="Default">
            <stages/>
          </Schedule>
          <Schedule type="Record">
            <stages>
              <data stageId="1">
                <formula id="Microsoft.Office.RecordsManagement.PolicyFeatures.Expiration.Formula.BuiltIn">
                  <number>0</number>
                  <property>Expiry_x0020_Date</property>
                  <propertyId>6b0dd911-601f-40bf-9f24-9f8049df6c10</propertyId>
                  <period>years</period>
                </formula>
                <action type="action" id="Microsoft.Office.RecordsManagement.PolicyFeatures.Expiration.Action.Delete"/>
              </data>
            </stages>
          </Schedule>
        </Schedules>
      </p:CustomData>
    </p:PolicyItem>
  </p:PolicyItems>
</p:Policy>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D521A2-4FBD-4CFB-AB54-BB985B06056A}">
  <ds:schemaRefs>
    <ds:schemaRef ds:uri="http://schemas.microsoft.com/office/2006/metadata/properties"/>
    <ds:schemaRef ds:uri="http://schemas.microsoft.com/office/infopath/2007/PartnerControls"/>
    <ds:schemaRef ds:uri="http://schemas.microsoft.com/sharepoint/v3"/>
    <ds:schemaRef ds:uri="42099b78-aeef-456d-b5fd-c8cc8be2b78d"/>
    <ds:schemaRef ds:uri="http://schemas.microsoft.com/sharepoint/v4"/>
  </ds:schemaRefs>
</ds:datastoreItem>
</file>

<file path=customXml/itemProps2.xml><?xml version="1.0" encoding="utf-8"?>
<ds:datastoreItem xmlns:ds="http://schemas.openxmlformats.org/officeDocument/2006/customXml" ds:itemID="{E71BE67B-46FD-4E3E-84EC-246C38DE1C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2099b78-aeef-456d-b5fd-c8cc8be2b78d"/>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75F561D-910A-4223-9018-4E7EF74DC55E}">
  <ds:schemaRefs>
    <ds:schemaRef ds:uri="http://schemas.microsoft.com/sharepoint/events"/>
  </ds:schemaRefs>
</ds:datastoreItem>
</file>

<file path=customXml/itemProps4.xml><?xml version="1.0" encoding="utf-8"?>
<ds:datastoreItem xmlns:ds="http://schemas.openxmlformats.org/officeDocument/2006/customXml" ds:itemID="{56C7910A-466E-45C0-8B1F-923015FDE648}">
  <ds:schemaRefs>
    <ds:schemaRef ds:uri="office.server.policy"/>
  </ds:schemaRefs>
</ds:datastoreItem>
</file>

<file path=customXml/itemProps5.xml><?xml version="1.0" encoding="utf-8"?>
<ds:datastoreItem xmlns:ds="http://schemas.openxmlformats.org/officeDocument/2006/customXml" ds:itemID="{F685F052-6FE7-47FF-8AE1-30E28B9525C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8936</TotalTime>
  <Words>374</Words>
  <Application>Microsoft Office PowerPoint</Application>
  <PresentationFormat>Widescreen</PresentationFormat>
  <Paragraphs>33</Paragraphs>
  <Slides>1</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1</vt:i4>
      </vt:variant>
    </vt:vector>
  </HeadingPairs>
  <TitlesOfParts>
    <vt:vector size="10" baseType="lpstr">
      <vt:lpstr>Futura Medium</vt:lpstr>
      <vt:lpstr>ShellMedium</vt:lpstr>
      <vt:lpstr>Wingdings</vt:lpstr>
      <vt:lpstr>Calibri</vt:lpstr>
      <vt:lpstr>Josefin Sans</vt:lpstr>
      <vt:lpstr>Arial</vt:lpstr>
      <vt:lpstr>Shell_CF_RDS598</vt:lpstr>
      <vt:lpstr>think-cell Slide</vt:lpstr>
      <vt:lpstr>Worksheet</vt:lpstr>
      <vt:lpstr>PROJECT CHARTER :Disposal and Recycling of old furniture in PHC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 to End electronic Fuel Monitoring System(EFMS) of SCiN SPDC Vessels (Phase 2) by 2020</dc:title>
  <dc:creator>Garus-Kogi, Oghenedoro F SPDC-UPC/G/T</dc:creator>
  <cp:lastModifiedBy>Uduaghan, John T SPDC-REE/N/S</cp:lastModifiedBy>
  <cp:revision>125</cp:revision>
  <dcterms:created xsi:type="dcterms:W3CDTF">2020-07-29T10:19:34Z</dcterms:created>
  <dcterms:modified xsi:type="dcterms:W3CDTF">2022-08-30T07:24:53Z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policyId">
    <vt:lpwstr>0x0101006F0A470EEB1140E7AA14F4CE8A50B54C|-742801053</vt:lpwstr>
  </property>
  <property fmtid="{D5CDD505-2E9C-101B-9397-08002B2CF9AE}" pid="3" name="ContentTypeId">
    <vt:lpwstr>0x0101006F0A470EEB1140E7AA14F4CE8A50B54C0001CB1477F4DD432AA86DD56CC3887AF4007838DEC0B14A4B4F99BBDD45891623AC</vt:lpwstr>
  </property>
  <property fmtid="{D5CDD505-2E9C-101B-9397-08002B2CF9AE}" pid="4" name="ItemRetentionFormula">
    <vt:lpwstr/>
  </property>
  <property fmtid="{D5CDD505-2E9C-101B-9397-08002B2CF9AE}" pid="5" name="_dlc_DocIdItemGuid">
    <vt:lpwstr>5b6ed26a-f5ed-4597-bc09-3536c0981636</vt:lpwstr>
  </property>
  <property fmtid="{D5CDD505-2E9C-101B-9397-08002B2CF9AE}" pid="6" name="SAEFExportControlClassification">
    <vt:lpwstr>8;#Non-US content - Non Controlled|2ac8835e-0587-4096-a6e2-1f68da1e6cb3</vt:lpwstr>
  </property>
  <property fmtid="{D5CDD505-2E9C-101B-9397-08002B2CF9AE}" pid="7" name="SAEFLegalEntity">
    <vt:lpwstr>3;#The Shell Petroleum Development Company Of Nigeria Limited|b482a97d-f8dd-41c8-ab1c-99b8408fd22e</vt:lpwstr>
  </property>
  <property fmtid="{D5CDD505-2E9C-101B-9397-08002B2CF9AE}" pid="8" name="SAEFWorkgroupID">
    <vt:lpwstr>4;#Upstream _ Single File Plan - 22022|d3ed65c1-761d-4a84-a678-924ffd6ed182</vt:lpwstr>
  </property>
  <property fmtid="{D5CDD505-2E9C-101B-9397-08002B2CF9AE}" pid="9" name="SAEFDocumentStatus">
    <vt:lpwstr>10;#Draft|1c86f377-7d91-4c95-bd5b-c18c83fe0aa5</vt:lpwstr>
  </property>
  <property fmtid="{D5CDD505-2E9C-101B-9397-08002B2CF9AE}" pid="10" name="SAEFBusinessUnitRegion">
    <vt:lpwstr>1;#Upstream International|dabf15d9-4f75-4ed1-b8a1-a0c3e2a85888</vt:lpwstr>
  </property>
  <property fmtid="{D5CDD505-2E9C-101B-9397-08002B2CF9AE}" pid="11" name="SAEFCountryOfJurisdiction">
    <vt:lpwstr>6;#NIGERIA|973e3eb3-a5f9-4712-a628-787e048af9f3</vt:lpwstr>
  </property>
  <property fmtid="{D5CDD505-2E9C-101B-9397-08002B2CF9AE}" pid="12" name="SAEFLanguage">
    <vt:lpwstr>5;#English|bd3ad5ee-f0c3-40aa-8cc8-36ef09940af3</vt:lpwstr>
  </property>
  <property fmtid="{D5CDD505-2E9C-101B-9397-08002B2CF9AE}" pid="13" name="SAEFSecurityClassification">
    <vt:lpwstr>7;#Restricted|21aa7f98-4035-4019-a764-107acb7269af</vt:lpwstr>
  </property>
  <property fmtid="{D5CDD505-2E9C-101B-9397-08002B2CF9AE}" pid="14" name="SAEFBusiness">
    <vt:lpwstr>1;#Upstream International|dabf15d9-4f75-4ed1-b8a1-a0c3e2a85888</vt:lpwstr>
  </property>
  <property fmtid="{D5CDD505-2E9C-101B-9397-08002B2CF9AE}" pid="15" name="SAEFBusinessProcess">
    <vt:lpwstr>9;#All - Records Management|1f68a0f2-47ab-4887-8df5-7c0616d5ad90</vt:lpwstr>
  </property>
  <property fmtid="{D5CDD505-2E9C-101B-9397-08002B2CF9AE}" pid="16" name="SAEFGlobalFunction">
    <vt:lpwstr>2;#Not Applicable|ddce64fb-3cb8-4cd9-8e3d-0fe554247fd1</vt:lpwstr>
  </property>
</Properties>
</file>