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3"/>
  </p:notesMasterIdLst>
  <p:handoutMasterIdLst>
    <p:handoutMasterId r:id="rId4"/>
  </p:handoutMasterIdLst>
  <p:sldIdLst>
    <p:sldId id="360" r:id="rId2"/>
  </p:sldIdLst>
  <p:sldSz cx="9144000" cy="6858000" type="screen4x3"/>
  <p:notesSz cx="6797675" cy="9928225"/>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3" autoAdjust="0"/>
    <p:restoredTop sz="98690" autoAdjust="0"/>
  </p:normalViewPr>
  <p:slideViewPr>
    <p:cSldViewPr>
      <p:cViewPr varScale="1">
        <p:scale>
          <a:sx n="72" d="100"/>
          <a:sy n="72" d="100"/>
        </p:scale>
        <p:origin x="1530"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6189" cy="496411"/>
          </a:xfrm>
          <a:prstGeom prst="rect">
            <a:avLst/>
          </a:prstGeom>
        </p:spPr>
        <p:txBody>
          <a:bodyPr vert="horz" lIns="91577" tIns="45789" rIns="91577" bIns="45789" rtlCol="0"/>
          <a:lstStyle>
            <a:lvl1pPr algn="l">
              <a:defRPr sz="1200">
                <a:latin typeface="Arial" charset="0"/>
                <a:cs typeface="Arial" charset="0"/>
              </a:defRPr>
            </a:lvl1pPr>
          </a:lstStyle>
          <a:p>
            <a:pPr>
              <a:defRPr/>
            </a:pPr>
            <a:endParaRPr lang="en-US" dirty="0">
              <a:latin typeface="Futura Medium"/>
            </a:endParaRPr>
          </a:p>
        </p:txBody>
      </p:sp>
      <p:sp>
        <p:nvSpPr>
          <p:cNvPr id="3" name="Date Placeholder 2"/>
          <p:cNvSpPr>
            <a:spLocks noGrp="1"/>
          </p:cNvSpPr>
          <p:nvPr>
            <p:ph type="dt" sz="quarter" idx="1"/>
          </p:nvPr>
        </p:nvSpPr>
        <p:spPr>
          <a:xfrm>
            <a:off x="3849900" y="0"/>
            <a:ext cx="2946189" cy="496411"/>
          </a:xfrm>
          <a:prstGeom prst="rect">
            <a:avLst/>
          </a:prstGeom>
        </p:spPr>
        <p:txBody>
          <a:bodyPr vert="horz" lIns="91577" tIns="45789" rIns="91577" bIns="45789" rtlCol="0"/>
          <a:lstStyle>
            <a:lvl1pPr algn="r">
              <a:defRPr sz="1200">
                <a:latin typeface="Arial" charset="0"/>
                <a:cs typeface="Arial" charset="0"/>
              </a:defRPr>
            </a:lvl1pPr>
          </a:lstStyle>
          <a:p>
            <a:pPr>
              <a:defRPr/>
            </a:pPr>
            <a:fld id="{96ED01BA-8EAD-4F9C-BD9B-934634DADE57}" type="datetimeFigureOut">
              <a:rPr lang="en-US">
                <a:latin typeface="Futura Medium"/>
              </a:rPr>
              <a:pPr>
                <a:defRPr/>
              </a:pPr>
              <a:t>6/1/2017</a:t>
            </a:fld>
            <a:endParaRPr lang="en-US" dirty="0">
              <a:latin typeface="Futura Medium"/>
            </a:endParaRPr>
          </a:p>
        </p:txBody>
      </p:sp>
      <p:sp>
        <p:nvSpPr>
          <p:cNvPr id="4" name="Footer Placeholder 3"/>
          <p:cNvSpPr>
            <a:spLocks noGrp="1"/>
          </p:cNvSpPr>
          <p:nvPr>
            <p:ph type="ftr" sz="quarter" idx="2"/>
          </p:nvPr>
        </p:nvSpPr>
        <p:spPr>
          <a:xfrm>
            <a:off x="2" y="9430223"/>
            <a:ext cx="2946189" cy="496411"/>
          </a:xfrm>
          <a:prstGeom prst="rect">
            <a:avLst/>
          </a:prstGeom>
        </p:spPr>
        <p:txBody>
          <a:bodyPr vert="horz" lIns="91577" tIns="45789" rIns="91577" bIns="45789" rtlCol="0" anchor="b"/>
          <a:lstStyle>
            <a:lvl1pPr algn="l">
              <a:defRPr sz="1200">
                <a:latin typeface="Arial" charset="0"/>
                <a:cs typeface="Arial" charset="0"/>
              </a:defRPr>
            </a:lvl1pPr>
          </a:lstStyle>
          <a:p>
            <a:pPr>
              <a:defRPr/>
            </a:pPr>
            <a:endParaRPr lang="en-US" dirty="0">
              <a:latin typeface="Futura Medium"/>
            </a:endParaRPr>
          </a:p>
        </p:txBody>
      </p:sp>
      <p:sp>
        <p:nvSpPr>
          <p:cNvPr id="5" name="Slide Number Placeholder 4"/>
          <p:cNvSpPr>
            <a:spLocks noGrp="1"/>
          </p:cNvSpPr>
          <p:nvPr>
            <p:ph type="sldNum" sz="quarter" idx="3"/>
          </p:nvPr>
        </p:nvSpPr>
        <p:spPr>
          <a:xfrm>
            <a:off x="3849900" y="9430223"/>
            <a:ext cx="2946189" cy="496411"/>
          </a:xfrm>
          <a:prstGeom prst="rect">
            <a:avLst/>
          </a:prstGeom>
        </p:spPr>
        <p:txBody>
          <a:bodyPr vert="horz" lIns="91577" tIns="45789" rIns="91577" bIns="45789" rtlCol="0" anchor="b"/>
          <a:lstStyle>
            <a:lvl1pPr algn="r">
              <a:defRPr sz="1200">
                <a:latin typeface="Arial" charset="0"/>
                <a:cs typeface="Arial" charset="0"/>
              </a:defRPr>
            </a:lvl1pPr>
          </a:lstStyle>
          <a:p>
            <a:pPr>
              <a:defRPr/>
            </a:pPr>
            <a:fld id="{04B30863-D9E3-4073-8FEA-1C476B406887}" type="slidenum">
              <a:rPr lang="en-US">
                <a:latin typeface="Futura Medium"/>
              </a:rPr>
              <a:pPr>
                <a:defRPr/>
              </a:pPr>
              <a:t>‹#›</a:t>
            </a:fld>
            <a:endParaRPr lang="en-US" dirty="0">
              <a:latin typeface="Futura Medium"/>
            </a:endParaRPr>
          </a:p>
        </p:txBody>
      </p:sp>
    </p:spTree>
    <p:extLst>
      <p:ext uri="{BB962C8B-B14F-4D97-AF65-F5344CB8AC3E}">
        <p14:creationId xmlns:p14="http://schemas.microsoft.com/office/powerpoint/2010/main" val="3292336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6189" cy="496411"/>
          </a:xfrm>
          <a:prstGeom prst="rect">
            <a:avLst/>
          </a:prstGeom>
        </p:spPr>
        <p:txBody>
          <a:bodyPr vert="horz" lIns="91577" tIns="45789" rIns="91577" bIns="45789" rtlCol="0"/>
          <a:lstStyle>
            <a:lvl1pPr algn="l">
              <a:defRPr sz="1200">
                <a:latin typeface="Arial" charset="0"/>
                <a:cs typeface="Arial" charset="0"/>
              </a:defRPr>
            </a:lvl1pPr>
          </a:lstStyle>
          <a:p>
            <a:pPr>
              <a:defRPr/>
            </a:pPr>
            <a:endParaRPr lang="en-US" dirty="0">
              <a:latin typeface="Futura Medium"/>
            </a:endParaRPr>
          </a:p>
        </p:txBody>
      </p:sp>
      <p:sp>
        <p:nvSpPr>
          <p:cNvPr id="3" name="Date Placeholder 2"/>
          <p:cNvSpPr>
            <a:spLocks noGrp="1"/>
          </p:cNvSpPr>
          <p:nvPr>
            <p:ph type="dt" idx="1"/>
          </p:nvPr>
        </p:nvSpPr>
        <p:spPr>
          <a:xfrm>
            <a:off x="3849900" y="0"/>
            <a:ext cx="2946189" cy="496411"/>
          </a:xfrm>
          <a:prstGeom prst="rect">
            <a:avLst/>
          </a:prstGeom>
        </p:spPr>
        <p:txBody>
          <a:bodyPr vert="horz" lIns="91577" tIns="45789" rIns="91577" bIns="45789" rtlCol="0"/>
          <a:lstStyle>
            <a:lvl1pPr algn="r">
              <a:defRPr sz="1200">
                <a:latin typeface="Arial" charset="0"/>
                <a:cs typeface="Arial" charset="0"/>
              </a:defRPr>
            </a:lvl1pPr>
          </a:lstStyle>
          <a:p>
            <a:pPr>
              <a:defRPr/>
            </a:pPr>
            <a:fld id="{6B82376F-CD49-4C61-A33E-70D9312BBF40}" type="datetimeFigureOut">
              <a:rPr lang="en-US">
                <a:latin typeface="Futura Medium"/>
              </a:rPr>
              <a:pPr>
                <a:defRPr/>
              </a:pPr>
              <a:t>6/1/2017</a:t>
            </a:fld>
            <a:endParaRPr lang="en-US" dirty="0">
              <a:latin typeface="Futura Medium"/>
            </a:endParaRPr>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577" tIns="45789" rIns="91577" bIns="45789" rtlCol="0" anchor="ctr"/>
          <a:lstStyle/>
          <a:p>
            <a:pPr lvl="0"/>
            <a:endParaRPr lang="en-US" noProof="0" dirty="0">
              <a:latin typeface="Futura Medium"/>
            </a:endParaRPr>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577" tIns="45789" rIns="91577" bIns="457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430223"/>
            <a:ext cx="2946189" cy="496411"/>
          </a:xfrm>
          <a:prstGeom prst="rect">
            <a:avLst/>
          </a:prstGeom>
        </p:spPr>
        <p:txBody>
          <a:bodyPr vert="horz" lIns="91577" tIns="45789" rIns="91577" bIns="45789" rtlCol="0" anchor="b"/>
          <a:lstStyle>
            <a:lvl1pPr algn="l">
              <a:defRPr sz="1200">
                <a:latin typeface="Arial" charset="0"/>
                <a:cs typeface="Arial" charset="0"/>
              </a:defRPr>
            </a:lvl1pPr>
          </a:lstStyle>
          <a:p>
            <a:pPr>
              <a:defRPr/>
            </a:pPr>
            <a:endParaRPr lang="en-US" dirty="0">
              <a:latin typeface="Futura Medium"/>
            </a:endParaRPr>
          </a:p>
        </p:txBody>
      </p:sp>
      <p:sp>
        <p:nvSpPr>
          <p:cNvPr id="7" name="Slide Number Placeholder 6"/>
          <p:cNvSpPr>
            <a:spLocks noGrp="1"/>
          </p:cNvSpPr>
          <p:nvPr>
            <p:ph type="sldNum" sz="quarter" idx="5"/>
          </p:nvPr>
        </p:nvSpPr>
        <p:spPr>
          <a:xfrm>
            <a:off x="3849900" y="9430223"/>
            <a:ext cx="2946189" cy="496411"/>
          </a:xfrm>
          <a:prstGeom prst="rect">
            <a:avLst/>
          </a:prstGeom>
        </p:spPr>
        <p:txBody>
          <a:bodyPr vert="horz" lIns="91577" tIns="45789" rIns="91577" bIns="45789" rtlCol="0" anchor="b"/>
          <a:lstStyle>
            <a:lvl1pPr algn="r">
              <a:defRPr sz="1200">
                <a:latin typeface="Arial" charset="0"/>
                <a:cs typeface="Arial" charset="0"/>
              </a:defRPr>
            </a:lvl1pPr>
          </a:lstStyle>
          <a:p>
            <a:pPr>
              <a:defRPr/>
            </a:pPr>
            <a:fld id="{D7AA786B-36FC-43A8-8B3E-72647D64BA13}" type="slidenum">
              <a:rPr lang="en-US">
                <a:latin typeface="Futura Medium"/>
              </a:rPr>
              <a:pPr>
                <a:defRPr/>
              </a:pPr>
              <a:t>‹#›</a:t>
            </a:fld>
            <a:endParaRPr lang="en-US" dirty="0">
              <a:latin typeface="Futura Medium"/>
            </a:endParaRPr>
          </a:p>
        </p:txBody>
      </p:sp>
    </p:spTree>
    <p:extLst>
      <p:ext uri="{BB962C8B-B14F-4D97-AF65-F5344CB8AC3E}">
        <p14:creationId xmlns:p14="http://schemas.microsoft.com/office/powerpoint/2010/main" val="334067654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p:spPr>
      </p:sp>
      <p:sp>
        <p:nvSpPr>
          <p:cNvPr id="21507" name="Notes Placeholder 2"/>
          <p:cNvSpPr>
            <a:spLocks noGrp="1"/>
          </p:cNvSpPr>
          <p:nvPr>
            <p:ph type="body" idx="1"/>
          </p:nvPr>
        </p:nvSpPr>
        <p:spPr bwMode="auto">
          <a:noFill/>
        </p:spPr>
        <p:txBody>
          <a:bodyPr/>
          <a:lstStyle/>
          <a:p>
            <a:endParaRPr lang="en-US"/>
          </a:p>
        </p:txBody>
      </p:sp>
      <p:sp>
        <p:nvSpPr>
          <p:cNvPr id="21508" name="Slide Number Placeholder 3"/>
          <p:cNvSpPr>
            <a:spLocks noGrp="1"/>
          </p:cNvSpPr>
          <p:nvPr>
            <p:ph type="sldNum" sz="quarter" idx="5"/>
          </p:nvPr>
        </p:nvSpPr>
        <p:spPr bwMode="auto">
          <a:noFill/>
          <a:ln>
            <a:miter lim="800000"/>
            <a:headEnd/>
            <a:tailEnd/>
          </a:ln>
        </p:spPr>
        <p:txBody>
          <a:bodyPr/>
          <a:lstStyle/>
          <a:p>
            <a:fld id="{D865F741-8CF6-4D40-A3B5-59A4FB4385A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2" name="Group 13"/>
          <p:cNvGrpSpPr/>
          <p:nvPr/>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dirty="0">
                  <a:latin typeface="Futura Medium"/>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dirty="0">
                <a:latin typeface="Futura Medium"/>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latin typeface="Futura Medium"/>
              </a:endParaRPr>
            </a:p>
          </p:txBody>
        </p:sp>
        <p:pic>
          <p:nvPicPr>
            <p:cNvPr id="23" name="Picture 22" descr="Shell-2010-Pecten-RGBpc.wmf"/>
            <p:cNvPicPr>
              <a:picLocks noChangeAspect="1"/>
            </p:cNvPicPr>
            <p:nvPr/>
          </p:nvPicPr>
          <p:blipFill>
            <a:blip r:embed="rId2" cstate="print"/>
            <a:stretch>
              <a:fillRect/>
            </a:stretch>
          </p:blipFill>
          <p:spPr>
            <a:xfrm flipH="1">
              <a:off x="468313" y="290934"/>
              <a:ext cx="720000" cy="667868"/>
            </a:xfrm>
            <a:prstGeom prst="rect">
              <a:avLst/>
            </a:prstGeom>
            <a:noFill/>
          </p:spPr>
        </p:pic>
      </p:grpSp>
      <p:sp>
        <p:nvSpPr>
          <p:cNvPr id="28" name="Rectangle 2"/>
          <p:cNvSpPr>
            <a:spLocks noGrp="1" noChangeArrowheads="1"/>
          </p:cNvSpPr>
          <p:nvPr>
            <p:ph type="ctrTitle"/>
          </p:nvPr>
        </p:nvSpPr>
        <p:spPr>
          <a:xfrm>
            <a:off x="1697782" y="1400847"/>
            <a:ext cx="5694536" cy="1206000"/>
          </a:xfrm>
          <a:noFill/>
        </p:spPr>
        <p:txBody>
          <a:bodyPr lIns="0" tIns="0" rIns="0"/>
          <a:lstStyle>
            <a:lvl1pPr>
              <a:defRPr kern="1200" cap="all"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a:t>Click to insert Author’s Name</a:t>
            </a:r>
            <a:endParaRPr lang="en-GB" dirty="0"/>
          </a:p>
        </p:txBody>
      </p:sp>
      <p:sp>
        <p:nvSpPr>
          <p:cNvPr id="33" name="Text Placeholder 31"/>
          <p:cNvSpPr>
            <a:spLocks noGrp="1"/>
          </p:cNvSpPr>
          <p:nvPr>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a:t>Click to insert Role in Organisation</a:t>
            </a:r>
            <a:endParaRPr lang="en-GB" dirty="0"/>
          </a:p>
        </p:txBody>
      </p:sp>
      <p:sp>
        <p:nvSpPr>
          <p:cNvPr id="24" name="Text Box 11" descr="Text Box 11"/>
          <p:cNvSpPr txBox="1">
            <a:spLocks noChangeArrowheads="1"/>
          </p:cNvSpPr>
          <p:nvPr/>
        </p:nvSpPr>
        <p:spPr bwMode="auto">
          <a:xfrm>
            <a:off x="468000" y="6553200"/>
            <a:ext cx="2520000" cy="235241"/>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SPDC Nigeria</a:t>
            </a:r>
            <a:r>
              <a:rPr lang="en-GB" sz="800" baseline="0" dirty="0">
                <a:solidFill>
                  <a:schemeClr val="tx1"/>
                </a:solidFill>
                <a:latin typeface="+mn-lt"/>
                <a:cs typeface="Arial" pitchFamily="34" charset="0"/>
              </a:rPr>
              <a:t> Ltd.</a:t>
            </a:r>
            <a:endParaRPr lang="en-GB" sz="800" dirty="0">
              <a:solidFill>
                <a:schemeClr val="tx1"/>
              </a:solidFill>
              <a:latin typeface="+mn-lt"/>
              <a:cs typeface="Arial" pitchFamily="34" charset="0"/>
            </a:endParaRPr>
          </a:p>
        </p:txBody>
      </p:sp>
      <p:sp>
        <p:nvSpPr>
          <p:cNvPr id="25" name="Rectangle 6" descr="Rectangle 6"/>
          <p:cNvSpPr>
            <a:spLocks noGrp="1" noChangeArrowheads="1"/>
          </p:cNvSpPr>
          <p:nvPr>
            <p:ph type="sldNum" sz="quarter" idx="4"/>
          </p:nvPr>
        </p:nvSpPr>
        <p:spPr bwMode="auto">
          <a:xfrm>
            <a:off x="8801127" y="66305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6" name="Rectangle 4" descr="Rectangle 4"/>
          <p:cNvSpPr>
            <a:spLocks noGrp="1" noChangeArrowheads="1"/>
          </p:cNvSpPr>
          <p:nvPr>
            <p:ph type="dt" sz="half" idx="2"/>
          </p:nvPr>
        </p:nvSpPr>
        <p:spPr bwMode="auto">
          <a:xfrm>
            <a:off x="7515327" y="66294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Month 2010</a:t>
            </a:r>
          </a:p>
        </p:txBody>
      </p:sp>
      <p:sp>
        <p:nvSpPr>
          <p:cNvPr id="27" name="Rectangle 5"/>
          <p:cNvSpPr>
            <a:spLocks noGrp="1" noChangeArrowheads="1"/>
          </p:cNvSpPr>
          <p:nvPr>
            <p:ph type="ftr" sz="quarter" idx="3"/>
          </p:nvPr>
        </p:nvSpPr>
        <p:spPr bwMode="auto">
          <a:xfrm>
            <a:off x="3164400" y="6534000"/>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p>
        </p:txBody>
      </p:sp>
    </p:spTree>
  </p:cSld>
  <p:clrMapOvr>
    <a:masterClrMapping/>
  </p:clrMapOvr>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9"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9"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5"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amp;A">
    <p:spTree>
      <p:nvGrpSpPr>
        <p:cNvPr id="1" name=""/>
        <p:cNvGrpSpPr/>
        <p:nvPr/>
      </p:nvGrpSpPr>
      <p:grpSpPr>
        <a:xfrm>
          <a:off x="0" y="0"/>
          <a:ext cx="0" cy="0"/>
          <a:chOff x="0" y="0"/>
          <a:chExt cx="0" cy="0"/>
        </a:xfrm>
      </p:grpSpPr>
      <p:grpSp>
        <p:nvGrpSpPr>
          <p:cNvPr id="2" name="Group 10"/>
          <p:cNvGrpSpPr/>
          <p:nvPr/>
        </p:nvGrpSpPr>
        <p:grpSpPr>
          <a:xfrm>
            <a:off x="900000" y="648000"/>
            <a:ext cx="7380000" cy="5633999"/>
            <a:chOff x="900000" y="648000"/>
            <a:chExt cx="7380000" cy="5633999"/>
          </a:xfrm>
        </p:grpSpPr>
        <p:sp>
          <p:nvSpPr>
            <p:cNvPr id="12" name="Rectangle 4"/>
            <p:cNvSpPr>
              <a:spLocks noChangeArrowheads="1"/>
            </p:cNvSpPr>
            <p:nvPr userDrawn="1"/>
          </p:nvSpPr>
          <p:spPr bwMode="auto">
            <a:xfrm flipH="1">
              <a:off x="900000" y="1367999"/>
              <a:ext cx="6661152" cy="4914000"/>
            </a:xfrm>
            <a:prstGeom prst="rect">
              <a:avLst/>
            </a:prstGeom>
            <a:solidFill>
              <a:srgbClr val="FCEC8B"/>
            </a:solidFill>
            <a:ln w="9525">
              <a:noFill/>
              <a:miter lim="800000"/>
              <a:headEnd/>
              <a:tailEnd/>
            </a:ln>
            <a:effectLst/>
          </p:spPr>
          <p:txBody>
            <a:bodyPr wrap="none" anchor="ctr"/>
            <a:lstStyle/>
            <a:p>
              <a:endParaRPr lang="en-MY" dirty="0">
                <a:latin typeface="Futura Medium"/>
              </a:endParaRPr>
            </a:p>
          </p:txBody>
        </p:sp>
        <p:sp>
          <p:nvSpPr>
            <p:cNvPr id="16" name="Rectangle 4"/>
            <p:cNvSpPr>
              <a:spLocks noChangeArrowheads="1"/>
            </p:cNvSpPr>
            <p:nvPr userDrawn="1"/>
          </p:nvSpPr>
          <p:spPr bwMode="auto">
            <a:xfrm flipH="1">
              <a:off x="1620000" y="648000"/>
              <a:ext cx="6660000" cy="4914000"/>
            </a:xfrm>
            <a:prstGeom prst="rect">
              <a:avLst/>
            </a:prstGeom>
            <a:solidFill>
              <a:srgbClr val="FAE374"/>
            </a:solidFill>
            <a:ln w="9525">
              <a:noFill/>
              <a:miter lim="800000"/>
              <a:headEnd/>
              <a:tailEnd/>
            </a:ln>
            <a:effectLst/>
          </p:spPr>
          <p:txBody>
            <a:bodyPr wrap="none" anchor="ctr"/>
            <a:lstStyle/>
            <a:p>
              <a:endParaRPr lang="en-MY" dirty="0">
                <a:latin typeface="Futura Medium"/>
              </a:endParaRPr>
            </a:p>
          </p:txBody>
        </p:sp>
        <p:sp>
          <p:nvSpPr>
            <p:cNvPr id="18"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MY" dirty="0">
                <a:latin typeface="Futura Medium"/>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Q &amp; A</a:t>
            </a:r>
          </a:p>
        </p:txBody>
      </p:sp>
      <p:sp>
        <p:nvSpPr>
          <p:cNvPr id="10"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7"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0"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2"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nd Slide (Mandatory)">
    <p:spTree>
      <p:nvGrpSpPr>
        <p:cNvPr id="1" name=""/>
        <p:cNvGrpSpPr/>
        <p:nvPr/>
      </p:nvGrpSpPr>
      <p:grpSpPr>
        <a:xfrm>
          <a:off x="0" y="0"/>
          <a:ext cx="0" cy="0"/>
          <a:chOff x="0" y="0"/>
          <a:chExt cx="0" cy="0"/>
        </a:xfrm>
      </p:grpSpPr>
      <p:grpSp>
        <p:nvGrpSpPr>
          <p:cNvPr id="2" name="Group 3"/>
          <p:cNvGrpSpPr/>
          <p:nvPr/>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Picture 2" descr="Shell-2010-Pecten-RGBpc.wmf"/>
            <p:cNvPicPr>
              <a:picLocks noChangeAspect="1"/>
            </p:cNvPicPr>
            <p:nvPr userDrawn="1"/>
          </p:nvPicPr>
          <p:blipFill>
            <a:blip r:embed="rId2" cstate="print"/>
            <a:stretch>
              <a:fillRect/>
            </a:stretch>
          </p:blipFill>
          <p:spPr>
            <a:xfrm>
              <a:off x="3418626" y="2285524"/>
              <a:ext cx="2340000" cy="2170570"/>
            </a:xfrm>
            <a:prstGeom prst="rect">
              <a:avLst/>
            </a:prstGeom>
          </p:spPr>
        </p:pic>
      </p:gr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906511" y="1312201"/>
            <a:ext cx="7770763"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6698959"/>
            <a:ext cx="2520000" cy="159041"/>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SPDC Nigeria Ltd.</a:t>
            </a:r>
          </a:p>
        </p:txBody>
      </p:sp>
      <p:sp>
        <p:nvSpPr>
          <p:cNvPr id="11" name="Rectangle 6" descr="Rectangle 6"/>
          <p:cNvSpPr>
            <a:spLocks noGrp="1" noChangeArrowheads="1"/>
          </p:cNvSpPr>
          <p:nvPr>
            <p:ph type="sldNum" sz="quarter" idx="4"/>
          </p:nvPr>
        </p:nvSpPr>
        <p:spPr bwMode="auto">
          <a:xfrm>
            <a:off x="8773842" y="66305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620000" y="66294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6"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4"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906512" y="1312202"/>
            <a:ext cx="7766050"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2"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8"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900592" y="1310400"/>
            <a:ext cx="3738563"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14" name="Rectangle 4"/>
          <p:cNvSpPr>
            <a:spLocks noChangeArrowheads="1"/>
          </p:cNvSpPr>
          <p:nvPr/>
        </p:nvSpPr>
        <p:spPr bwMode="auto">
          <a:xfrm>
            <a:off x="0" y="228600"/>
            <a:ext cx="8675688" cy="893763"/>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2" charset="0"/>
            </a:endParaRPr>
          </a:p>
        </p:txBody>
      </p:sp>
      <p:sp>
        <p:nvSpPr>
          <p:cNvPr id="34" name="Rectangle 2"/>
          <p:cNvSpPr>
            <a:spLocks noGrp="1" noChangeArrowheads="1"/>
          </p:cNvSpPr>
          <p:nvPr>
            <p:ph type="title"/>
          </p:nvPr>
        </p:nvSpPr>
        <p:spPr bwMode="auto">
          <a:xfrm>
            <a:off x="900112" y="295200"/>
            <a:ext cx="7700400"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4945062" y="1310400"/>
            <a:ext cx="3732213"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3"/>
          <p:cNvSpPr>
            <a:spLocks noGrp="1"/>
          </p:cNvSpPr>
          <p:nvPr>
            <p:ph type="body" sz="quarter" idx="11"/>
          </p:nvPr>
        </p:nvSpPr>
        <p:spPr>
          <a:xfrm>
            <a:off x="900592" y="1310400"/>
            <a:ext cx="3738563"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3"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19"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904072" y="6267688"/>
            <a:ext cx="3747304" cy="99509"/>
          </a:xfrm>
        </p:spPr>
        <p:txBody>
          <a:bodyPr wrap="square">
            <a:noAutofit/>
          </a:bodyPr>
          <a:lstStyle>
            <a:lvl1pPr>
              <a:defRPr sz="700">
                <a:solidFill>
                  <a:schemeClr val="tx1"/>
                </a:solidFill>
                <a:latin typeface="+mn-lt"/>
              </a:defRPr>
            </a:lvl1pPr>
          </a:lstStyle>
          <a:p>
            <a:pPr lvl="0"/>
            <a:r>
              <a:rPr lang="en-US" dirty="0"/>
              <a:t>CLICK TO EDIT SOURCE</a:t>
            </a:r>
            <a:endParaRPr lang="nl-NL" dirty="0"/>
          </a:p>
        </p:txBody>
      </p:sp>
      <p:sp>
        <p:nvSpPr>
          <p:cNvPr id="31" name="Rectangle 4"/>
          <p:cNvSpPr>
            <a:spLocks noChangeArrowheads="1"/>
          </p:cNvSpPr>
          <p:nvPr/>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marL="0" marR="0" lvl="0" indent="0" algn="l" defTabSz="914400" rtl="0" eaLnBrk="0" fontAlgn="base" latinLnBrk="0" hangingPunct="0">
              <a:lnSpc>
                <a:spcPct val="90000"/>
              </a:lnSpc>
              <a:spcBef>
                <a:spcPct val="0"/>
              </a:spcBef>
              <a:spcAft>
                <a:spcPct val="0"/>
              </a:spcAft>
              <a:buClrTx/>
              <a:buSzTx/>
              <a:buFontTx/>
              <a:buNone/>
              <a:tabLst/>
            </a:pPr>
            <a:endParaRPr kumimoji="0" lang="en-US" sz="2400" b="1" i="0" u="none" strike="noStrike" cap="none" normalizeH="0" baseline="0" dirty="0">
              <a:ln>
                <a:noFill/>
              </a:ln>
              <a:solidFill>
                <a:schemeClr val="tx2"/>
              </a:solidFill>
              <a:effectLst/>
              <a:latin typeface="Futura Medium" pitchFamily="18" charset="0"/>
            </a:endParaRPr>
          </a:p>
        </p:txBody>
      </p:sp>
      <p:sp>
        <p:nvSpPr>
          <p:cNvPr id="32"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911225"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40" name="Content Placeholder 51"/>
          <p:cNvSpPr>
            <a:spLocks noGrp="1"/>
          </p:cNvSpPr>
          <p:nvPr>
            <p:ph sz="quarter" idx="46" hasCustomPrompt="1"/>
          </p:nvPr>
        </p:nvSpPr>
        <p:spPr>
          <a:xfrm>
            <a:off x="911225"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41" name="Straight Connector 40"/>
          <p:cNvCxnSpPr/>
          <p:nvPr/>
        </p:nvCxnSpPr>
        <p:spPr>
          <a:xfrm flipV="1">
            <a:off x="911225"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911225" y="4436262"/>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904071"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911225"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0" name="Content Placeholder 51"/>
          <p:cNvSpPr>
            <a:spLocks noGrp="1"/>
          </p:cNvSpPr>
          <p:nvPr>
            <p:ph sz="quarter" idx="55" hasCustomPrompt="1"/>
          </p:nvPr>
        </p:nvSpPr>
        <p:spPr>
          <a:xfrm>
            <a:off x="911225"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1" name="Straight Connector 100"/>
          <p:cNvCxnSpPr/>
          <p:nvPr/>
        </p:nvCxnSpPr>
        <p:spPr>
          <a:xfrm flipV="1">
            <a:off x="911225"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911225" y="1910831"/>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904071"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965700" y="4179607"/>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05" name="Content Placeholder 51"/>
          <p:cNvSpPr>
            <a:spLocks noGrp="1"/>
          </p:cNvSpPr>
          <p:nvPr>
            <p:ph sz="quarter" idx="58" hasCustomPrompt="1"/>
          </p:nvPr>
        </p:nvSpPr>
        <p:spPr>
          <a:xfrm>
            <a:off x="4965700" y="3844644"/>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06" name="Straight Connector 105"/>
          <p:cNvCxnSpPr/>
          <p:nvPr/>
        </p:nvCxnSpPr>
        <p:spPr>
          <a:xfrm flipV="1">
            <a:off x="4965700" y="4122457"/>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965700" y="4436262"/>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958546" y="5944860"/>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965700" y="1654176"/>
            <a:ext cx="3697200"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Click to edit Unit of measure</a:t>
            </a:r>
            <a:endParaRPr lang="nl-NL" dirty="0"/>
          </a:p>
        </p:txBody>
      </p:sp>
      <p:sp>
        <p:nvSpPr>
          <p:cNvPr id="110" name="Content Placeholder 51"/>
          <p:cNvSpPr>
            <a:spLocks noGrp="1"/>
          </p:cNvSpPr>
          <p:nvPr>
            <p:ph sz="quarter" idx="61" hasCustomPrompt="1"/>
          </p:nvPr>
        </p:nvSpPr>
        <p:spPr>
          <a:xfrm>
            <a:off x="4965700" y="1319213"/>
            <a:ext cx="3697200"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US" dirty="0"/>
              <a:t>CHART TITLE APPEARS HERE</a:t>
            </a:r>
            <a:endParaRPr lang="nl-NL" dirty="0"/>
          </a:p>
        </p:txBody>
      </p:sp>
      <p:cxnSp>
        <p:nvCxnSpPr>
          <p:cNvPr id="111" name="Straight Connector 110"/>
          <p:cNvCxnSpPr/>
          <p:nvPr/>
        </p:nvCxnSpPr>
        <p:spPr>
          <a:xfrm flipV="1">
            <a:off x="4965700" y="1597026"/>
            <a:ext cx="3697200" cy="79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965700" y="1910831"/>
            <a:ext cx="3697200" cy="1703279"/>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958546" y="3419429"/>
            <a:ext cx="3697200" cy="158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34"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5"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37"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13"/>
          <p:cNvGrpSpPr/>
          <p:nvPr/>
        </p:nvGrpSpPr>
        <p:grpSpPr>
          <a:xfrm>
            <a:off x="900000" y="648000"/>
            <a:ext cx="7380000" cy="5633999"/>
            <a:chOff x="900000" y="648000"/>
            <a:chExt cx="7380000" cy="5633999"/>
          </a:xfrm>
        </p:grpSpPr>
        <p:sp>
          <p:nvSpPr>
            <p:cNvPr id="15" name="Rectangle 4"/>
            <p:cNvSpPr>
              <a:spLocks noChangeArrowheads="1"/>
            </p:cNvSpPr>
            <p:nvPr userDrawn="1"/>
          </p:nvSpPr>
          <p:spPr bwMode="auto">
            <a:xfrm flipH="1">
              <a:off x="900000" y="1367999"/>
              <a:ext cx="6661152" cy="4914000"/>
            </a:xfrm>
            <a:prstGeom prst="rect">
              <a:avLst/>
            </a:prstGeom>
            <a:solidFill>
              <a:schemeClr val="accent1">
                <a:lumMod val="40000"/>
                <a:lumOff val="60000"/>
              </a:schemeClr>
            </a:solidFill>
            <a:ln w="9525">
              <a:noFill/>
              <a:miter lim="800000"/>
              <a:headEnd/>
              <a:tailEnd/>
            </a:ln>
            <a:effectLst/>
          </p:spPr>
          <p:txBody>
            <a:bodyPr wrap="none" anchor="ctr"/>
            <a:lstStyle/>
            <a:p>
              <a:endParaRPr lang="en-GB" noProof="0" dirty="0">
                <a:latin typeface="Futura Medium"/>
              </a:endParaRPr>
            </a:p>
          </p:txBody>
        </p:sp>
        <p:sp>
          <p:nvSpPr>
            <p:cNvPr id="21" name="Rectangle 4"/>
            <p:cNvSpPr>
              <a:spLocks noChangeArrowheads="1"/>
            </p:cNvSpPr>
            <p:nvPr userDrawn="1"/>
          </p:nvSpPr>
          <p:spPr bwMode="auto">
            <a:xfrm flipH="1">
              <a:off x="1620000" y="648000"/>
              <a:ext cx="6660000" cy="4914000"/>
            </a:xfrm>
            <a:prstGeom prst="rect">
              <a:avLst/>
            </a:prstGeom>
            <a:solidFill>
              <a:schemeClr val="accent1">
                <a:lumMod val="60000"/>
                <a:lumOff val="40000"/>
              </a:schemeClr>
            </a:solidFill>
            <a:ln w="9525">
              <a:noFill/>
              <a:miter lim="800000"/>
              <a:headEnd/>
              <a:tailEnd/>
            </a:ln>
            <a:effectLst/>
          </p:spPr>
          <p:txBody>
            <a:bodyPr wrap="none" anchor="ctr"/>
            <a:lstStyle/>
            <a:p>
              <a:endParaRPr lang="en-GB" noProof="0" dirty="0">
                <a:latin typeface="Futura Medium"/>
              </a:endParaRPr>
            </a:p>
          </p:txBody>
        </p:sp>
        <p:sp>
          <p:nvSpPr>
            <p:cNvPr id="22" name="Rectangle 4"/>
            <p:cNvSpPr>
              <a:spLocks noChangeArrowheads="1"/>
            </p:cNvSpPr>
            <p:nvPr userDrawn="1"/>
          </p:nvSpPr>
          <p:spPr bwMode="auto">
            <a:xfrm flipH="1">
              <a:off x="1620000" y="1367999"/>
              <a:ext cx="5940000" cy="4194000"/>
            </a:xfrm>
            <a:prstGeom prst="rect">
              <a:avLst/>
            </a:prstGeom>
            <a:solidFill>
              <a:schemeClr val="accent1"/>
            </a:solidFill>
            <a:ln w="9525">
              <a:noFill/>
              <a:miter lim="800000"/>
              <a:headEnd/>
              <a:tailEnd/>
            </a:ln>
            <a:effectLst/>
          </p:spPr>
          <p:txBody>
            <a:bodyPr wrap="none" anchor="ctr"/>
            <a:lstStyle/>
            <a:p>
              <a:endParaRPr lang="en-GB" noProof="0" dirty="0">
                <a:latin typeface="Futura Medium"/>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MY" dirty="0"/>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chemeClr val="accent2"/>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chemeClr val="accent2"/>
                </a:solidFill>
                <a:latin typeface="Futura Light" pitchFamily="2" charset="0"/>
              </a:defRPr>
            </a:lvl1pPr>
          </a:lstStyle>
          <a:p>
            <a:pPr lvl="0"/>
            <a:r>
              <a:rPr lang="en-GB" dirty="0"/>
              <a:t>0.0</a:t>
            </a:r>
          </a:p>
        </p:txBody>
      </p:sp>
      <p:sp>
        <p:nvSpPr>
          <p:cNvPr id="12" name="Text Box 11" descr="Text Box 11"/>
          <p:cNvSpPr txBox="1">
            <a:spLocks noChangeArrowheads="1"/>
          </p:cNvSpPr>
          <p:nvPr/>
        </p:nvSpPr>
        <p:spPr bwMode="auto">
          <a:xfrm>
            <a:off x="911225"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chemeClr val="tx1"/>
                </a:solidFill>
                <a:latin typeface="+mn-lt"/>
                <a:cs typeface="Arial" pitchFamily="34" charset="0"/>
              </a:rPr>
              <a:t>Copyright of INSERT COMPANY NAME HERE</a:t>
            </a:r>
          </a:p>
        </p:txBody>
      </p:sp>
      <p:sp>
        <p:nvSpPr>
          <p:cNvPr id="16" name="Rectangle 6" descr="Rectangle 6"/>
          <p:cNvSpPr>
            <a:spLocks noGrp="1" noChangeArrowheads="1"/>
          </p:cNvSpPr>
          <p:nvPr>
            <p:ph type="sldNum" sz="quarter" idx="4"/>
          </p:nvPr>
        </p:nvSpPr>
        <p:spPr bwMode="auto">
          <a:xfrm>
            <a:off x="8406599" y="6470360"/>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4" descr="Rectangle 4"/>
          <p:cNvSpPr>
            <a:spLocks noGrp="1" noChangeArrowheads="1"/>
          </p:cNvSpPr>
          <p:nvPr>
            <p:ph type="dt" sz="half" idx="2"/>
          </p:nvPr>
        </p:nvSpPr>
        <p:spPr bwMode="auto">
          <a:xfrm>
            <a:off x="7252757"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Month 2010</a:t>
            </a:r>
            <a:endParaRPr lang="en-GB" dirty="0"/>
          </a:p>
        </p:txBody>
      </p:sp>
      <p:sp>
        <p:nvSpPr>
          <p:cNvPr id="20" name="Rectangle 5"/>
          <p:cNvSpPr>
            <a:spLocks noGrp="1" noChangeArrowheads="1"/>
          </p:cNvSpPr>
          <p:nvPr>
            <p:ph type="ftr" sz="quarter" idx="3"/>
          </p:nvPr>
        </p:nvSpPr>
        <p:spPr bwMode="auto">
          <a:xfrm>
            <a:off x="3505069"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0">
                <a:solidFill>
                  <a:schemeClr val="tx1"/>
                </a:solidFill>
                <a:latin typeface="+mn-lt"/>
                <a:cs typeface="Arial" pitchFamily="34" charset="0"/>
              </a:defRPr>
            </a:lvl1pPr>
          </a:lstStyle>
          <a:p>
            <a:pPr>
              <a:defRPr/>
            </a:pPr>
            <a:r>
              <a:rPr lang="en-GB" dirty="0"/>
              <a:t>Footer </a:t>
            </a:r>
            <a:endParaRPr lang="en-US" dirty="0"/>
          </a:p>
        </p:txBody>
      </p:sp>
    </p:spTree>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909704" y="1310400"/>
            <a:ext cx="7747176"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900112" y="295253"/>
            <a:ext cx="7700963"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Lst>
  <p:transition>
    <p:fade/>
  </p:transition>
  <p:hf hdr="0" ftr="0" dt="0"/>
  <p:txStyles>
    <p:titleStyle>
      <a:lvl1pPr algn="l" defTabSz="914400" rtl="0" eaLnBrk="1" latinLnBrk="0" hangingPunct="1">
        <a:spcBef>
          <a:spcPct val="0"/>
        </a:spcBef>
        <a:buNone/>
        <a:defRPr sz="2400" b="1" kern="1200" cap="none" baseline="0">
          <a:solidFill>
            <a:schemeClr val="accent2"/>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152400" y="1049337"/>
            <a:ext cx="4495800" cy="1008063"/>
          </a:xfrm>
          <a:prstGeom prst="rect">
            <a:avLst/>
          </a:prstGeom>
          <a:noFill/>
          <a:ln w="28575" algn="ctr">
            <a:solidFill>
              <a:schemeClr val="tx1"/>
            </a:solidFill>
            <a:miter lim="800000"/>
            <a:headEnd/>
            <a:tailEnd/>
          </a:ln>
        </p:spPr>
        <p:txBody>
          <a:bodyPr/>
          <a:lstStyle/>
          <a:p>
            <a:pPr marL="26988" lvl="1" defTabSz="1090613">
              <a:spcBef>
                <a:spcPts val="300"/>
              </a:spcBef>
              <a:buFont typeface="Wingdings" pitchFamily="2" charset="2"/>
              <a:buNone/>
              <a:tabLst>
                <a:tab pos="1089025" algn="l"/>
                <a:tab pos="2000250" algn="l"/>
                <a:tab pos="2681288" algn="l"/>
              </a:tabLst>
              <a:defRPr/>
            </a:pPr>
            <a:r>
              <a:rPr lang="en-US" sz="1000" b="1" dirty="0">
                <a:solidFill>
                  <a:srgbClr val="C00000"/>
                </a:solidFill>
                <a:latin typeface="Arial" pitchFamily="34" charset="0"/>
                <a:ea typeface="Tahoma" pitchFamily="34" charset="0"/>
                <a:cs typeface="Arial" pitchFamily="34" charset="0"/>
              </a:rPr>
              <a:t>Business Unit: </a:t>
            </a:r>
            <a:r>
              <a:rPr lang="en-US" sz="1000" dirty="0">
                <a:latin typeface="Arial" pitchFamily="34" charset="0"/>
                <a:ea typeface="Tahoma" pitchFamily="34" charset="0"/>
                <a:cs typeface="Arial" pitchFamily="34" charset="0"/>
              </a:rPr>
              <a:t>Production </a:t>
            </a:r>
          </a:p>
          <a:p>
            <a:pPr marL="26988" lvl="1" defTabSz="1090613">
              <a:spcBef>
                <a:spcPts val="300"/>
              </a:spcBef>
              <a:buFont typeface="Wingdings" pitchFamily="2" charset="2"/>
              <a:buNone/>
              <a:tabLst>
                <a:tab pos="1089025" algn="l"/>
                <a:tab pos="2000250" algn="l"/>
                <a:tab pos="2681288" algn="l"/>
              </a:tabLst>
              <a:defRPr/>
            </a:pPr>
            <a:r>
              <a:rPr lang="en-US" sz="1000" b="1" dirty="0">
                <a:solidFill>
                  <a:srgbClr val="C00000"/>
                </a:solidFill>
                <a:latin typeface="Arial" pitchFamily="34" charset="0"/>
                <a:ea typeface="Tahoma" pitchFamily="34" charset="0"/>
                <a:cs typeface="Arial" pitchFamily="34" charset="0"/>
              </a:rPr>
              <a:t>Project Sponsor: </a:t>
            </a:r>
            <a:r>
              <a:rPr lang="en-US" sz="1000" dirty="0">
                <a:latin typeface="Arial" pitchFamily="34" charset="0"/>
                <a:ea typeface="Tahoma" pitchFamily="34" charset="0"/>
                <a:cs typeface="Arial" pitchFamily="34" charset="0"/>
              </a:rPr>
              <a:t>David Martin</a:t>
            </a:r>
          </a:p>
          <a:p>
            <a:pPr marL="26988" lvl="1" defTabSz="1090613">
              <a:spcBef>
                <a:spcPts val="300"/>
              </a:spcBef>
              <a:buFont typeface="Wingdings" pitchFamily="2" charset="2"/>
              <a:buNone/>
              <a:tabLst>
                <a:tab pos="1089025" algn="l"/>
                <a:tab pos="2000250" algn="l"/>
                <a:tab pos="2681288" algn="l"/>
              </a:tabLst>
              <a:defRPr/>
            </a:pPr>
            <a:r>
              <a:rPr lang="en-US" sz="1000" b="1" dirty="0">
                <a:solidFill>
                  <a:srgbClr val="C00000"/>
                </a:solidFill>
                <a:latin typeface="Arial" pitchFamily="34" charset="0"/>
                <a:ea typeface="Tahoma" pitchFamily="34" charset="0"/>
                <a:cs typeface="Arial" pitchFamily="34" charset="0"/>
              </a:rPr>
              <a:t>Champion: </a:t>
            </a:r>
            <a:r>
              <a:rPr lang="en-US" sz="1000" dirty="0"/>
              <a:t>Chuks Ikeobi</a:t>
            </a:r>
          </a:p>
          <a:p>
            <a:pPr marL="26988" lvl="1" defTabSz="1090613">
              <a:spcBef>
                <a:spcPts val="300"/>
              </a:spcBef>
              <a:buFont typeface="Wingdings" pitchFamily="2" charset="2"/>
              <a:buNone/>
              <a:tabLst>
                <a:tab pos="1089025" algn="l"/>
                <a:tab pos="2000250" algn="l"/>
                <a:tab pos="2681288" algn="l"/>
              </a:tabLst>
              <a:defRPr/>
            </a:pPr>
            <a:r>
              <a:rPr lang="en-US" sz="1000" b="1" dirty="0">
                <a:solidFill>
                  <a:srgbClr val="C00000"/>
                </a:solidFill>
                <a:latin typeface="Arial" pitchFamily="34" charset="0"/>
                <a:ea typeface="Tahoma" pitchFamily="34" charset="0"/>
                <a:cs typeface="Arial" pitchFamily="34" charset="0"/>
              </a:rPr>
              <a:t>Project Manager: </a:t>
            </a:r>
            <a:r>
              <a:rPr lang="en-US" sz="1000" dirty="0"/>
              <a:t>Nketah/Brossa</a:t>
            </a:r>
            <a:endParaRPr lang="en-US" sz="1000" dirty="0">
              <a:latin typeface="Arial" pitchFamily="34" charset="0"/>
              <a:ea typeface="Tahoma" pitchFamily="34" charset="0"/>
              <a:cs typeface="Arial" pitchFamily="34" charset="0"/>
            </a:endParaRPr>
          </a:p>
          <a:p>
            <a:pPr marL="26988" lvl="1" defTabSz="1090613">
              <a:spcBef>
                <a:spcPts val="300"/>
              </a:spcBef>
              <a:buFont typeface="Wingdings" pitchFamily="2" charset="2"/>
              <a:buNone/>
              <a:tabLst>
                <a:tab pos="1089025" algn="l"/>
                <a:tab pos="2000250" algn="l"/>
                <a:tab pos="2681288" algn="l"/>
              </a:tabLst>
              <a:defRPr/>
            </a:pPr>
            <a:r>
              <a:rPr lang="en-US" sz="1000" b="1" dirty="0">
                <a:solidFill>
                  <a:srgbClr val="C00000"/>
                </a:solidFill>
                <a:latin typeface="Arial" pitchFamily="34" charset="0"/>
                <a:ea typeface="Tahoma" pitchFamily="34" charset="0"/>
                <a:cs typeface="Arial" pitchFamily="34" charset="0"/>
              </a:rPr>
              <a:t>Facilitator/Coach:</a:t>
            </a:r>
            <a:endParaRPr lang="en-US" sz="1000" dirty="0">
              <a:latin typeface="Arial" pitchFamily="34" charset="0"/>
              <a:ea typeface="Tahoma" pitchFamily="34" charset="0"/>
              <a:cs typeface="Arial" pitchFamily="34" charset="0"/>
            </a:endParaRPr>
          </a:p>
        </p:txBody>
      </p:sp>
      <p:sp>
        <p:nvSpPr>
          <p:cNvPr id="3" name="Rectangle 4"/>
          <p:cNvSpPr>
            <a:spLocks noChangeArrowheads="1"/>
          </p:cNvSpPr>
          <p:nvPr/>
        </p:nvSpPr>
        <p:spPr bwMode="auto">
          <a:xfrm>
            <a:off x="152400" y="830263"/>
            <a:ext cx="4495800" cy="236537"/>
          </a:xfrm>
          <a:prstGeom prst="rect">
            <a:avLst/>
          </a:prstGeom>
          <a:solidFill>
            <a:srgbClr val="FFC000"/>
          </a:solidFill>
          <a:ln w="28575">
            <a:solidFill>
              <a:schemeClr val="tx1"/>
            </a:solidFill>
            <a:miter lim="800000"/>
            <a:headEnd/>
            <a:tailEnd/>
          </a:ln>
        </p:spPr>
        <p:txBody>
          <a:bodyPr wrap="none" anchor="ctr"/>
          <a:lstStyle/>
          <a:p>
            <a:pPr>
              <a:defRPr/>
            </a:pPr>
            <a:r>
              <a:rPr lang="en-US" sz="1000" b="1" dirty="0">
                <a:solidFill>
                  <a:schemeClr val="bg1"/>
                </a:solidFill>
                <a:latin typeface="Arial" charset="0"/>
              </a:rPr>
              <a:t>PROJECT OWNERSHIP</a:t>
            </a:r>
          </a:p>
        </p:txBody>
      </p:sp>
      <p:sp>
        <p:nvSpPr>
          <p:cNvPr id="4" name="Rectangle 5"/>
          <p:cNvSpPr>
            <a:spLocks noChangeArrowheads="1"/>
          </p:cNvSpPr>
          <p:nvPr/>
        </p:nvSpPr>
        <p:spPr bwMode="auto">
          <a:xfrm>
            <a:off x="154557" y="3949700"/>
            <a:ext cx="4495800" cy="1134115"/>
          </a:xfrm>
          <a:prstGeom prst="rect">
            <a:avLst/>
          </a:prstGeom>
          <a:noFill/>
          <a:ln w="28575" algn="ctr">
            <a:solidFill>
              <a:schemeClr val="tx1"/>
            </a:solidFill>
            <a:miter lim="800000"/>
            <a:headEnd/>
            <a:tailEnd/>
          </a:ln>
        </p:spPr>
        <p:txBody>
          <a:bodyPr/>
          <a:lstStyle/>
          <a:p>
            <a:pPr>
              <a:defRPr/>
            </a:pPr>
            <a:r>
              <a:rPr lang="en-US" sz="1000" dirty="0">
                <a:solidFill>
                  <a:srgbClr val="595959"/>
                </a:solidFill>
              </a:rPr>
              <a:t>Reduce generator maintenance, optimize </a:t>
            </a:r>
            <a:r>
              <a:rPr lang="en-GB" sz="1000" dirty="0"/>
              <a:t>energy consumption and minimize GHG emission by supplying </a:t>
            </a:r>
            <a:r>
              <a:rPr lang="en-GB" sz="1000" dirty="0" err="1"/>
              <a:t>Oloma</a:t>
            </a:r>
            <a:r>
              <a:rPr lang="en-GB" sz="1000" dirty="0"/>
              <a:t> flow station power from the AGG</a:t>
            </a:r>
          </a:p>
          <a:p>
            <a:pPr>
              <a:defRPr/>
            </a:pPr>
            <a:r>
              <a:rPr lang="en-US" sz="1000" dirty="0">
                <a:solidFill>
                  <a:srgbClr val="595959"/>
                </a:solidFill>
              </a:rPr>
              <a:t> </a:t>
            </a:r>
          </a:p>
          <a:p>
            <a:pPr>
              <a:defRPr/>
            </a:pPr>
            <a:br>
              <a:rPr lang="en-US" sz="1000" dirty="0"/>
            </a:br>
            <a:endParaRPr lang="en-US" altLang="zh-CN" sz="950" dirty="0">
              <a:latin typeface="Arial" pitchFamily="34" charset="0"/>
              <a:cs typeface="Arial" pitchFamily="34" charset="0"/>
            </a:endParaRPr>
          </a:p>
        </p:txBody>
      </p:sp>
      <p:sp>
        <p:nvSpPr>
          <p:cNvPr id="5" name="Rectangle 6"/>
          <p:cNvSpPr>
            <a:spLocks noChangeArrowheads="1"/>
          </p:cNvSpPr>
          <p:nvPr/>
        </p:nvSpPr>
        <p:spPr bwMode="auto">
          <a:xfrm>
            <a:off x="152400" y="3712115"/>
            <a:ext cx="4495800" cy="215900"/>
          </a:xfrm>
          <a:prstGeom prst="rect">
            <a:avLst/>
          </a:prstGeom>
          <a:solidFill>
            <a:srgbClr val="FFC000"/>
          </a:solidFill>
          <a:ln w="28575">
            <a:solidFill>
              <a:schemeClr val="tx1"/>
            </a:solidFill>
            <a:miter lim="800000"/>
            <a:headEnd/>
            <a:tailEnd/>
          </a:ln>
        </p:spPr>
        <p:txBody>
          <a:bodyPr/>
          <a:lstStyle/>
          <a:p>
            <a:pPr>
              <a:defRPr/>
            </a:pPr>
            <a:r>
              <a:rPr lang="en-US" sz="1000" b="1" dirty="0">
                <a:solidFill>
                  <a:schemeClr val="bg1"/>
                </a:solidFill>
                <a:latin typeface="Arial" charset="0"/>
              </a:rPr>
              <a:t>OPPORTUNITY STATEMENT</a:t>
            </a:r>
          </a:p>
        </p:txBody>
      </p:sp>
      <p:sp>
        <p:nvSpPr>
          <p:cNvPr id="17414" name="Rectangle 11"/>
          <p:cNvSpPr>
            <a:spLocks noChangeArrowheads="1"/>
          </p:cNvSpPr>
          <p:nvPr/>
        </p:nvSpPr>
        <p:spPr bwMode="auto">
          <a:xfrm>
            <a:off x="4800599" y="3962399"/>
            <a:ext cx="3948113" cy="1546225"/>
          </a:xfrm>
          <a:prstGeom prst="rect">
            <a:avLst/>
          </a:prstGeom>
          <a:noFill/>
          <a:ln w="28575">
            <a:solidFill>
              <a:schemeClr val="tx1"/>
            </a:solidFill>
            <a:miter lim="800000"/>
            <a:headEnd/>
            <a:tailEnd/>
          </a:ln>
        </p:spPr>
        <p:txBody>
          <a:bodyPr/>
          <a:lstStyle/>
          <a:p>
            <a:endParaRPr lang="en-GB" sz="1000" dirty="0"/>
          </a:p>
        </p:txBody>
      </p:sp>
      <p:sp>
        <p:nvSpPr>
          <p:cNvPr id="9" name="Rectangle 12"/>
          <p:cNvSpPr>
            <a:spLocks noChangeArrowheads="1"/>
          </p:cNvSpPr>
          <p:nvPr/>
        </p:nvSpPr>
        <p:spPr bwMode="auto">
          <a:xfrm>
            <a:off x="4800600" y="3771802"/>
            <a:ext cx="3948113" cy="215900"/>
          </a:xfrm>
          <a:prstGeom prst="rect">
            <a:avLst/>
          </a:prstGeom>
          <a:solidFill>
            <a:srgbClr val="FFC000"/>
          </a:solidFill>
          <a:ln w="28575">
            <a:solidFill>
              <a:schemeClr val="tx1"/>
            </a:solidFill>
            <a:miter lim="800000"/>
            <a:headEnd/>
            <a:tailEnd/>
          </a:ln>
        </p:spPr>
        <p:txBody>
          <a:bodyPr/>
          <a:lstStyle/>
          <a:p>
            <a:pPr>
              <a:defRPr/>
            </a:pPr>
            <a:r>
              <a:rPr lang="en-US" sz="1000" b="1">
                <a:solidFill>
                  <a:schemeClr val="bg1"/>
                </a:solidFill>
                <a:latin typeface="Arial" charset="0"/>
              </a:rPr>
              <a:t>SCOPE</a:t>
            </a:r>
          </a:p>
        </p:txBody>
      </p:sp>
      <p:sp>
        <p:nvSpPr>
          <p:cNvPr id="17416" name="Rectangle 28"/>
          <p:cNvSpPr>
            <a:spLocks noChangeArrowheads="1"/>
          </p:cNvSpPr>
          <p:nvPr/>
        </p:nvSpPr>
        <p:spPr bwMode="auto">
          <a:xfrm>
            <a:off x="8083550" y="6621463"/>
            <a:ext cx="728663" cy="203200"/>
          </a:xfrm>
          <a:prstGeom prst="rect">
            <a:avLst/>
          </a:prstGeom>
          <a:noFill/>
          <a:ln w="9525">
            <a:noFill/>
            <a:miter lim="800000"/>
            <a:headEnd/>
            <a:tailEnd/>
          </a:ln>
        </p:spPr>
        <p:txBody>
          <a:bodyPr/>
          <a:lstStyle/>
          <a:p>
            <a:pPr>
              <a:spcBef>
                <a:spcPct val="20000"/>
              </a:spcBef>
            </a:pPr>
            <a:endParaRPr lang="en-GB" sz="800"/>
          </a:p>
        </p:txBody>
      </p:sp>
      <p:sp>
        <p:nvSpPr>
          <p:cNvPr id="17417" name="Rectangle 29"/>
          <p:cNvSpPr>
            <a:spLocks noChangeArrowheads="1"/>
          </p:cNvSpPr>
          <p:nvPr/>
        </p:nvSpPr>
        <p:spPr bwMode="auto">
          <a:xfrm>
            <a:off x="6865938" y="6621463"/>
            <a:ext cx="1217612" cy="203200"/>
          </a:xfrm>
          <a:prstGeom prst="rect">
            <a:avLst/>
          </a:prstGeom>
          <a:noFill/>
          <a:ln w="9525">
            <a:noFill/>
            <a:miter lim="800000"/>
            <a:headEnd/>
            <a:tailEnd/>
          </a:ln>
        </p:spPr>
        <p:txBody>
          <a:bodyPr/>
          <a:lstStyle/>
          <a:p>
            <a:pPr>
              <a:spcBef>
                <a:spcPct val="20000"/>
              </a:spcBef>
            </a:pPr>
            <a:endParaRPr lang="en-GB" sz="800"/>
          </a:p>
        </p:txBody>
      </p:sp>
      <p:sp>
        <p:nvSpPr>
          <p:cNvPr id="17418" name="Rectangle 43"/>
          <p:cNvSpPr>
            <a:spLocks noChangeArrowheads="1"/>
          </p:cNvSpPr>
          <p:nvPr/>
        </p:nvSpPr>
        <p:spPr bwMode="auto">
          <a:xfrm>
            <a:off x="8242300" y="5989638"/>
            <a:ext cx="571500" cy="254000"/>
          </a:xfrm>
          <a:prstGeom prst="rect">
            <a:avLst/>
          </a:prstGeom>
          <a:noFill/>
          <a:ln w="9525">
            <a:noFill/>
            <a:miter lim="800000"/>
            <a:headEnd/>
            <a:tailEnd/>
          </a:ln>
        </p:spPr>
        <p:txBody>
          <a:bodyPr anchor="ctr" anchorCtr="1"/>
          <a:lstStyle/>
          <a:p>
            <a:pPr>
              <a:spcBef>
                <a:spcPct val="20000"/>
              </a:spcBef>
            </a:pPr>
            <a:endParaRPr lang="en-GB" sz="1000" b="1"/>
          </a:p>
        </p:txBody>
      </p:sp>
      <p:sp>
        <p:nvSpPr>
          <p:cNvPr id="17419" name="Rectangle 47"/>
          <p:cNvSpPr>
            <a:spLocks noChangeArrowheads="1"/>
          </p:cNvSpPr>
          <p:nvPr/>
        </p:nvSpPr>
        <p:spPr bwMode="auto">
          <a:xfrm>
            <a:off x="4760913" y="5989638"/>
            <a:ext cx="1212850" cy="254000"/>
          </a:xfrm>
          <a:prstGeom prst="rect">
            <a:avLst/>
          </a:prstGeom>
          <a:noFill/>
          <a:ln w="9525">
            <a:noFill/>
            <a:miter lim="800000"/>
            <a:headEnd/>
            <a:tailEnd/>
          </a:ln>
        </p:spPr>
        <p:txBody>
          <a:bodyPr/>
          <a:lstStyle/>
          <a:p>
            <a:pPr>
              <a:spcBef>
                <a:spcPct val="20000"/>
              </a:spcBef>
            </a:pPr>
            <a:endParaRPr lang="en-GB" sz="1200" b="1"/>
          </a:p>
        </p:txBody>
      </p:sp>
      <p:sp>
        <p:nvSpPr>
          <p:cNvPr id="17420" name="Rectangle 48"/>
          <p:cNvSpPr>
            <a:spLocks noChangeArrowheads="1"/>
          </p:cNvSpPr>
          <p:nvPr/>
        </p:nvSpPr>
        <p:spPr bwMode="auto">
          <a:xfrm>
            <a:off x="8242300" y="1849438"/>
            <a:ext cx="571500" cy="254000"/>
          </a:xfrm>
          <a:prstGeom prst="rect">
            <a:avLst/>
          </a:prstGeom>
          <a:noFill/>
          <a:ln w="9525">
            <a:noFill/>
            <a:miter lim="800000"/>
            <a:headEnd/>
            <a:tailEnd/>
          </a:ln>
        </p:spPr>
        <p:txBody>
          <a:bodyPr anchor="ctr" anchorCtr="1"/>
          <a:lstStyle/>
          <a:p>
            <a:pPr>
              <a:spcBef>
                <a:spcPct val="20000"/>
              </a:spcBef>
            </a:pPr>
            <a:endParaRPr lang="en-GB" sz="1000" b="1"/>
          </a:p>
        </p:txBody>
      </p:sp>
      <p:sp>
        <p:nvSpPr>
          <p:cNvPr id="86" name="Rectangle 89"/>
          <p:cNvSpPr>
            <a:spLocks noChangeArrowheads="1"/>
          </p:cNvSpPr>
          <p:nvPr/>
        </p:nvSpPr>
        <p:spPr bwMode="auto">
          <a:xfrm>
            <a:off x="143414" y="2230438"/>
            <a:ext cx="4495800" cy="1460499"/>
          </a:xfrm>
          <a:prstGeom prst="rect">
            <a:avLst/>
          </a:prstGeom>
          <a:noFill/>
          <a:ln w="28575" algn="ctr">
            <a:solidFill>
              <a:schemeClr val="tx1"/>
            </a:solidFill>
            <a:miter lim="800000"/>
            <a:headEnd/>
            <a:tailEnd/>
          </a:ln>
        </p:spPr>
        <p:txBody>
          <a:bodyPr/>
          <a:lstStyle/>
          <a:p>
            <a:pPr>
              <a:spcBef>
                <a:spcPct val="50000"/>
              </a:spcBef>
              <a:defRPr/>
            </a:pPr>
            <a:r>
              <a:rPr lang="en-US" sz="1000" dirty="0">
                <a:latin typeface="+mn-lt"/>
              </a:rPr>
              <a:t>    </a:t>
            </a:r>
            <a:endParaRPr lang="en-GB" sz="1000" dirty="0">
              <a:latin typeface="+mn-lt"/>
            </a:endParaRPr>
          </a:p>
          <a:p>
            <a:pPr>
              <a:defRPr/>
            </a:pPr>
            <a:endParaRPr lang="en-GB" sz="1000" dirty="0">
              <a:latin typeface="+mn-lt"/>
            </a:endParaRPr>
          </a:p>
        </p:txBody>
      </p:sp>
      <p:sp>
        <p:nvSpPr>
          <p:cNvPr id="87" name="Rectangle 90"/>
          <p:cNvSpPr>
            <a:spLocks noChangeArrowheads="1"/>
          </p:cNvSpPr>
          <p:nvPr/>
        </p:nvSpPr>
        <p:spPr bwMode="auto">
          <a:xfrm>
            <a:off x="152400" y="2070100"/>
            <a:ext cx="4495800" cy="215900"/>
          </a:xfrm>
          <a:prstGeom prst="rect">
            <a:avLst/>
          </a:prstGeom>
          <a:solidFill>
            <a:srgbClr val="FFC000"/>
          </a:solidFill>
          <a:ln w="28575">
            <a:solidFill>
              <a:schemeClr val="tx1"/>
            </a:solidFill>
            <a:miter lim="800000"/>
            <a:headEnd/>
            <a:tailEnd/>
          </a:ln>
        </p:spPr>
        <p:txBody>
          <a:bodyPr/>
          <a:lstStyle/>
          <a:p>
            <a:pPr>
              <a:defRPr/>
            </a:pPr>
            <a:r>
              <a:rPr lang="en-US" sz="1000" b="1" dirty="0">
                <a:solidFill>
                  <a:schemeClr val="bg1"/>
                </a:solidFill>
                <a:latin typeface="Arial" charset="0"/>
              </a:rPr>
              <a:t>BUSINESS </a:t>
            </a:r>
            <a:r>
              <a:rPr lang="en-US" sz="1000" b="1" dirty="0">
                <a:solidFill>
                  <a:schemeClr val="bg1"/>
                </a:solidFill>
              </a:rPr>
              <a:t>CASE</a:t>
            </a:r>
            <a:endParaRPr lang="en-US" sz="1000" b="1" dirty="0">
              <a:solidFill>
                <a:schemeClr val="bg1"/>
              </a:solidFill>
              <a:latin typeface="Arial" charset="0"/>
            </a:endParaRPr>
          </a:p>
        </p:txBody>
      </p:sp>
      <p:sp>
        <p:nvSpPr>
          <p:cNvPr id="123" name="Rectangle 3"/>
          <p:cNvSpPr>
            <a:spLocks noChangeArrowheads="1"/>
          </p:cNvSpPr>
          <p:nvPr/>
        </p:nvSpPr>
        <p:spPr bwMode="auto">
          <a:xfrm>
            <a:off x="2514600" y="1066800"/>
            <a:ext cx="2178050" cy="914400"/>
          </a:xfrm>
          <a:prstGeom prst="rect">
            <a:avLst/>
          </a:prstGeom>
          <a:noFill/>
          <a:ln w="28575" algn="ctr">
            <a:noFill/>
            <a:miter lim="800000"/>
            <a:headEnd/>
            <a:tailEnd/>
          </a:ln>
        </p:spPr>
        <p:txBody>
          <a:bodyPr/>
          <a:lstStyle/>
          <a:p>
            <a:pPr marL="27432" lvl="1" defTabSz="1090613">
              <a:spcBef>
                <a:spcPts val="300"/>
              </a:spcBef>
              <a:buFont typeface="Wingdings" pitchFamily="2" charset="2"/>
              <a:buNone/>
              <a:tabLst>
                <a:tab pos="1089025" algn="l"/>
                <a:tab pos="2000250" algn="l"/>
                <a:tab pos="2681288" algn="l"/>
              </a:tabLst>
              <a:defRPr/>
            </a:pPr>
            <a:r>
              <a:rPr lang="en-US" sz="700" b="1" dirty="0">
                <a:solidFill>
                  <a:srgbClr val="C00000"/>
                </a:solidFill>
                <a:latin typeface="Tahoma" pitchFamily="34" charset="0"/>
                <a:ea typeface="Tahoma" pitchFamily="34" charset="0"/>
                <a:cs typeface="Tahoma" pitchFamily="34" charset="0"/>
              </a:rPr>
              <a:t>Team Members:</a:t>
            </a:r>
          </a:p>
          <a:p>
            <a:pPr marL="27432" lvl="1" defTabSz="1090613">
              <a:spcBef>
                <a:spcPts val="300"/>
              </a:spcBef>
              <a:tabLst>
                <a:tab pos="1089025" algn="l"/>
                <a:tab pos="2000250" algn="l"/>
                <a:tab pos="2681288" algn="l"/>
              </a:tabLst>
              <a:defRPr/>
            </a:pPr>
            <a:r>
              <a:rPr lang="en-US" sz="1000" dirty="0">
                <a:latin typeface="Arial" pitchFamily="34" charset="0"/>
                <a:ea typeface="Tahoma" pitchFamily="34" charset="0"/>
                <a:cs typeface="Arial" pitchFamily="34" charset="0"/>
              </a:rPr>
              <a:t>Ojo Akindele</a:t>
            </a:r>
          </a:p>
          <a:p>
            <a:pPr marL="27432" lvl="1" defTabSz="1090613">
              <a:spcBef>
                <a:spcPts val="300"/>
              </a:spcBef>
              <a:tabLst>
                <a:tab pos="1089025" algn="l"/>
                <a:tab pos="2000250" algn="l"/>
                <a:tab pos="2681288" algn="l"/>
              </a:tabLst>
              <a:defRPr/>
            </a:pPr>
            <a:r>
              <a:rPr lang="en-US" sz="1000" dirty="0">
                <a:latin typeface="Arial" pitchFamily="34" charset="0"/>
                <a:ea typeface="Tahoma" pitchFamily="34" charset="0"/>
                <a:cs typeface="Arial" pitchFamily="34" charset="0"/>
              </a:rPr>
              <a:t>Agbolu Promise</a:t>
            </a:r>
          </a:p>
          <a:p>
            <a:pPr marL="27432" lvl="1" defTabSz="1090613">
              <a:spcBef>
                <a:spcPts val="300"/>
              </a:spcBef>
              <a:tabLst>
                <a:tab pos="1089025" algn="l"/>
                <a:tab pos="2000250" algn="l"/>
                <a:tab pos="2681288" algn="l"/>
              </a:tabLst>
              <a:defRPr/>
            </a:pPr>
            <a:r>
              <a:rPr lang="en-GB" sz="1000" dirty="0">
                <a:latin typeface="Arial" pitchFamily="34" charset="0"/>
                <a:ea typeface="Tahoma" pitchFamily="34" charset="0"/>
                <a:cs typeface="Arial" pitchFamily="34" charset="0"/>
              </a:rPr>
              <a:t>Akpojevwa, Lucky</a:t>
            </a:r>
          </a:p>
          <a:p>
            <a:pPr marL="27432" lvl="1" defTabSz="1090613">
              <a:spcBef>
                <a:spcPts val="300"/>
              </a:spcBef>
              <a:tabLst>
                <a:tab pos="1089025" algn="l"/>
                <a:tab pos="2000250" algn="l"/>
                <a:tab pos="2681288" algn="l"/>
              </a:tabLst>
              <a:defRPr/>
            </a:pPr>
            <a:r>
              <a:rPr lang="en-GB" sz="1000" dirty="0">
                <a:latin typeface="Arial" pitchFamily="34" charset="0"/>
                <a:ea typeface="Tahoma" pitchFamily="34" charset="0"/>
                <a:cs typeface="Arial" pitchFamily="34" charset="0"/>
              </a:rPr>
              <a:t>Megbuwe, Anemieyeseigha </a:t>
            </a:r>
          </a:p>
          <a:p>
            <a:pPr marL="27432" lvl="1" defTabSz="1090613">
              <a:spcBef>
                <a:spcPts val="300"/>
              </a:spcBef>
              <a:tabLst>
                <a:tab pos="1089025" algn="l"/>
                <a:tab pos="2000250" algn="l"/>
                <a:tab pos="2681288" algn="l"/>
              </a:tabLst>
              <a:defRPr/>
            </a:pPr>
            <a:endParaRPr lang="en-US" sz="1000" dirty="0">
              <a:latin typeface="Arial" pitchFamily="34" charset="0"/>
              <a:ea typeface="Tahoma" pitchFamily="34" charset="0"/>
              <a:cs typeface="Arial" pitchFamily="34" charset="0"/>
            </a:endParaRPr>
          </a:p>
          <a:p>
            <a:pPr marL="256032" lvl="1" indent="-228600" defTabSz="1090613">
              <a:spcBef>
                <a:spcPts val="300"/>
              </a:spcBef>
              <a:buAutoNum type="arabicPeriod"/>
              <a:tabLst>
                <a:tab pos="1089025" algn="l"/>
                <a:tab pos="2000250" algn="l"/>
                <a:tab pos="2681288" algn="l"/>
              </a:tabLst>
              <a:defRPr/>
            </a:pPr>
            <a:endParaRPr lang="en-US" sz="800" dirty="0">
              <a:latin typeface="Tahoma" pitchFamily="34" charset="0"/>
              <a:ea typeface="Tahoma" pitchFamily="34" charset="0"/>
              <a:cs typeface="Tahoma" pitchFamily="34" charset="0"/>
            </a:endParaRPr>
          </a:p>
          <a:p>
            <a:pPr marL="256032" lvl="1" indent="-228600" defTabSz="1090613">
              <a:spcBef>
                <a:spcPts val="300"/>
              </a:spcBef>
              <a:buAutoNum type="arabicPeriod"/>
              <a:tabLst>
                <a:tab pos="1089025" algn="l"/>
                <a:tab pos="2000250" algn="l"/>
                <a:tab pos="2681288" algn="l"/>
              </a:tabLst>
              <a:defRPr/>
            </a:pPr>
            <a:endParaRPr lang="en-US" sz="1050" dirty="0"/>
          </a:p>
        </p:txBody>
      </p:sp>
      <p:sp>
        <p:nvSpPr>
          <p:cNvPr id="128" name="Rectangle 5"/>
          <p:cNvSpPr>
            <a:spLocks noChangeArrowheads="1"/>
          </p:cNvSpPr>
          <p:nvPr/>
        </p:nvSpPr>
        <p:spPr bwMode="auto">
          <a:xfrm>
            <a:off x="152400" y="5083815"/>
            <a:ext cx="4495800" cy="1513835"/>
          </a:xfrm>
          <a:prstGeom prst="rect">
            <a:avLst/>
          </a:prstGeom>
          <a:noFill/>
          <a:ln w="28575" algn="ctr">
            <a:solidFill>
              <a:schemeClr val="tx1"/>
            </a:solidFill>
            <a:miter lim="800000"/>
            <a:headEnd/>
            <a:tailEnd/>
          </a:ln>
        </p:spPr>
        <p:txBody>
          <a:bodyPr/>
          <a:lstStyle/>
          <a:p>
            <a:pPr>
              <a:spcBef>
                <a:spcPct val="50000"/>
              </a:spcBef>
              <a:defRPr/>
            </a:pPr>
            <a:endParaRPr lang="en-US" sz="1000" dirty="0"/>
          </a:p>
          <a:p>
            <a:pPr marL="242888" lvl="0" indent="-242888" defTabSz="387350">
              <a:buFont typeface="Arial" pitchFamily="34" charset="0"/>
              <a:buChar char="•"/>
              <a:defRPr/>
            </a:pPr>
            <a:endParaRPr lang="en-US" altLang="zh-CN" sz="1000" dirty="0">
              <a:latin typeface="Arial" pitchFamily="34" charset="0"/>
              <a:cs typeface="Arial" pitchFamily="34" charset="0"/>
            </a:endParaRPr>
          </a:p>
          <a:p>
            <a:pPr marL="242888" lvl="0" indent="-242888" defTabSz="387350">
              <a:buFont typeface="Arial" pitchFamily="34" charset="0"/>
              <a:buChar char="•"/>
              <a:defRPr/>
            </a:pPr>
            <a:endParaRPr lang="en-US" altLang="zh-CN" sz="1000" dirty="0">
              <a:latin typeface="Arial" pitchFamily="34" charset="0"/>
              <a:cs typeface="Arial" pitchFamily="34" charset="0"/>
            </a:endParaRPr>
          </a:p>
          <a:p>
            <a:pPr marL="242888" lvl="0" indent="-242888" defTabSz="387350">
              <a:buFont typeface="+mj-lt"/>
              <a:buNone/>
              <a:defRPr/>
            </a:pPr>
            <a:endParaRPr lang="en-GB" altLang="zh-CN" sz="1000" dirty="0">
              <a:latin typeface="Arial" pitchFamily="34" charset="0"/>
              <a:cs typeface="Arial" pitchFamily="34" charset="0"/>
            </a:endParaRPr>
          </a:p>
        </p:txBody>
      </p:sp>
      <p:sp>
        <p:nvSpPr>
          <p:cNvPr id="129" name="Rectangle 6"/>
          <p:cNvSpPr>
            <a:spLocks noChangeArrowheads="1"/>
          </p:cNvSpPr>
          <p:nvPr/>
        </p:nvSpPr>
        <p:spPr bwMode="auto">
          <a:xfrm>
            <a:off x="162344" y="4867915"/>
            <a:ext cx="4495800" cy="215900"/>
          </a:xfrm>
          <a:prstGeom prst="rect">
            <a:avLst/>
          </a:prstGeom>
          <a:solidFill>
            <a:srgbClr val="FFC000"/>
          </a:solidFill>
          <a:ln w="28575">
            <a:solidFill>
              <a:schemeClr val="tx1"/>
            </a:solidFill>
            <a:miter lim="800000"/>
            <a:headEnd/>
            <a:tailEnd/>
          </a:ln>
        </p:spPr>
        <p:txBody>
          <a:bodyPr/>
          <a:lstStyle/>
          <a:p>
            <a:pPr>
              <a:defRPr/>
            </a:pPr>
            <a:r>
              <a:rPr lang="en-US" sz="1000" b="1" dirty="0">
                <a:solidFill>
                  <a:schemeClr val="bg1"/>
                </a:solidFill>
                <a:latin typeface="Arial" charset="0"/>
              </a:rPr>
              <a:t>GOAL</a:t>
            </a:r>
          </a:p>
        </p:txBody>
      </p:sp>
      <p:sp>
        <p:nvSpPr>
          <p:cNvPr id="132" name="Rectangle 5"/>
          <p:cNvSpPr>
            <a:spLocks noChangeArrowheads="1"/>
          </p:cNvSpPr>
          <p:nvPr/>
        </p:nvSpPr>
        <p:spPr bwMode="auto">
          <a:xfrm>
            <a:off x="4800600" y="5661025"/>
            <a:ext cx="3948113" cy="936625"/>
          </a:xfrm>
          <a:prstGeom prst="rect">
            <a:avLst/>
          </a:prstGeom>
          <a:noFill/>
          <a:ln w="28575" algn="ctr">
            <a:solidFill>
              <a:schemeClr val="tx1"/>
            </a:solidFill>
            <a:miter lim="800000"/>
            <a:headEnd/>
            <a:tailEnd/>
          </a:ln>
        </p:spPr>
        <p:txBody>
          <a:bodyPr/>
          <a:lstStyle/>
          <a:p>
            <a:pPr>
              <a:spcBef>
                <a:spcPts val="0"/>
              </a:spcBef>
              <a:buFont typeface="Arial" pitchFamily="34" charset="0"/>
              <a:buChar char="•"/>
              <a:defRPr/>
            </a:pPr>
            <a:endParaRPr lang="en-US" sz="1050" dirty="0">
              <a:latin typeface="+mn-lt"/>
            </a:endParaRPr>
          </a:p>
        </p:txBody>
      </p:sp>
      <p:sp>
        <p:nvSpPr>
          <p:cNvPr id="133" name="Rectangle 6"/>
          <p:cNvSpPr>
            <a:spLocks noChangeArrowheads="1"/>
          </p:cNvSpPr>
          <p:nvPr/>
        </p:nvSpPr>
        <p:spPr bwMode="auto">
          <a:xfrm>
            <a:off x="4810918" y="5508625"/>
            <a:ext cx="3948113" cy="304800"/>
          </a:xfrm>
          <a:prstGeom prst="rect">
            <a:avLst/>
          </a:prstGeom>
          <a:solidFill>
            <a:srgbClr val="FFC000"/>
          </a:solidFill>
          <a:ln w="28575">
            <a:solidFill>
              <a:schemeClr val="tx1"/>
            </a:solidFill>
            <a:miter lim="800000"/>
            <a:headEnd/>
            <a:tailEnd/>
          </a:ln>
        </p:spPr>
        <p:txBody>
          <a:bodyPr/>
          <a:lstStyle/>
          <a:p>
            <a:pPr>
              <a:defRPr/>
            </a:pPr>
            <a:r>
              <a:rPr lang="en-US" sz="1000" b="1" dirty="0">
                <a:solidFill>
                  <a:schemeClr val="bg1"/>
                </a:solidFill>
              </a:rPr>
              <a:t>POTENTIAL ROADBLOCKS/ ISSUES</a:t>
            </a:r>
            <a:endParaRPr lang="en-US" sz="1000" b="1" dirty="0">
              <a:solidFill>
                <a:schemeClr val="bg1"/>
              </a:solidFill>
              <a:latin typeface="Arial" charset="0"/>
            </a:endParaRPr>
          </a:p>
        </p:txBody>
      </p:sp>
      <p:sp>
        <p:nvSpPr>
          <p:cNvPr id="17430" name="Rectangle 91"/>
          <p:cNvSpPr>
            <a:spLocks noChangeArrowheads="1"/>
          </p:cNvSpPr>
          <p:nvPr/>
        </p:nvSpPr>
        <p:spPr bwMode="auto">
          <a:xfrm>
            <a:off x="4809585" y="2690224"/>
            <a:ext cx="3949445" cy="1093997"/>
          </a:xfrm>
          <a:prstGeom prst="rect">
            <a:avLst/>
          </a:prstGeom>
          <a:noFill/>
          <a:ln w="28575">
            <a:solidFill>
              <a:schemeClr val="tx1"/>
            </a:solidFill>
            <a:miter lim="800000"/>
            <a:headEnd/>
            <a:tailEnd/>
          </a:ln>
        </p:spPr>
        <p:txBody>
          <a:bodyPr/>
          <a:lstStyle/>
          <a:p>
            <a:r>
              <a:rPr lang="en-US" sz="900" b="1" u="sng" dirty="0">
                <a:solidFill>
                  <a:srgbClr val="C00000"/>
                </a:solidFill>
              </a:rPr>
              <a:t>Gross Hard Benefits</a:t>
            </a:r>
            <a:r>
              <a:rPr lang="en-US" sz="900" b="1" dirty="0">
                <a:solidFill>
                  <a:srgbClr val="C00000"/>
                </a:solidFill>
              </a:rPr>
              <a:t>:</a:t>
            </a:r>
          </a:p>
        </p:txBody>
      </p:sp>
      <p:sp>
        <p:nvSpPr>
          <p:cNvPr id="114" name="Rectangle 12"/>
          <p:cNvSpPr>
            <a:spLocks noChangeArrowheads="1"/>
          </p:cNvSpPr>
          <p:nvPr/>
        </p:nvSpPr>
        <p:spPr bwMode="auto">
          <a:xfrm>
            <a:off x="4800600" y="2538413"/>
            <a:ext cx="3948113" cy="204787"/>
          </a:xfrm>
          <a:prstGeom prst="rect">
            <a:avLst/>
          </a:prstGeom>
          <a:solidFill>
            <a:srgbClr val="FFC000"/>
          </a:solidFill>
          <a:ln w="28575">
            <a:solidFill>
              <a:schemeClr val="tx1"/>
            </a:solidFill>
            <a:miter lim="800000"/>
            <a:headEnd/>
            <a:tailEnd/>
          </a:ln>
        </p:spPr>
        <p:txBody>
          <a:bodyPr/>
          <a:lstStyle/>
          <a:p>
            <a:pPr>
              <a:defRPr/>
            </a:pPr>
            <a:r>
              <a:rPr lang="en-US" sz="1000" b="1" dirty="0">
                <a:solidFill>
                  <a:schemeClr val="bg1"/>
                </a:solidFill>
                <a:latin typeface="Arial" charset="0"/>
              </a:rPr>
              <a:t>BENEFITS</a:t>
            </a:r>
          </a:p>
        </p:txBody>
      </p:sp>
      <p:sp>
        <p:nvSpPr>
          <p:cNvPr id="82" name="Rectangle 15"/>
          <p:cNvSpPr>
            <a:spLocks noChangeArrowheads="1"/>
          </p:cNvSpPr>
          <p:nvPr/>
        </p:nvSpPr>
        <p:spPr bwMode="auto">
          <a:xfrm>
            <a:off x="4800600" y="838199"/>
            <a:ext cx="3948113" cy="304801"/>
          </a:xfrm>
          <a:prstGeom prst="rect">
            <a:avLst/>
          </a:prstGeom>
          <a:solidFill>
            <a:srgbClr val="FFC000"/>
          </a:solidFill>
          <a:ln w="28575">
            <a:solidFill>
              <a:schemeClr val="tx1"/>
            </a:solidFill>
            <a:miter lim="800000"/>
            <a:headEnd/>
            <a:tailEnd/>
          </a:ln>
        </p:spPr>
        <p:txBody>
          <a:bodyPr wrap="none" anchor="ctr"/>
          <a:lstStyle/>
          <a:p>
            <a:pPr>
              <a:defRPr/>
            </a:pPr>
            <a:r>
              <a:rPr lang="en-US" sz="1000" b="1" dirty="0">
                <a:solidFill>
                  <a:schemeClr val="bg1"/>
                </a:solidFill>
                <a:latin typeface="Arial" charset="0"/>
              </a:rPr>
              <a:t>PROJECT STATUS</a:t>
            </a:r>
          </a:p>
        </p:txBody>
      </p:sp>
      <p:grpSp>
        <p:nvGrpSpPr>
          <p:cNvPr id="2" name="Group 87"/>
          <p:cNvGrpSpPr/>
          <p:nvPr/>
        </p:nvGrpSpPr>
        <p:grpSpPr>
          <a:xfrm>
            <a:off x="7861300" y="530225"/>
            <a:ext cx="781050" cy="128588"/>
            <a:chOff x="7861300" y="530225"/>
            <a:chExt cx="781050" cy="128588"/>
          </a:xfrm>
        </p:grpSpPr>
        <p:sp>
          <p:nvSpPr>
            <p:cNvPr id="17434" name="Oval 16"/>
            <p:cNvSpPr>
              <a:spLocks noChangeArrowheads="1"/>
            </p:cNvSpPr>
            <p:nvPr/>
          </p:nvSpPr>
          <p:spPr bwMode="auto">
            <a:xfrm>
              <a:off x="7861300" y="542925"/>
              <a:ext cx="212725" cy="88900"/>
            </a:xfrm>
            <a:prstGeom prst="ellipse">
              <a:avLst/>
            </a:prstGeom>
            <a:solidFill>
              <a:srgbClr val="00CC00"/>
            </a:solidFill>
            <a:ln w="9525">
              <a:solidFill>
                <a:schemeClr val="tx1"/>
              </a:solidFill>
              <a:round/>
              <a:headEnd/>
              <a:tailEnd/>
            </a:ln>
          </p:spPr>
          <p:txBody>
            <a:bodyPr wrap="none" anchor="ctr"/>
            <a:lstStyle/>
            <a:p>
              <a:r>
                <a:rPr lang="en-US" sz="600" b="1" dirty="0"/>
                <a:t>G</a:t>
              </a:r>
            </a:p>
          </p:txBody>
        </p:sp>
        <p:sp>
          <p:nvSpPr>
            <p:cNvPr id="17435" name="Oval 17"/>
            <p:cNvSpPr>
              <a:spLocks noChangeArrowheads="1"/>
            </p:cNvSpPr>
            <p:nvPr/>
          </p:nvSpPr>
          <p:spPr bwMode="auto">
            <a:xfrm>
              <a:off x="8159750" y="530225"/>
              <a:ext cx="179388" cy="107950"/>
            </a:xfrm>
            <a:prstGeom prst="ellipse">
              <a:avLst/>
            </a:prstGeom>
            <a:solidFill>
              <a:srgbClr val="FFFF00"/>
            </a:solidFill>
            <a:ln w="9525">
              <a:solidFill>
                <a:schemeClr val="tx1"/>
              </a:solidFill>
              <a:round/>
              <a:headEnd/>
              <a:tailEnd/>
            </a:ln>
          </p:spPr>
          <p:txBody>
            <a:bodyPr wrap="none" anchor="ctr"/>
            <a:lstStyle/>
            <a:p>
              <a:r>
                <a:rPr lang="en-US" sz="600" b="1"/>
                <a:t>Y</a:t>
              </a:r>
            </a:p>
          </p:txBody>
        </p:sp>
        <p:sp>
          <p:nvSpPr>
            <p:cNvPr id="17436" name="Oval 18"/>
            <p:cNvSpPr>
              <a:spLocks noChangeArrowheads="1"/>
            </p:cNvSpPr>
            <p:nvPr/>
          </p:nvSpPr>
          <p:spPr bwMode="auto">
            <a:xfrm>
              <a:off x="8451850" y="539750"/>
              <a:ext cx="190500" cy="119063"/>
            </a:xfrm>
            <a:prstGeom prst="ellipse">
              <a:avLst/>
            </a:prstGeom>
            <a:solidFill>
              <a:srgbClr val="FF0000"/>
            </a:solidFill>
            <a:ln w="9525">
              <a:solidFill>
                <a:schemeClr val="tx1"/>
              </a:solidFill>
              <a:round/>
              <a:headEnd/>
              <a:tailEnd/>
            </a:ln>
          </p:spPr>
          <p:txBody>
            <a:bodyPr wrap="none" anchor="ctr"/>
            <a:lstStyle/>
            <a:p>
              <a:r>
                <a:rPr lang="en-US" sz="600" b="1">
                  <a:solidFill>
                    <a:schemeClr val="bg1"/>
                  </a:solidFill>
                </a:rPr>
                <a:t>R</a:t>
              </a:r>
            </a:p>
          </p:txBody>
        </p:sp>
      </p:grpSp>
      <p:sp>
        <p:nvSpPr>
          <p:cNvPr id="17437" name="Rectangle 19"/>
          <p:cNvSpPr>
            <a:spLocks noChangeArrowheads="1"/>
          </p:cNvSpPr>
          <p:nvPr/>
        </p:nvSpPr>
        <p:spPr bwMode="auto">
          <a:xfrm>
            <a:off x="7800975" y="638175"/>
            <a:ext cx="287338" cy="76200"/>
          </a:xfrm>
          <a:prstGeom prst="rect">
            <a:avLst/>
          </a:prstGeom>
          <a:noFill/>
          <a:ln w="9525">
            <a:noFill/>
            <a:miter lim="800000"/>
            <a:headEnd/>
            <a:tailEnd/>
          </a:ln>
        </p:spPr>
        <p:txBody>
          <a:bodyPr wrap="none" lIns="0" tIns="0" rIns="0" bIns="0" anchor="ctr"/>
          <a:lstStyle/>
          <a:p>
            <a:r>
              <a:rPr lang="en-US" sz="500" b="1">
                <a:solidFill>
                  <a:schemeClr val="bg1"/>
                </a:solidFill>
              </a:rPr>
              <a:t>On Track</a:t>
            </a:r>
          </a:p>
        </p:txBody>
      </p:sp>
      <p:sp>
        <p:nvSpPr>
          <p:cNvPr id="17438" name="Rectangle 20"/>
          <p:cNvSpPr>
            <a:spLocks noChangeArrowheads="1"/>
          </p:cNvSpPr>
          <p:nvPr/>
        </p:nvSpPr>
        <p:spPr bwMode="auto">
          <a:xfrm>
            <a:off x="8110538" y="650875"/>
            <a:ext cx="285750" cy="76200"/>
          </a:xfrm>
          <a:prstGeom prst="rect">
            <a:avLst/>
          </a:prstGeom>
          <a:noFill/>
          <a:ln w="9525">
            <a:noFill/>
            <a:miter lim="800000"/>
            <a:headEnd/>
            <a:tailEnd/>
          </a:ln>
        </p:spPr>
        <p:txBody>
          <a:bodyPr wrap="none" lIns="0" tIns="0" rIns="0" bIns="0" anchor="ctr"/>
          <a:lstStyle/>
          <a:p>
            <a:r>
              <a:rPr lang="en-US" sz="500" b="1">
                <a:solidFill>
                  <a:schemeClr val="bg1"/>
                </a:solidFill>
              </a:rPr>
              <a:t>Delayed</a:t>
            </a:r>
          </a:p>
        </p:txBody>
      </p:sp>
      <p:sp>
        <p:nvSpPr>
          <p:cNvPr id="17439" name="Rectangle 21"/>
          <p:cNvSpPr>
            <a:spLocks noChangeArrowheads="1"/>
          </p:cNvSpPr>
          <p:nvPr/>
        </p:nvSpPr>
        <p:spPr bwMode="auto">
          <a:xfrm>
            <a:off x="8410575" y="649288"/>
            <a:ext cx="287338" cy="76200"/>
          </a:xfrm>
          <a:prstGeom prst="rect">
            <a:avLst/>
          </a:prstGeom>
          <a:noFill/>
          <a:ln w="9525">
            <a:noFill/>
            <a:miter lim="800000"/>
            <a:headEnd/>
            <a:tailEnd/>
          </a:ln>
        </p:spPr>
        <p:txBody>
          <a:bodyPr wrap="none" lIns="0" tIns="0" rIns="0" bIns="0" anchor="ctr"/>
          <a:lstStyle/>
          <a:p>
            <a:r>
              <a:rPr lang="en-US" sz="500" b="1">
                <a:solidFill>
                  <a:schemeClr val="bg1"/>
                </a:solidFill>
              </a:rPr>
              <a:t>Stopped</a:t>
            </a:r>
          </a:p>
        </p:txBody>
      </p:sp>
      <p:sp>
        <p:nvSpPr>
          <p:cNvPr id="17440" name="Rectangle 48"/>
          <p:cNvSpPr>
            <a:spLocks noChangeArrowheads="1"/>
          </p:cNvSpPr>
          <p:nvPr/>
        </p:nvSpPr>
        <p:spPr bwMode="auto">
          <a:xfrm>
            <a:off x="8242300" y="1849438"/>
            <a:ext cx="571500" cy="254000"/>
          </a:xfrm>
          <a:prstGeom prst="rect">
            <a:avLst/>
          </a:prstGeom>
          <a:noFill/>
          <a:ln w="9525">
            <a:noFill/>
            <a:miter lim="800000"/>
            <a:headEnd/>
            <a:tailEnd/>
          </a:ln>
        </p:spPr>
        <p:txBody>
          <a:bodyPr anchor="ctr" anchorCtr="1"/>
          <a:lstStyle/>
          <a:p>
            <a:pPr>
              <a:spcBef>
                <a:spcPct val="20000"/>
              </a:spcBef>
            </a:pPr>
            <a:endParaRPr lang="en-GB" sz="1000" b="1"/>
          </a:p>
        </p:txBody>
      </p:sp>
      <p:sp>
        <p:nvSpPr>
          <p:cNvPr id="17441" name="Rectangle 52"/>
          <p:cNvSpPr>
            <a:spLocks noChangeArrowheads="1"/>
          </p:cNvSpPr>
          <p:nvPr/>
        </p:nvSpPr>
        <p:spPr bwMode="auto">
          <a:xfrm>
            <a:off x="8242300" y="1595438"/>
            <a:ext cx="571500" cy="254000"/>
          </a:xfrm>
          <a:prstGeom prst="rect">
            <a:avLst/>
          </a:prstGeom>
          <a:noFill/>
          <a:ln w="9525">
            <a:noFill/>
            <a:miter lim="800000"/>
            <a:headEnd/>
            <a:tailEnd/>
          </a:ln>
        </p:spPr>
        <p:txBody>
          <a:bodyPr anchor="ctr" anchorCtr="1"/>
          <a:lstStyle/>
          <a:p>
            <a:pPr>
              <a:spcBef>
                <a:spcPct val="20000"/>
              </a:spcBef>
            </a:pPr>
            <a:endParaRPr lang="en-GB" sz="1000" b="1"/>
          </a:p>
        </p:txBody>
      </p:sp>
      <p:sp>
        <p:nvSpPr>
          <p:cNvPr id="17442" name="Rectangle 56"/>
          <p:cNvSpPr>
            <a:spLocks noChangeArrowheads="1"/>
          </p:cNvSpPr>
          <p:nvPr/>
        </p:nvSpPr>
        <p:spPr bwMode="auto">
          <a:xfrm>
            <a:off x="8242300" y="1339850"/>
            <a:ext cx="571500" cy="255588"/>
          </a:xfrm>
          <a:prstGeom prst="rect">
            <a:avLst/>
          </a:prstGeom>
          <a:noFill/>
          <a:ln w="9525">
            <a:noFill/>
            <a:miter lim="800000"/>
            <a:headEnd/>
            <a:tailEnd/>
          </a:ln>
        </p:spPr>
        <p:txBody>
          <a:bodyPr anchor="ctr" anchorCtr="1"/>
          <a:lstStyle/>
          <a:p>
            <a:pPr>
              <a:spcBef>
                <a:spcPct val="20000"/>
              </a:spcBef>
            </a:pPr>
            <a:endParaRPr lang="en-GB" sz="1000" b="1"/>
          </a:p>
        </p:txBody>
      </p:sp>
      <p:sp>
        <p:nvSpPr>
          <p:cNvPr id="17443" name="Rectangle 60"/>
          <p:cNvSpPr>
            <a:spLocks noChangeArrowheads="1"/>
          </p:cNvSpPr>
          <p:nvPr/>
        </p:nvSpPr>
        <p:spPr bwMode="auto">
          <a:xfrm>
            <a:off x="8242300" y="1085850"/>
            <a:ext cx="571500" cy="254000"/>
          </a:xfrm>
          <a:prstGeom prst="rect">
            <a:avLst/>
          </a:prstGeom>
          <a:noFill/>
          <a:ln w="9525">
            <a:noFill/>
            <a:miter lim="800000"/>
            <a:headEnd/>
            <a:tailEnd/>
          </a:ln>
        </p:spPr>
        <p:txBody>
          <a:bodyPr anchor="ctr" anchorCtr="1"/>
          <a:lstStyle/>
          <a:p>
            <a:pPr>
              <a:spcBef>
                <a:spcPct val="20000"/>
              </a:spcBef>
            </a:pPr>
            <a:endParaRPr lang="en-GB" sz="1000" b="1"/>
          </a:p>
        </p:txBody>
      </p:sp>
      <p:sp>
        <p:nvSpPr>
          <p:cNvPr id="17444" name="Rectangle 68"/>
          <p:cNvSpPr>
            <a:spLocks noChangeArrowheads="1"/>
          </p:cNvSpPr>
          <p:nvPr/>
        </p:nvSpPr>
        <p:spPr bwMode="auto">
          <a:xfrm>
            <a:off x="4760913" y="719138"/>
            <a:ext cx="1212850" cy="366712"/>
          </a:xfrm>
          <a:prstGeom prst="rect">
            <a:avLst/>
          </a:prstGeom>
          <a:noFill/>
          <a:ln w="9525">
            <a:noFill/>
            <a:miter lim="800000"/>
            <a:headEnd/>
            <a:tailEnd/>
          </a:ln>
        </p:spPr>
        <p:txBody>
          <a:bodyPr/>
          <a:lstStyle/>
          <a:p>
            <a:pPr>
              <a:spcBef>
                <a:spcPct val="20000"/>
              </a:spcBef>
            </a:pPr>
            <a:endParaRPr lang="en-GB" sz="1000" b="1"/>
          </a:p>
        </p:txBody>
      </p:sp>
      <p:sp>
        <p:nvSpPr>
          <p:cNvPr id="17448" name="Rectangle 13"/>
          <p:cNvSpPr>
            <a:spLocks noChangeArrowheads="1"/>
          </p:cNvSpPr>
          <p:nvPr/>
        </p:nvSpPr>
        <p:spPr bwMode="auto">
          <a:xfrm>
            <a:off x="4800600" y="1143000"/>
            <a:ext cx="3948113" cy="1368425"/>
          </a:xfrm>
          <a:prstGeom prst="rect">
            <a:avLst/>
          </a:prstGeom>
          <a:noFill/>
          <a:ln w="28575">
            <a:solidFill>
              <a:schemeClr val="tx1"/>
            </a:solidFill>
            <a:miter lim="800000"/>
            <a:headEnd/>
            <a:tailEnd/>
          </a:ln>
        </p:spPr>
        <p:txBody>
          <a:bodyPr/>
          <a:lstStyle/>
          <a:p>
            <a:pPr marL="114300" lvl="1">
              <a:spcBef>
                <a:spcPct val="20000"/>
              </a:spcBef>
              <a:buFont typeface="Wingdings" pitchFamily="2" charset="2"/>
              <a:buNone/>
            </a:pPr>
            <a:endParaRPr lang="en-AU" sz="900"/>
          </a:p>
        </p:txBody>
      </p:sp>
      <p:sp>
        <p:nvSpPr>
          <p:cNvPr id="17477" name="Rectangle 92"/>
          <p:cNvSpPr>
            <a:spLocks noChangeArrowheads="1"/>
          </p:cNvSpPr>
          <p:nvPr/>
        </p:nvSpPr>
        <p:spPr bwMode="auto">
          <a:xfrm>
            <a:off x="7092950" y="3716338"/>
            <a:ext cx="1655763" cy="400110"/>
          </a:xfrm>
          <a:prstGeom prst="rect">
            <a:avLst/>
          </a:prstGeom>
          <a:noFill/>
          <a:ln w="9525">
            <a:noFill/>
            <a:miter lim="800000"/>
            <a:headEnd/>
            <a:tailEnd/>
          </a:ln>
        </p:spPr>
        <p:txBody>
          <a:bodyPr>
            <a:spAutoFit/>
          </a:bodyPr>
          <a:lstStyle/>
          <a:p>
            <a:endParaRPr lang="en-GB" sz="1000" dirty="0">
              <a:latin typeface="Tahoma" pitchFamily="34" charset="0"/>
              <a:cs typeface="Tahoma" pitchFamily="34" charset="0"/>
            </a:endParaRPr>
          </a:p>
          <a:p>
            <a:endParaRPr lang="en-GB" sz="1000" dirty="0">
              <a:latin typeface="Tahoma" pitchFamily="34" charset="0"/>
              <a:cs typeface="Tahoma" pitchFamily="34" charset="0"/>
            </a:endParaRPr>
          </a:p>
        </p:txBody>
      </p:sp>
      <p:sp>
        <p:nvSpPr>
          <p:cNvPr id="17478" name="Rectangle 94"/>
          <p:cNvSpPr>
            <a:spLocks noChangeArrowheads="1"/>
          </p:cNvSpPr>
          <p:nvPr/>
        </p:nvSpPr>
        <p:spPr bwMode="auto">
          <a:xfrm>
            <a:off x="4821238" y="5807427"/>
            <a:ext cx="3960813" cy="553998"/>
          </a:xfrm>
          <a:prstGeom prst="rect">
            <a:avLst/>
          </a:prstGeom>
          <a:noFill/>
          <a:ln w="9525">
            <a:noFill/>
            <a:miter lim="800000"/>
            <a:headEnd/>
            <a:tailEnd/>
          </a:ln>
        </p:spPr>
        <p:txBody>
          <a:bodyPr>
            <a:spAutoFit/>
          </a:bodyPr>
          <a:lstStyle/>
          <a:p>
            <a:pPr>
              <a:buFont typeface="Arial" pitchFamily="34" charset="0"/>
              <a:buChar char="•"/>
            </a:pPr>
            <a:endParaRPr lang="en-US" sz="1000" dirty="0"/>
          </a:p>
          <a:p>
            <a:pPr marL="171450" indent="-171450">
              <a:buFont typeface="Wingdings" panose="05000000000000000000" pitchFamily="2" charset="2"/>
              <a:buChar char="§"/>
            </a:pPr>
            <a:r>
              <a:rPr lang="en-US" sz="1000" dirty="0"/>
              <a:t>Quick approval of the e-</a:t>
            </a:r>
            <a:r>
              <a:rPr lang="en-US" sz="1000" dirty="0" err="1"/>
              <a:t>MoC</a:t>
            </a:r>
            <a:r>
              <a:rPr lang="en-US" sz="1000" dirty="0"/>
              <a:t>.</a:t>
            </a:r>
          </a:p>
          <a:p>
            <a:endParaRPr lang="en-US" sz="1000" dirty="0">
              <a:latin typeface="Tahoma" pitchFamily="34" charset="0"/>
              <a:cs typeface="Tahoma" pitchFamily="34" charset="0"/>
            </a:endParaRPr>
          </a:p>
        </p:txBody>
      </p:sp>
      <p:sp>
        <p:nvSpPr>
          <p:cNvPr id="17480" name="Line 77"/>
          <p:cNvSpPr>
            <a:spLocks noChangeShapeType="1"/>
          </p:cNvSpPr>
          <p:nvPr/>
        </p:nvSpPr>
        <p:spPr bwMode="auto">
          <a:xfrm>
            <a:off x="5913438" y="1752600"/>
            <a:ext cx="2703512" cy="0"/>
          </a:xfrm>
          <a:prstGeom prst="line">
            <a:avLst/>
          </a:prstGeom>
          <a:noFill/>
          <a:ln w="12700">
            <a:solidFill>
              <a:schemeClr val="tx1"/>
            </a:solidFill>
            <a:round/>
            <a:headEnd/>
            <a:tailEnd/>
          </a:ln>
        </p:spPr>
        <p:txBody>
          <a:bodyPr/>
          <a:lstStyle/>
          <a:p>
            <a:endParaRPr lang="en-US"/>
          </a:p>
        </p:txBody>
      </p:sp>
      <p:sp>
        <p:nvSpPr>
          <p:cNvPr id="17481" name="Line 77"/>
          <p:cNvSpPr>
            <a:spLocks noChangeShapeType="1"/>
          </p:cNvSpPr>
          <p:nvPr/>
        </p:nvSpPr>
        <p:spPr bwMode="auto">
          <a:xfrm>
            <a:off x="5867400" y="2209800"/>
            <a:ext cx="2703513" cy="1588"/>
          </a:xfrm>
          <a:prstGeom prst="line">
            <a:avLst/>
          </a:prstGeom>
          <a:noFill/>
          <a:ln w="12700">
            <a:solidFill>
              <a:schemeClr val="tx1"/>
            </a:solidFill>
            <a:round/>
            <a:headEnd/>
            <a:tailEnd/>
          </a:ln>
        </p:spPr>
        <p:txBody>
          <a:bodyPr/>
          <a:lstStyle/>
          <a:p>
            <a:endParaRPr lang="en-US"/>
          </a:p>
        </p:txBody>
      </p:sp>
      <p:sp>
        <p:nvSpPr>
          <p:cNvPr id="17452" name="Rectangle 57"/>
          <p:cNvSpPr>
            <a:spLocks noChangeArrowheads="1"/>
          </p:cNvSpPr>
          <p:nvPr/>
        </p:nvSpPr>
        <p:spPr bwMode="auto">
          <a:xfrm>
            <a:off x="7543800" y="1524000"/>
            <a:ext cx="668337" cy="255588"/>
          </a:xfrm>
          <a:prstGeom prst="rect">
            <a:avLst/>
          </a:prstGeom>
          <a:noFill/>
          <a:ln w="9525">
            <a:noFill/>
            <a:miter lim="800000"/>
            <a:headEnd/>
            <a:tailEnd/>
          </a:ln>
        </p:spPr>
        <p:txBody>
          <a:bodyPr anchor="ctr" anchorCtr="1"/>
          <a:lstStyle/>
          <a:p>
            <a:pPr>
              <a:spcBef>
                <a:spcPct val="20000"/>
              </a:spcBef>
            </a:pPr>
            <a:r>
              <a:rPr lang="en-US" sz="1000" b="1" dirty="0"/>
              <a:t>50%</a:t>
            </a:r>
          </a:p>
        </p:txBody>
      </p:sp>
      <p:sp>
        <p:nvSpPr>
          <p:cNvPr id="17449" name="Rectangle 53"/>
          <p:cNvSpPr>
            <a:spLocks noChangeArrowheads="1"/>
          </p:cNvSpPr>
          <p:nvPr/>
        </p:nvSpPr>
        <p:spPr bwMode="auto">
          <a:xfrm>
            <a:off x="7573963" y="1976438"/>
            <a:ext cx="668337" cy="254000"/>
          </a:xfrm>
          <a:prstGeom prst="rect">
            <a:avLst/>
          </a:prstGeom>
          <a:noFill/>
          <a:ln w="9525">
            <a:noFill/>
            <a:miter lim="800000"/>
            <a:headEnd/>
            <a:tailEnd/>
          </a:ln>
        </p:spPr>
        <p:txBody>
          <a:bodyPr anchor="ctr" anchorCtr="1"/>
          <a:lstStyle/>
          <a:p>
            <a:pPr>
              <a:spcBef>
                <a:spcPct val="20000"/>
              </a:spcBef>
            </a:pPr>
            <a:r>
              <a:rPr lang="en-US" sz="1000" b="1" dirty="0"/>
              <a:t>0%</a:t>
            </a:r>
          </a:p>
        </p:txBody>
      </p:sp>
      <p:sp>
        <p:nvSpPr>
          <p:cNvPr id="17450" name="Rectangle 54"/>
          <p:cNvSpPr>
            <a:spLocks noChangeArrowheads="1"/>
          </p:cNvSpPr>
          <p:nvPr/>
        </p:nvSpPr>
        <p:spPr bwMode="auto">
          <a:xfrm>
            <a:off x="6772275" y="1976438"/>
            <a:ext cx="801688" cy="254000"/>
          </a:xfrm>
          <a:prstGeom prst="rect">
            <a:avLst/>
          </a:prstGeom>
          <a:noFill/>
          <a:ln w="9525">
            <a:noFill/>
            <a:miter lim="800000"/>
            <a:headEnd/>
            <a:tailEnd/>
          </a:ln>
        </p:spPr>
        <p:txBody>
          <a:bodyPr anchor="ctr" anchorCtr="1"/>
          <a:lstStyle/>
          <a:p>
            <a:pPr>
              <a:spcBef>
                <a:spcPct val="20000"/>
              </a:spcBef>
            </a:pPr>
            <a:r>
              <a:rPr lang="en-US" sz="900" b="1" dirty="0"/>
              <a:t>13/04/17</a:t>
            </a:r>
          </a:p>
        </p:txBody>
      </p:sp>
      <p:sp>
        <p:nvSpPr>
          <p:cNvPr id="17451" name="Rectangle 55"/>
          <p:cNvSpPr>
            <a:spLocks noChangeArrowheads="1"/>
          </p:cNvSpPr>
          <p:nvPr/>
        </p:nvSpPr>
        <p:spPr bwMode="auto">
          <a:xfrm>
            <a:off x="5973763" y="1976438"/>
            <a:ext cx="798512" cy="254000"/>
          </a:xfrm>
          <a:prstGeom prst="rect">
            <a:avLst/>
          </a:prstGeom>
          <a:noFill/>
          <a:ln w="9525">
            <a:noFill/>
            <a:miter lim="800000"/>
            <a:headEnd/>
            <a:tailEnd/>
          </a:ln>
        </p:spPr>
        <p:txBody>
          <a:bodyPr anchor="ctr" anchorCtr="1"/>
          <a:lstStyle/>
          <a:p>
            <a:pPr>
              <a:spcBef>
                <a:spcPct val="20000"/>
              </a:spcBef>
            </a:pPr>
            <a:r>
              <a:rPr lang="en-US" sz="900" b="1" dirty="0"/>
              <a:t>06/04/17</a:t>
            </a:r>
          </a:p>
        </p:txBody>
      </p:sp>
      <p:sp>
        <p:nvSpPr>
          <p:cNvPr id="17453" name="Rectangle 58"/>
          <p:cNvSpPr>
            <a:spLocks noChangeArrowheads="1"/>
          </p:cNvSpPr>
          <p:nvPr/>
        </p:nvSpPr>
        <p:spPr bwMode="auto">
          <a:xfrm>
            <a:off x="6772275" y="1720850"/>
            <a:ext cx="801688" cy="255588"/>
          </a:xfrm>
          <a:prstGeom prst="rect">
            <a:avLst/>
          </a:prstGeom>
          <a:noFill/>
          <a:ln w="9525">
            <a:noFill/>
            <a:miter lim="800000"/>
            <a:headEnd/>
            <a:tailEnd/>
          </a:ln>
        </p:spPr>
        <p:txBody>
          <a:bodyPr anchor="ctr" anchorCtr="1"/>
          <a:lstStyle/>
          <a:p>
            <a:pPr>
              <a:spcBef>
                <a:spcPct val="20000"/>
              </a:spcBef>
            </a:pPr>
            <a:r>
              <a:rPr lang="en-US" sz="900" b="1" dirty="0"/>
              <a:t>06/04/17</a:t>
            </a:r>
          </a:p>
        </p:txBody>
      </p:sp>
      <p:sp>
        <p:nvSpPr>
          <p:cNvPr id="17454" name="Rectangle 59"/>
          <p:cNvSpPr>
            <a:spLocks noChangeArrowheads="1"/>
          </p:cNvSpPr>
          <p:nvPr/>
        </p:nvSpPr>
        <p:spPr bwMode="auto">
          <a:xfrm>
            <a:off x="5973763" y="1720850"/>
            <a:ext cx="798512" cy="255588"/>
          </a:xfrm>
          <a:prstGeom prst="rect">
            <a:avLst/>
          </a:prstGeom>
          <a:noFill/>
          <a:ln w="9525">
            <a:noFill/>
            <a:miter lim="800000"/>
            <a:headEnd/>
            <a:tailEnd/>
          </a:ln>
        </p:spPr>
        <p:txBody>
          <a:bodyPr anchor="ctr" anchorCtr="1"/>
          <a:lstStyle/>
          <a:p>
            <a:pPr>
              <a:spcBef>
                <a:spcPct val="20000"/>
              </a:spcBef>
            </a:pPr>
            <a:r>
              <a:rPr lang="en-US" sz="900" b="1" dirty="0"/>
              <a:t>23/03/17</a:t>
            </a:r>
          </a:p>
        </p:txBody>
      </p:sp>
      <p:sp>
        <p:nvSpPr>
          <p:cNvPr id="17455" name="Rectangle 61"/>
          <p:cNvSpPr>
            <a:spLocks noChangeArrowheads="1"/>
          </p:cNvSpPr>
          <p:nvPr/>
        </p:nvSpPr>
        <p:spPr bwMode="auto">
          <a:xfrm>
            <a:off x="7543800" y="1752600"/>
            <a:ext cx="668337" cy="254000"/>
          </a:xfrm>
          <a:prstGeom prst="rect">
            <a:avLst/>
          </a:prstGeom>
          <a:noFill/>
          <a:ln w="9525">
            <a:noFill/>
            <a:miter lim="800000"/>
            <a:headEnd/>
            <a:tailEnd/>
          </a:ln>
        </p:spPr>
        <p:txBody>
          <a:bodyPr anchor="ctr" anchorCtr="1"/>
          <a:lstStyle/>
          <a:p>
            <a:pPr>
              <a:spcBef>
                <a:spcPct val="20000"/>
              </a:spcBef>
            </a:pPr>
            <a:r>
              <a:rPr lang="en-US" sz="1000" b="1" dirty="0"/>
              <a:t>10%</a:t>
            </a:r>
          </a:p>
        </p:txBody>
      </p:sp>
      <p:sp>
        <p:nvSpPr>
          <p:cNvPr id="17456" name="Rectangle 62"/>
          <p:cNvSpPr>
            <a:spLocks noChangeArrowheads="1"/>
          </p:cNvSpPr>
          <p:nvPr/>
        </p:nvSpPr>
        <p:spPr bwMode="auto">
          <a:xfrm>
            <a:off x="6772275" y="1466850"/>
            <a:ext cx="801688" cy="254000"/>
          </a:xfrm>
          <a:prstGeom prst="rect">
            <a:avLst/>
          </a:prstGeom>
          <a:noFill/>
          <a:ln w="9525">
            <a:noFill/>
            <a:miter lim="800000"/>
            <a:headEnd/>
            <a:tailEnd/>
          </a:ln>
        </p:spPr>
        <p:txBody>
          <a:bodyPr anchor="ctr" anchorCtr="1"/>
          <a:lstStyle/>
          <a:p>
            <a:pPr>
              <a:spcBef>
                <a:spcPct val="20000"/>
              </a:spcBef>
            </a:pPr>
            <a:r>
              <a:rPr lang="en-US" sz="900" b="1" dirty="0"/>
              <a:t>23/03/17</a:t>
            </a:r>
          </a:p>
        </p:txBody>
      </p:sp>
      <p:sp>
        <p:nvSpPr>
          <p:cNvPr id="17457" name="Rectangle 63"/>
          <p:cNvSpPr>
            <a:spLocks noChangeArrowheads="1"/>
          </p:cNvSpPr>
          <p:nvPr/>
        </p:nvSpPr>
        <p:spPr bwMode="auto">
          <a:xfrm>
            <a:off x="5973763" y="1466850"/>
            <a:ext cx="798512" cy="254000"/>
          </a:xfrm>
          <a:prstGeom prst="rect">
            <a:avLst/>
          </a:prstGeom>
          <a:noFill/>
          <a:ln w="9525">
            <a:noFill/>
            <a:miter lim="800000"/>
            <a:headEnd/>
            <a:tailEnd/>
          </a:ln>
        </p:spPr>
        <p:txBody>
          <a:bodyPr anchor="ctr" anchorCtr="1"/>
          <a:lstStyle/>
          <a:p>
            <a:pPr>
              <a:spcBef>
                <a:spcPct val="20000"/>
              </a:spcBef>
            </a:pPr>
            <a:r>
              <a:rPr lang="en-US" sz="900" b="1" dirty="0"/>
              <a:t>16/03/17</a:t>
            </a:r>
          </a:p>
        </p:txBody>
      </p:sp>
      <p:sp>
        <p:nvSpPr>
          <p:cNvPr id="17458" name="Rectangle 64"/>
          <p:cNvSpPr>
            <a:spLocks noChangeArrowheads="1"/>
          </p:cNvSpPr>
          <p:nvPr/>
        </p:nvSpPr>
        <p:spPr bwMode="auto">
          <a:xfrm>
            <a:off x="8242300" y="1081088"/>
            <a:ext cx="571500" cy="366712"/>
          </a:xfrm>
          <a:prstGeom prst="rect">
            <a:avLst/>
          </a:prstGeom>
          <a:noFill/>
          <a:ln w="9525">
            <a:noFill/>
            <a:miter lim="800000"/>
            <a:headEnd/>
            <a:tailEnd/>
          </a:ln>
        </p:spPr>
        <p:txBody>
          <a:bodyPr anchor="ctr" anchorCtr="1"/>
          <a:lstStyle/>
          <a:p>
            <a:pPr>
              <a:spcBef>
                <a:spcPct val="20000"/>
              </a:spcBef>
            </a:pPr>
            <a:r>
              <a:rPr lang="en-US" sz="800" b="1"/>
              <a:t>  Health</a:t>
            </a:r>
          </a:p>
        </p:txBody>
      </p:sp>
      <p:sp>
        <p:nvSpPr>
          <p:cNvPr id="17459" name="Rectangle 65"/>
          <p:cNvSpPr>
            <a:spLocks noChangeArrowheads="1"/>
          </p:cNvSpPr>
          <p:nvPr/>
        </p:nvSpPr>
        <p:spPr bwMode="auto">
          <a:xfrm>
            <a:off x="7573963" y="1100138"/>
            <a:ext cx="668337" cy="366712"/>
          </a:xfrm>
          <a:prstGeom prst="rect">
            <a:avLst/>
          </a:prstGeom>
          <a:noFill/>
          <a:ln w="9525">
            <a:noFill/>
            <a:miter lim="800000"/>
            <a:headEnd/>
            <a:tailEnd/>
          </a:ln>
        </p:spPr>
        <p:txBody>
          <a:bodyPr anchor="ctr" anchorCtr="1"/>
          <a:lstStyle/>
          <a:p>
            <a:pPr>
              <a:spcBef>
                <a:spcPct val="20000"/>
              </a:spcBef>
            </a:pPr>
            <a:r>
              <a:rPr lang="en-US" sz="800" b="1"/>
              <a:t>% Compl</a:t>
            </a:r>
          </a:p>
        </p:txBody>
      </p:sp>
      <p:sp>
        <p:nvSpPr>
          <p:cNvPr id="17460" name="Rectangle 66"/>
          <p:cNvSpPr>
            <a:spLocks noChangeArrowheads="1"/>
          </p:cNvSpPr>
          <p:nvPr/>
        </p:nvSpPr>
        <p:spPr bwMode="auto">
          <a:xfrm>
            <a:off x="6772275" y="1100138"/>
            <a:ext cx="801688" cy="366712"/>
          </a:xfrm>
          <a:prstGeom prst="rect">
            <a:avLst/>
          </a:prstGeom>
          <a:noFill/>
          <a:ln w="9525">
            <a:noFill/>
            <a:miter lim="800000"/>
            <a:headEnd/>
            <a:tailEnd/>
          </a:ln>
        </p:spPr>
        <p:txBody>
          <a:bodyPr anchor="ctr" anchorCtr="1"/>
          <a:lstStyle/>
          <a:p>
            <a:pPr>
              <a:spcBef>
                <a:spcPct val="20000"/>
              </a:spcBef>
            </a:pPr>
            <a:r>
              <a:rPr lang="en-US" sz="800" b="1" dirty="0"/>
              <a:t>Completion Date</a:t>
            </a:r>
          </a:p>
        </p:txBody>
      </p:sp>
      <p:sp>
        <p:nvSpPr>
          <p:cNvPr id="17461" name="Rectangle 67"/>
          <p:cNvSpPr>
            <a:spLocks noChangeArrowheads="1"/>
          </p:cNvSpPr>
          <p:nvPr/>
        </p:nvSpPr>
        <p:spPr bwMode="auto">
          <a:xfrm>
            <a:off x="5973763" y="1100138"/>
            <a:ext cx="798512" cy="366712"/>
          </a:xfrm>
          <a:prstGeom prst="rect">
            <a:avLst/>
          </a:prstGeom>
          <a:noFill/>
          <a:ln w="9525">
            <a:noFill/>
            <a:miter lim="800000"/>
            <a:headEnd/>
            <a:tailEnd/>
          </a:ln>
        </p:spPr>
        <p:txBody>
          <a:bodyPr anchor="ctr" anchorCtr="1"/>
          <a:lstStyle/>
          <a:p>
            <a:pPr>
              <a:spcBef>
                <a:spcPct val="20000"/>
              </a:spcBef>
            </a:pPr>
            <a:r>
              <a:rPr lang="en-US" sz="800" b="1"/>
              <a:t>Start  Date</a:t>
            </a:r>
          </a:p>
        </p:txBody>
      </p:sp>
      <p:sp>
        <p:nvSpPr>
          <p:cNvPr id="17462" name="Line 77"/>
          <p:cNvSpPr>
            <a:spLocks noChangeShapeType="1"/>
          </p:cNvSpPr>
          <p:nvPr/>
        </p:nvSpPr>
        <p:spPr bwMode="auto">
          <a:xfrm>
            <a:off x="5867400" y="1981200"/>
            <a:ext cx="2701925" cy="1588"/>
          </a:xfrm>
          <a:prstGeom prst="line">
            <a:avLst/>
          </a:prstGeom>
          <a:noFill/>
          <a:ln w="12700">
            <a:solidFill>
              <a:schemeClr val="tx1"/>
            </a:solidFill>
            <a:round/>
            <a:headEnd/>
            <a:tailEnd/>
          </a:ln>
        </p:spPr>
        <p:txBody>
          <a:bodyPr/>
          <a:lstStyle/>
          <a:p>
            <a:endParaRPr lang="en-US"/>
          </a:p>
        </p:txBody>
      </p:sp>
      <p:sp>
        <p:nvSpPr>
          <p:cNvPr id="17463" name="Text Box 87"/>
          <p:cNvSpPr txBox="1">
            <a:spLocks noChangeArrowheads="1"/>
          </p:cNvSpPr>
          <p:nvPr/>
        </p:nvSpPr>
        <p:spPr bwMode="auto">
          <a:xfrm>
            <a:off x="4749800" y="1096963"/>
            <a:ext cx="681038" cy="369887"/>
          </a:xfrm>
          <a:prstGeom prst="rect">
            <a:avLst/>
          </a:prstGeom>
          <a:noFill/>
          <a:ln w="9525">
            <a:noFill/>
            <a:miter lim="800000"/>
            <a:headEnd/>
            <a:tailEnd/>
          </a:ln>
        </p:spPr>
        <p:txBody>
          <a:bodyPr>
            <a:spAutoFit/>
          </a:bodyPr>
          <a:lstStyle/>
          <a:p>
            <a:pPr>
              <a:spcBef>
                <a:spcPct val="50000"/>
              </a:spcBef>
            </a:pPr>
            <a:r>
              <a:rPr lang="en-US" sz="900" b="1" dirty="0"/>
              <a:t>Overall % </a:t>
            </a:r>
            <a:r>
              <a:rPr lang="en-US" sz="900" b="1" dirty="0" err="1"/>
              <a:t>Compl</a:t>
            </a:r>
            <a:endParaRPr lang="en-US" sz="900" b="1" dirty="0"/>
          </a:p>
        </p:txBody>
      </p:sp>
      <p:sp>
        <p:nvSpPr>
          <p:cNvPr id="17464" name="Oval 88"/>
          <p:cNvSpPr>
            <a:spLocks noChangeArrowheads="1"/>
          </p:cNvSpPr>
          <p:nvPr/>
        </p:nvSpPr>
        <p:spPr bwMode="auto">
          <a:xfrm>
            <a:off x="5410200" y="1168400"/>
            <a:ext cx="465138" cy="247650"/>
          </a:xfrm>
          <a:prstGeom prst="ellipse">
            <a:avLst/>
          </a:prstGeom>
          <a:noFill/>
          <a:ln w="19050">
            <a:solidFill>
              <a:schemeClr val="tx1"/>
            </a:solidFill>
            <a:round/>
            <a:headEnd/>
            <a:tailEnd/>
          </a:ln>
        </p:spPr>
        <p:txBody>
          <a:bodyPr wrap="none" anchor="ctr"/>
          <a:lstStyle/>
          <a:p>
            <a:pPr algn="ctr"/>
            <a:r>
              <a:rPr lang="en-US" sz="1000" b="1" dirty="0"/>
              <a:t>  100%</a:t>
            </a:r>
            <a:endParaRPr lang="en-US" sz="2000" dirty="0"/>
          </a:p>
        </p:txBody>
      </p:sp>
      <p:sp>
        <p:nvSpPr>
          <p:cNvPr id="17466" name="AutoShape 96"/>
          <p:cNvSpPr>
            <a:spLocks noChangeArrowheads="1"/>
          </p:cNvSpPr>
          <p:nvPr/>
        </p:nvSpPr>
        <p:spPr bwMode="auto">
          <a:xfrm>
            <a:off x="4889500" y="1520825"/>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p>
            <a:r>
              <a:rPr lang="en-US" sz="900" b="1" dirty="0"/>
              <a:t>IDENTIFY</a:t>
            </a:r>
          </a:p>
        </p:txBody>
      </p:sp>
      <p:sp>
        <p:nvSpPr>
          <p:cNvPr id="17467" name="AutoShape 97"/>
          <p:cNvSpPr>
            <a:spLocks noChangeArrowheads="1"/>
          </p:cNvSpPr>
          <p:nvPr/>
        </p:nvSpPr>
        <p:spPr bwMode="auto">
          <a:xfrm>
            <a:off x="4889500" y="1762125"/>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p>
            <a:r>
              <a:rPr lang="en-US" sz="900" b="1" dirty="0"/>
              <a:t>ENGAGE STK</a:t>
            </a:r>
          </a:p>
        </p:txBody>
      </p:sp>
      <p:sp>
        <p:nvSpPr>
          <p:cNvPr id="17468" name="AutoShape 98"/>
          <p:cNvSpPr>
            <a:spLocks noChangeArrowheads="1"/>
          </p:cNvSpPr>
          <p:nvPr/>
        </p:nvSpPr>
        <p:spPr bwMode="auto">
          <a:xfrm>
            <a:off x="4903788" y="2000250"/>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p>
            <a:r>
              <a:rPr lang="en-US" sz="900" b="1" dirty="0"/>
              <a:t>STK APPROVAL</a:t>
            </a:r>
          </a:p>
        </p:txBody>
      </p:sp>
      <p:sp>
        <p:nvSpPr>
          <p:cNvPr id="17470" name="Rectangle 53"/>
          <p:cNvSpPr>
            <a:spLocks noChangeArrowheads="1"/>
          </p:cNvSpPr>
          <p:nvPr/>
        </p:nvSpPr>
        <p:spPr bwMode="auto">
          <a:xfrm>
            <a:off x="7586663" y="2260600"/>
            <a:ext cx="668337" cy="254000"/>
          </a:xfrm>
          <a:prstGeom prst="rect">
            <a:avLst/>
          </a:prstGeom>
          <a:noFill/>
          <a:ln w="9525">
            <a:noFill/>
            <a:miter lim="800000"/>
            <a:headEnd/>
            <a:tailEnd/>
          </a:ln>
        </p:spPr>
        <p:txBody>
          <a:bodyPr anchor="ctr" anchorCtr="1"/>
          <a:lstStyle/>
          <a:p>
            <a:pPr>
              <a:spcBef>
                <a:spcPct val="20000"/>
              </a:spcBef>
            </a:pPr>
            <a:r>
              <a:rPr lang="en-US" sz="1000" b="1" dirty="0"/>
              <a:t>0%</a:t>
            </a:r>
          </a:p>
        </p:txBody>
      </p:sp>
      <p:sp>
        <p:nvSpPr>
          <p:cNvPr id="17471" name="Rectangle 54"/>
          <p:cNvSpPr>
            <a:spLocks noChangeArrowheads="1"/>
          </p:cNvSpPr>
          <p:nvPr/>
        </p:nvSpPr>
        <p:spPr bwMode="auto">
          <a:xfrm>
            <a:off x="6784975" y="2260600"/>
            <a:ext cx="801688" cy="254000"/>
          </a:xfrm>
          <a:prstGeom prst="rect">
            <a:avLst/>
          </a:prstGeom>
          <a:noFill/>
          <a:ln w="9525">
            <a:noFill/>
            <a:miter lim="800000"/>
            <a:headEnd/>
            <a:tailEnd/>
          </a:ln>
        </p:spPr>
        <p:txBody>
          <a:bodyPr anchor="ctr" anchorCtr="1"/>
          <a:lstStyle/>
          <a:p>
            <a:pPr>
              <a:spcBef>
                <a:spcPct val="20000"/>
              </a:spcBef>
            </a:pPr>
            <a:r>
              <a:rPr lang="en-US" sz="900" b="1" dirty="0"/>
              <a:t>13/06/17</a:t>
            </a:r>
          </a:p>
        </p:txBody>
      </p:sp>
      <p:sp>
        <p:nvSpPr>
          <p:cNvPr id="17472" name="Rectangle 55"/>
          <p:cNvSpPr>
            <a:spLocks noChangeArrowheads="1"/>
          </p:cNvSpPr>
          <p:nvPr/>
        </p:nvSpPr>
        <p:spPr bwMode="auto">
          <a:xfrm>
            <a:off x="5986463" y="2260600"/>
            <a:ext cx="798512" cy="254000"/>
          </a:xfrm>
          <a:prstGeom prst="rect">
            <a:avLst/>
          </a:prstGeom>
          <a:noFill/>
          <a:ln w="9525">
            <a:noFill/>
            <a:miter lim="800000"/>
            <a:headEnd/>
            <a:tailEnd/>
          </a:ln>
        </p:spPr>
        <p:txBody>
          <a:bodyPr anchor="ctr" anchorCtr="1"/>
          <a:lstStyle/>
          <a:p>
            <a:pPr>
              <a:spcBef>
                <a:spcPct val="20000"/>
              </a:spcBef>
            </a:pPr>
            <a:r>
              <a:rPr lang="en-US" sz="900" b="1" dirty="0"/>
              <a:t>13/04/17</a:t>
            </a:r>
          </a:p>
        </p:txBody>
      </p:sp>
      <p:sp>
        <p:nvSpPr>
          <p:cNvPr id="17474" name="AutoShape 98"/>
          <p:cNvSpPr>
            <a:spLocks noChangeArrowheads="1"/>
          </p:cNvSpPr>
          <p:nvPr/>
        </p:nvSpPr>
        <p:spPr bwMode="auto">
          <a:xfrm>
            <a:off x="4876800" y="2293938"/>
            <a:ext cx="927100" cy="177800"/>
          </a:xfrm>
          <a:prstGeom prst="homePlate">
            <a:avLst>
              <a:gd name="adj" fmla="val 49994"/>
            </a:avLst>
          </a:prstGeom>
          <a:solidFill>
            <a:srgbClr val="DDDDDD"/>
          </a:solidFill>
          <a:ln w="9525">
            <a:solidFill>
              <a:schemeClr val="tx1"/>
            </a:solidFill>
            <a:miter lim="800000"/>
            <a:headEnd/>
            <a:tailEnd/>
          </a:ln>
        </p:spPr>
        <p:txBody>
          <a:bodyPr wrap="none" anchor="ctr"/>
          <a:lstStyle/>
          <a:p>
            <a:r>
              <a:rPr lang="en-US" sz="900" b="1" dirty="0"/>
              <a:t>IMPLEMENT</a:t>
            </a:r>
          </a:p>
        </p:txBody>
      </p:sp>
      <p:sp>
        <p:nvSpPr>
          <p:cNvPr id="76" name="Title 75"/>
          <p:cNvSpPr>
            <a:spLocks noGrp="1"/>
          </p:cNvSpPr>
          <p:nvPr>
            <p:ph type="title"/>
          </p:nvPr>
        </p:nvSpPr>
        <p:spPr>
          <a:xfrm>
            <a:off x="0" y="228600"/>
            <a:ext cx="8634412" cy="423859"/>
          </a:xfrm>
        </p:spPr>
        <p:txBody>
          <a:bodyPr/>
          <a:lstStyle/>
          <a:p>
            <a:pPr algn="ctr" fontAlgn="t"/>
            <a:r>
              <a:rPr lang="en-CA" dirty="0"/>
              <a:t>Power System Integration Bonny FS</a:t>
            </a:r>
            <a:r>
              <a:rPr lang="en-CA" sz="1400" dirty="0"/>
              <a:t> </a:t>
            </a:r>
            <a:br>
              <a:rPr lang="en-US" sz="1400" b="0" kern="0" cap="none" dirty="0">
                <a:solidFill>
                  <a:srgbClr val="CCCCCC">
                    <a:lumMod val="10000"/>
                  </a:srgbClr>
                </a:solidFill>
              </a:rPr>
            </a:br>
            <a:endParaRPr lang="en-US" dirty="0"/>
          </a:p>
        </p:txBody>
      </p:sp>
      <p:sp>
        <p:nvSpPr>
          <p:cNvPr id="78" name="TextBox 77"/>
          <p:cNvSpPr txBox="1"/>
          <p:nvPr/>
        </p:nvSpPr>
        <p:spPr>
          <a:xfrm>
            <a:off x="4876800" y="2590800"/>
            <a:ext cx="914400" cy="914400"/>
          </a:xfrm>
          <a:prstGeom prst="rect">
            <a:avLst/>
          </a:prstGeom>
          <a:noFill/>
        </p:spPr>
        <p:txBody>
          <a:bodyPr wrap="none" lIns="0" tIns="0" rIns="0" bIns="0" rtlCol="0">
            <a:noAutofit/>
          </a:bodyPr>
          <a:lstStyle/>
          <a:p>
            <a:pPr marL="177800" indent="-177800">
              <a:lnSpc>
                <a:spcPct val="113000"/>
              </a:lnSpc>
              <a:spcAft>
                <a:spcPts val="60"/>
              </a:spcAft>
            </a:pPr>
            <a:endParaRPr lang="en-US" sz="1600" dirty="0"/>
          </a:p>
        </p:txBody>
      </p:sp>
      <p:sp>
        <p:nvSpPr>
          <p:cNvPr id="79" name="TextBox 78"/>
          <p:cNvSpPr txBox="1"/>
          <p:nvPr/>
        </p:nvSpPr>
        <p:spPr>
          <a:xfrm>
            <a:off x="4821238" y="2895600"/>
            <a:ext cx="3937791" cy="795337"/>
          </a:xfrm>
          <a:prstGeom prst="rect">
            <a:avLst/>
          </a:prstGeom>
          <a:noFill/>
        </p:spPr>
        <p:txBody>
          <a:bodyPr wrap="square" lIns="0" tIns="0" rIns="0" bIns="0" rtlCol="0">
            <a:noAutofit/>
          </a:bodyPr>
          <a:lstStyle/>
          <a:p>
            <a:pPr marL="171450" lvl="0" indent="-171450">
              <a:buFont typeface="Arial" panose="020B0604020202020204" pitchFamily="34" charset="0"/>
              <a:buChar char="•"/>
            </a:pPr>
            <a:r>
              <a:rPr lang="en-GB" sz="800" dirty="0"/>
              <a:t>Cost efficiency improvements by saving </a:t>
            </a:r>
            <a:r>
              <a:rPr lang="en-US" sz="800" dirty="0"/>
              <a:t>circa F$150k/year</a:t>
            </a:r>
            <a:endParaRPr lang="en-GB" sz="800" dirty="0"/>
          </a:p>
          <a:p>
            <a:pPr marL="171450" lvl="0" indent="-171450">
              <a:buFont typeface="Arial" panose="020B0604020202020204" pitchFamily="34" charset="0"/>
              <a:buChar char="•"/>
            </a:pPr>
            <a:r>
              <a:rPr lang="en-GB" sz="800" dirty="0"/>
              <a:t>Fuel optimization by Reducing number of Gas Generators running simultaneously.</a:t>
            </a:r>
          </a:p>
          <a:p>
            <a:pPr marL="171450" lvl="0" indent="-171450">
              <a:buFont typeface="Arial" panose="020B0604020202020204" pitchFamily="34" charset="0"/>
              <a:buChar char="•"/>
            </a:pPr>
            <a:r>
              <a:rPr lang="en-GB" sz="800" dirty="0"/>
              <a:t>Increased availability of Cathodic Protection Transformer Rectifier (CPTR)</a:t>
            </a:r>
          </a:p>
          <a:p>
            <a:pPr marL="171450" lvl="0" indent="-171450">
              <a:buFont typeface="Arial" panose="020B0604020202020204" pitchFamily="34" charset="0"/>
              <a:buChar char="•"/>
            </a:pPr>
            <a:r>
              <a:rPr lang="en-GB" sz="800" dirty="0"/>
              <a:t>GHG emissions reduction</a:t>
            </a:r>
          </a:p>
          <a:p>
            <a:r>
              <a:rPr lang="en-US" sz="800" b="1" u="sng" dirty="0">
                <a:solidFill>
                  <a:srgbClr val="C00000"/>
                </a:solidFill>
              </a:rPr>
              <a:t>Soft Benefits</a:t>
            </a:r>
            <a:r>
              <a:rPr lang="en-US" sz="800" b="1" dirty="0">
                <a:solidFill>
                  <a:srgbClr val="C00000"/>
                </a:solidFill>
              </a:rPr>
              <a:t>:</a:t>
            </a:r>
          </a:p>
          <a:p>
            <a:r>
              <a:rPr lang="en-US" sz="800" dirty="0"/>
              <a:t>Reduced noise level in the flow station</a:t>
            </a:r>
            <a:endParaRPr lang="en-GB" sz="800" dirty="0"/>
          </a:p>
          <a:p>
            <a:pPr lvl="0"/>
            <a:endParaRPr lang="en-GB" sz="800" dirty="0"/>
          </a:p>
          <a:p>
            <a:pPr marL="171450" indent="-171450">
              <a:buFont typeface="Arial" panose="020B0604020202020204" pitchFamily="34" charset="0"/>
              <a:buChar char="•"/>
            </a:pPr>
            <a:endParaRPr lang="en-US" sz="800" dirty="0"/>
          </a:p>
        </p:txBody>
      </p:sp>
      <p:sp>
        <p:nvSpPr>
          <p:cNvPr id="83" name="Rectangle 82"/>
          <p:cNvSpPr/>
          <p:nvPr/>
        </p:nvSpPr>
        <p:spPr>
          <a:xfrm>
            <a:off x="152400" y="2254984"/>
            <a:ext cx="4486814" cy="1477328"/>
          </a:xfrm>
          <a:prstGeom prst="rect">
            <a:avLst/>
          </a:prstGeom>
        </p:spPr>
        <p:txBody>
          <a:bodyPr wrap="square">
            <a:spAutoFit/>
          </a:bodyPr>
          <a:lstStyle/>
          <a:p>
            <a:r>
              <a:rPr lang="en-GB" sz="900" dirty="0"/>
              <a:t>Bonny </a:t>
            </a:r>
            <a:r>
              <a:rPr lang="en-GB" sz="900" dirty="0" err="1"/>
              <a:t>Flowstation</a:t>
            </a:r>
            <a:r>
              <a:rPr lang="en-GB" sz="900" dirty="0"/>
              <a:t> is powered by a Gas Engine Generator (G3306, 70KVA). When the Bonny AGS project was delivered in 2015, it also came with two (2) Gas Engine Generators (G3512, 350KVA each) and a Diesel Generator (Olympian, 100KVA) for </a:t>
            </a:r>
            <a:r>
              <a:rPr lang="en-GB" sz="900" dirty="0" err="1"/>
              <a:t>Blackstart</a:t>
            </a:r>
            <a:r>
              <a:rPr lang="en-GB" sz="900" dirty="0"/>
              <a:t>. The Flow station and AGS Power generation systems are completely independent, hence, at any given time two generating sets have to be ON to power facilities that are adjacent (within the same perimeter fence). Given that the AGS Generators is sufficiently rated to power both facilities, it makes business sense to integrate both power distribution networks and decommission one set of the Generators. The Redundant Generator would become available for other SPDC locations to use.</a:t>
            </a:r>
          </a:p>
        </p:txBody>
      </p:sp>
      <p:sp>
        <p:nvSpPr>
          <p:cNvPr id="81" name="Oval 93"/>
          <p:cNvSpPr>
            <a:spLocks noChangeArrowheads="1"/>
          </p:cNvSpPr>
          <p:nvPr/>
        </p:nvSpPr>
        <p:spPr bwMode="auto">
          <a:xfrm>
            <a:off x="8382000" y="1520825"/>
            <a:ext cx="228600" cy="228600"/>
          </a:xfrm>
          <a:prstGeom prst="ellipse">
            <a:avLst/>
          </a:prstGeom>
          <a:solidFill>
            <a:srgbClr val="00B050"/>
          </a:solidFill>
          <a:ln w="9525">
            <a:solidFill>
              <a:schemeClr val="tx1"/>
            </a:solidFill>
            <a:round/>
            <a:headEnd/>
            <a:tailEnd/>
          </a:ln>
        </p:spPr>
        <p:txBody>
          <a:bodyPr wrap="none" anchor="ctr"/>
          <a:lstStyle/>
          <a:p>
            <a:pPr algn="ctr"/>
            <a:endParaRPr lang="en-US" sz="600" dirty="0"/>
          </a:p>
        </p:txBody>
      </p:sp>
      <p:sp>
        <p:nvSpPr>
          <p:cNvPr id="6" name="Rectangle 5"/>
          <p:cNvSpPr/>
          <p:nvPr/>
        </p:nvSpPr>
        <p:spPr>
          <a:xfrm>
            <a:off x="127958" y="5124196"/>
            <a:ext cx="4572000" cy="1015663"/>
          </a:xfrm>
          <a:prstGeom prst="rect">
            <a:avLst/>
          </a:prstGeom>
        </p:spPr>
        <p:txBody>
          <a:bodyPr>
            <a:spAutoFit/>
          </a:bodyPr>
          <a:lstStyle/>
          <a:p>
            <a:pPr marL="342900" indent="-342900" eaLnBrk="1" hangingPunct="1">
              <a:buFont typeface="Wingdings" panose="05000000000000000000" pitchFamily="2" charset="2"/>
              <a:buChar char="q"/>
            </a:pPr>
            <a:r>
              <a:rPr lang="en-GB" sz="1000" dirty="0"/>
              <a:t>Reduce the number of Gas Generators running simultaneously and optimise fuel gas and AGO usage.</a:t>
            </a:r>
          </a:p>
          <a:p>
            <a:pPr marL="342900" indent="-342900" eaLnBrk="1" hangingPunct="1">
              <a:buFont typeface="Wingdings" panose="05000000000000000000" pitchFamily="2" charset="2"/>
              <a:buChar char="q"/>
            </a:pPr>
            <a:r>
              <a:rPr lang="en-GB" sz="1000" dirty="0"/>
              <a:t>Optimise energy consumption and minimize GHG emission</a:t>
            </a:r>
          </a:p>
          <a:p>
            <a:pPr marL="342900" indent="-342900" eaLnBrk="1" hangingPunct="1">
              <a:buFont typeface="Wingdings" panose="05000000000000000000" pitchFamily="2" charset="2"/>
              <a:buChar char="q"/>
            </a:pPr>
            <a:r>
              <a:rPr lang="en-GB" sz="1000" dirty="0"/>
              <a:t>Reduce generator maintenance OPEX and maintenance man-hours</a:t>
            </a:r>
          </a:p>
          <a:p>
            <a:pPr marL="342900" indent="-342900" eaLnBrk="1" hangingPunct="1">
              <a:buFont typeface="Wingdings" panose="05000000000000000000" pitchFamily="2" charset="2"/>
              <a:buChar char="q"/>
            </a:pPr>
            <a:endParaRPr lang="en-US" altLang="en-US" sz="1000" dirty="0"/>
          </a:p>
          <a:p>
            <a:pPr marL="342900" indent="-342900">
              <a:buFont typeface="Wingdings" panose="05000000000000000000" pitchFamily="2" charset="2"/>
              <a:buChar char="q"/>
            </a:pPr>
            <a:endParaRPr lang="en-US" sz="1000" dirty="0"/>
          </a:p>
        </p:txBody>
      </p:sp>
      <p:sp>
        <p:nvSpPr>
          <p:cNvPr id="84" name="Oval 93"/>
          <p:cNvSpPr>
            <a:spLocks noChangeArrowheads="1"/>
          </p:cNvSpPr>
          <p:nvPr/>
        </p:nvSpPr>
        <p:spPr bwMode="auto">
          <a:xfrm>
            <a:off x="8382000" y="1752600"/>
            <a:ext cx="228600" cy="228600"/>
          </a:xfrm>
          <a:prstGeom prst="ellipse">
            <a:avLst/>
          </a:prstGeom>
          <a:solidFill>
            <a:srgbClr val="00B050"/>
          </a:solidFill>
          <a:ln w="9525">
            <a:solidFill>
              <a:schemeClr val="tx1"/>
            </a:solidFill>
            <a:round/>
            <a:headEnd/>
            <a:tailEnd/>
          </a:ln>
        </p:spPr>
        <p:txBody>
          <a:bodyPr wrap="none" anchor="ctr"/>
          <a:lstStyle/>
          <a:p>
            <a:pPr algn="ctr"/>
            <a:endParaRPr lang="en-US" sz="600" dirty="0"/>
          </a:p>
        </p:txBody>
      </p:sp>
      <p:sp>
        <p:nvSpPr>
          <p:cNvPr id="85" name="Oval 93"/>
          <p:cNvSpPr>
            <a:spLocks noChangeArrowheads="1"/>
          </p:cNvSpPr>
          <p:nvPr/>
        </p:nvSpPr>
        <p:spPr bwMode="auto">
          <a:xfrm>
            <a:off x="8382000" y="2001838"/>
            <a:ext cx="228600" cy="228600"/>
          </a:xfrm>
          <a:prstGeom prst="ellipse">
            <a:avLst/>
          </a:prstGeom>
          <a:solidFill>
            <a:schemeClr val="bg1"/>
          </a:solidFill>
          <a:ln w="9525">
            <a:solidFill>
              <a:schemeClr val="tx1"/>
            </a:solidFill>
            <a:round/>
            <a:headEnd/>
            <a:tailEnd/>
          </a:ln>
        </p:spPr>
        <p:txBody>
          <a:bodyPr wrap="none" anchor="ctr"/>
          <a:lstStyle/>
          <a:p>
            <a:pPr algn="ctr"/>
            <a:endParaRPr lang="en-US" sz="600" dirty="0"/>
          </a:p>
        </p:txBody>
      </p:sp>
      <p:sp>
        <p:nvSpPr>
          <p:cNvPr id="88" name="Oval 93"/>
          <p:cNvSpPr>
            <a:spLocks noChangeArrowheads="1"/>
          </p:cNvSpPr>
          <p:nvPr/>
        </p:nvSpPr>
        <p:spPr bwMode="auto">
          <a:xfrm>
            <a:off x="8382000" y="2233613"/>
            <a:ext cx="228600" cy="228600"/>
          </a:xfrm>
          <a:prstGeom prst="ellipse">
            <a:avLst/>
          </a:prstGeom>
          <a:solidFill>
            <a:schemeClr val="bg1"/>
          </a:solidFill>
          <a:ln w="9525">
            <a:solidFill>
              <a:schemeClr val="tx1"/>
            </a:solidFill>
            <a:round/>
            <a:headEnd/>
            <a:tailEnd/>
          </a:ln>
        </p:spPr>
        <p:txBody>
          <a:bodyPr wrap="none" anchor="ctr"/>
          <a:lstStyle/>
          <a:p>
            <a:pPr algn="ctr"/>
            <a:endParaRPr lang="en-US" sz="600" dirty="0"/>
          </a:p>
        </p:txBody>
      </p:sp>
    </p:spTree>
    <p:extLst>
      <p:ext uri="{BB962C8B-B14F-4D97-AF65-F5344CB8AC3E}">
        <p14:creationId xmlns:p14="http://schemas.microsoft.com/office/powerpoint/2010/main" val="738626084"/>
      </p:ext>
    </p:extLst>
  </p:cSld>
  <p:clrMapOvr>
    <a:masterClrMapping/>
  </p:clrMapOvr>
  <p:transition/>
</p:sld>
</file>

<file path=ppt/theme/theme1.xml><?xml version="1.0" encoding="utf-8"?>
<a:theme xmlns:a="http://schemas.openxmlformats.org/drawingml/2006/main" name="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Template - Presentation Mode</Template>
  <TotalTime>0</TotalTime>
  <Words>342</Words>
  <Application>Microsoft Office PowerPoint</Application>
  <PresentationFormat>On-screen Show (4:3)</PresentationFormat>
  <Paragraphs>68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Light</vt:lpstr>
      <vt:lpstr>Futura Medium</vt:lpstr>
      <vt:lpstr>Tahoma</vt:lpstr>
      <vt:lpstr>Wingdings</vt:lpstr>
      <vt:lpstr>Shell layouts with footer</vt:lpstr>
      <vt:lpstr>Power System Integration Bonny FS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Femi.Fagbenro-Byron</dc:creator>
  <cp:lastModifiedBy>Nketah, Victor C SPDC-UPO/G/PET</cp:lastModifiedBy>
  <cp:revision>712</cp:revision>
  <cp:lastPrinted>2017-03-17T10:36:13Z</cp:lastPrinted>
  <dcterms:created xsi:type="dcterms:W3CDTF">2010-04-28T09:08:44Z</dcterms:created>
  <dcterms:modified xsi:type="dcterms:W3CDTF">2017-06-01T16:58:07Z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TB4 template version">
    <vt:r8>4</vt:r8>
  </property>
  <property fmtid="{D5CDD505-2E9C-101B-9397-08002B2CF9AE}" pid="5" name="TB4 template type">
    <vt:lpwstr>onscreen</vt:lpwstr>
  </property>
</Properties>
</file>