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807" r:id="rId2"/>
  </p:sldMasterIdLst>
  <p:notesMasterIdLst>
    <p:notesMasterId r:id="rId13"/>
  </p:notesMasterIdLst>
  <p:handoutMasterIdLst>
    <p:handoutMasterId r:id="rId14"/>
  </p:handoutMasterIdLst>
  <p:sldIdLst>
    <p:sldId id="549" r:id="rId3"/>
    <p:sldId id="551" r:id="rId4"/>
    <p:sldId id="552" r:id="rId5"/>
    <p:sldId id="556" r:id="rId6"/>
    <p:sldId id="557" r:id="rId7"/>
    <p:sldId id="558" r:id="rId8"/>
    <p:sldId id="555" r:id="rId9"/>
    <p:sldId id="561" r:id="rId10"/>
    <p:sldId id="553" r:id="rId11"/>
    <p:sldId id="479" r:id="rId12"/>
  </p:sldIdLst>
  <p:sldSz cx="12192000" cy="6858000"/>
  <p:notesSz cx="7010400" cy="92964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Garamond" panose="02020404030301010803" pitchFamily="18" charset="0"/>
      <p:regular r:id="rId19"/>
      <p:bold r:id="rId20"/>
      <p:italic r:id="rId21"/>
    </p:embeddedFont>
    <p:embeddedFont>
      <p:font typeface="Futura Bold" panose="00000900000000000000" pitchFamily="2" charset="0"/>
      <p:regular r:id="rId22"/>
    </p:embeddedFont>
    <p:embeddedFont>
      <p:font typeface="Futura Medium" panose="00000400000000000000" pitchFamily="2" charset="0"/>
      <p:regular r:id="rId23"/>
      <p:bold r:id="rId24"/>
      <p:italic r:id="rId25"/>
      <p:boldItalic r:id="rId26"/>
    </p:embeddedFont>
  </p:embeddedFont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0749B"/>
    <a:srgbClr val="CCE9DB"/>
    <a:srgbClr val="FFFFFF"/>
    <a:srgbClr val="99CDB7"/>
    <a:srgbClr val="66B492"/>
    <a:srgbClr val="339B6E"/>
    <a:srgbClr val="DFD1DE"/>
    <a:srgbClr val="C0A2BD"/>
    <a:srgbClr val="81457A"/>
    <a:srgbClr val="CCD7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50" autoAdjust="0"/>
    <p:restoredTop sz="88988" autoAdjust="0"/>
  </p:normalViewPr>
  <p:slideViewPr>
    <p:cSldViewPr showGuides="1">
      <p:cViewPr varScale="1">
        <p:scale>
          <a:sx n="98" d="100"/>
          <a:sy n="98" d="100"/>
        </p:scale>
        <p:origin x="1344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3" d="100"/>
        <a:sy n="73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160" y="72"/>
      </p:cViewPr>
      <p:guideLst>
        <p:guide orient="horz" pos="3127"/>
        <p:guide pos="2141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0.fntdata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Olasunmbo.Aminu\Desktop\IAP%20Shutdowns\2017%20TAMs%20Supports\2017%20Projects\Swamp%20West%20Light%20Vehicles%20Utilization%20Report%20-%20Mar%2017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Olasunmbo.Aminu\Desktop\IAP%20Shutdowns\2017%20TAMs%20Supports\2017%20Projects\Swamp%20West%20Light%20Vehicles%20Utilization%20Report%20-%20Mar%2017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Olasunmbo.Aminu\Desktop\IAP%20Shutdowns\2017%20TAMs%20Supports\2017%20Projects\Swamp%20West%20Light%20Vehicles%20Utilization%20Report%20-%20Mar%2017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Olasunmbo.Aminu\Desktop\IAP%20Shutdowns\2017%20TAMs%20Supports\2017%20Projects\Swamp%20West%20Light%20Vehicles%20Utilization%20Report%20-%20Mar%2017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Olasunmbo.Aminu\Desktop\IAP%20Shutdowns\2017%20TAMs%20Supports\2017%20Projects\Swamp%20West%20Light%20Vehicles%20Utilization%20Report%20-%20Mar%2017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FOT Light</a:t>
            </a:r>
            <a:r>
              <a:rPr lang="en-US" baseline="0" dirty="0"/>
              <a:t> Fleet</a:t>
            </a:r>
            <a:r>
              <a:rPr lang="en-US" dirty="0"/>
              <a:t> Utilization - Dec 2015</a:t>
            </a:r>
          </a:p>
        </c:rich>
      </c:tx>
      <c:layout>
        <c:manualLayout>
          <c:xMode val="edge"/>
          <c:yMode val="edge"/>
          <c:x val="0.12349430451256305"/>
          <c:y val="1.3492919866498169E-2"/>
        </c:manualLayout>
      </c:layout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'[Swamp West Light Vehicles Utilization Report - Mar 17.xlsx]Data Analysis'!$C$2</c:f>
              <c:strCache>
                <c:ptCount val="1"/>
                <c:pt idx="0">
                  <c:v>Vehicle Utilization (% KM Driven per Monthly Average)- Dec 2015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0070C0"/>
              </a:solidFill>
            </c:spPr>
            <c:extLst>
              <c:ext xmlns:c16="http://schemas.microsoft.com/office/drawing/2014/chart" uri="{C3380CC4-5D6E-409C-BE32-E72D297353CC}">
                <c16:uniqueId val="{0000002B-1E08-4784-A384-DFFAA9281BA2}"/>
              </c:ext>
            </c:extLst>
          </c:dPt>
          <c:dPt>
            <c:idx val="1"/>
            <c:invertIfNegative val="0"/>
            <c:bubble3D val="0"/>
            <c:spPr>
              <a:solidFill>
                <a:srgbClr val="0070C0"/>
              </a:solidFill>
            </c:spPr>
            <c:extLst>
              <c:ext xmlns:c16="http://schemas.microsoft.com/office/drawing/2014/chart" uri="{C3380CC4-5D6E-409C-BE32-E72D297353CC}">
                <c16:uniqueId val="{0000002C-1E08-4784-A384-DFFAA9281BA2}"/>
              </c:ext>
            </c:extLst>
          </c:dPt>
          <c:dPt>
            <c:idx val="2"/>
            <c:invertIfNegative val="0"/>
            <c:bubble3D val="0"/>
            <c:spPr>
              <a:solidFill>
                <a:srgbClr val="0070C0"/>
              </a:solidFill>
            </c:spPr>
            <c:extLst>
              <c:ext xmlns:c16="http://schemas.microsoft.com/office/drawing/2014/chart" uri="{C3380CC4-5D6E-409C-BE32-E72D297353CC}">
                <c16:uniqueId val="{0000002D-1E08-4784-A384-DFFAA9281BA2}"/>
              </c:ext>
            </c:extLst>
          </c:dPt>
          <c:dPt>
            <c:idx val="3"/>
            <c:invertIfNegative val="0"/>
            <c:bubble3D val="0"/>
            <c:spPr>
              <a:solidFill>
                <a:srgbClr val="0070C0"/>
              </a:solidFill>
            </c:spPr>
            <c:extLst>
              <c:ext xmlns:c16="http://schemas.microsoft.com/office/drawing/2014/chart" uri="{C3380CC4-5D6E-409C-BE32-E72D297353CC}">
                <c16:uniqueId val="{0000002E-1E08-4784-A384-DFFAA9281BA2}"/>
              </c:ext>
            </c:extLst>
          </c:dPt>
          <c:dPt>
            <c:idx val="4"/>
            <c:invertIfNegative val="0"/>
            <c:bubble3D val="0"/>
            <c:spPr>
              <a:solidFill>
                <a:srgbClr val="0070C0"/>
              </a:solidFill>
            </c:spPr>
            <c:extLst>
              <c:ext xmlns:c16="http://schemas.microsoft.com/office/drawing/2014/chart" uri="{C3380CC4-5D6E-409C-BE32-E72D297353CC}">
                <c16:uniqueId val="{0000002F-1E08-4784-A384-DFFAA9281BA2}"/>
              </c:ext>
            </c:extLst>
          </c:dPt>
          <c:dPt>
            <c:idx val="5"/>
            <c:invertIfNegative val="0"/>
            <c:bubble3D val="0"/>
            <c:spPr>
              <a:solidFill>
                <a:srgbClr val="0070C0"/>
              </a:solidFill>
            </c:spPr>
            <c:extLst>
              <c:ext xmlns:c16="http://schemas.microsoft.com/office/drawing/2014/chart" uri="{C3380CC4-5D6E-409C-BE32-E72D297353CC}">
                <c16:uniqueId val="{00000030-1E08-4784-A384-DFFAA9281BA2}"/>
              </c:ext>
            </c:extLst>
          </c:dPt>
          <c:dPt>
            <c:idx val="6"/>
            <c:invertIfNegative val="0"/>
            <c:bubble3D val="0"/>
            <c:spPr>
              <a:solidFill>
                <a:srgbClr val="0070C0"/>
              </a:solidFill>
            </c:spPr>
            <c:extLst>
              <c:ext xmlns:c16="http://schemas.microsoft.com/office/drawing/2014/chart" uri="{C3380CC4-5D6E-409C-BE32-E72D297353CC}">
                <c16:uniqueId val="{00000031-1E08-4784-A384-DFFAA9281BA2}"/>
              </c:ext>
            </c:extLst>
          </c:dPt>
          <c:dPt>
            <c:idx val="7"/>
            <c:invertIfNegative val="0"/>
            <c:bubble3D val="0"/>
            <c:spPr>
              <a:solidFill>
                <a:srgbClr val="0070C0"/>
              </a:solidFill>
            </c:spPr>
            <c:extLst>
              <c:ext xmlns:c16="http://schemas.microsoft.com/office/drawing/2014/chart" uri="{C3380CC4-5D6E-409C-BE32-E72D297353CC}">
                <c16:uniqueId val="{00000032-1E08-4784-A384-DFFAA9281BA2}"/>
              </c:ext>
            </c:extLst>
          </c:dPt>
          <c:dPt>
            <c:idx val="8"/>
            <c:invertIfNegative val="0"/>
            <c:bubble3D val="0"/>
            <c:spPr>
              <a:solidFill>
                <a:srgbClr val="0070C0"/>
              </a:solidFill>
            </c:spPr>
            <c:extLst>
              <c:ext xmlns:c16="http://schemas.microsoft.com/office/drawing/2014/chart" uri="{C3380CC4-5D6E-409C-BE32-E72D297353CC}">
                <c16:uniqueId val="{00000033-1E08-4784-A384-DFFAA9281BA2}"/>
              </c:ext>
            </c:extLst>
          </c:dPt>
          <c:dPt>
            <c:idx val="9"/>
            <c:invertIfNegative val="0"/>
            <c:bubble3D val="0"/>
            <c:spPr>
              <a:solidFill>
                <a:srgbClr val="0070C0"/>
              </a:solidFill>
            </c:spPr>
            <c:extLst>
              <c:ext xmlns:c16="http://schemas.microsoft.com/office/drawing/2014/chart" uri="{C3380CC4-5D6E-409C-BE32-E72D297353CC}">
                <c16:uniqueId val="{00000034-1E08-4784-A384-DFFAA9281BA2}"/>
              </c:ext>
            </c:extLst>
          </c:dPt>
          <c:dPt>
            <c:idx val="10"/>
            <c:invertIfNegative val="0"/>
            <c:bubble3D val="0"/>
            <c:spPr>
              <a:solidFill>
                <a:srgbClr val="0070C0"/>
              </a:solidFill>
            </c:spPr>
            <c:extLst>
              <c:ext xmlns:c16="http://schemas.microsoft.com/office/drawing/2014/chart" uri="{C3380CC4-5D6E-409C-BE32-E72D297353CC}">
                <c16:uniqueId val="{00000035-1E08-4784-A384-DFFAA9281BA2}"/>
              </c:ext>
            </c:extLst>
          </c:dPt>
          <c:dPt>
            <c:idx val="11"/>
            <c:invertIfNegative val="0"/>
            <c:bubble3D val="0"/>
            <c:spPr>
              <a:solidFill>
                <a:srgbClr val="0070C0"/>
              </a:solidFill>
            </c:spPr>
            <c:extLst>
              <c:ext xmlns:c16="http://schemas.microsoft.com/office/drawing/2014/chart" uri="{C3380CC4-5D6E-409C-BE32-E72D297353CC}">
                <c16:uniqueId val="{00000036-1E08-4784-A384-DFFAA9281BA2}"/>
              </c:ext>
            </c:extLst>
          </c:dPt>
          <c:dPt>
            <c:idx val="12"/>
            <c:invertIfNegative val="0"/>
            <c:bubble3D val="0"/>
            <c:spPr>
              <a:solidFill>
                <a:srgbClr val="0070C0"/>
              </a:solidFill>
            </c:spPr>
            <c:extLst>
              <c:ext xmlns:c16="http://schemas.microsoft.com/office/drawing/2014/chart" uri="{C3380CC4-5D6E-409C-BE32-E72D297353CC}">
                <c16:uniqueId val="{00000037-1E08-4784-A384-DFFAA9281BA2}"/>
              </c:ext>
            </c:extLst>
          </c:dPt>
          <c:dPt>
            <c:idx val="13"/>
            <c:invertIfNegative val="0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01-1E08-4784-A384-DFFAA9281BA2}"/>
              </c:ext>
            </c:extLst>
          </c:dPt>
          <c:dPt>
            <c:idx val="14"/>
            <c:invertIfNegative val="0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03-1E08-4784-A384-DFFAA9281BA2}"/>
              </c:ext>
            </c:extLst>
          </c:dPt>
          <c:dPt>
            <c:idx val="15"/>
            <c:invertIfNegative val="0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05-1E08-4784-A384-DFFAA9281BA2}"/>
              </c:ext>
            </c:extLst>
          </c:dPt>
          <c:dPt>
            <c:idx val="16"/>
            <c:invertIfNegative val="0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07-1E08-4784-A384-DFFAA9281BA2}"/>
              </c:ext>
            </c:extLst>
          </c:dPt>
          <c:dPt>
            <c:idx val="17"/>
            <c:invertIfNegative val="0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09-1E08-4784-A384-DFFAA9281BA2}"/>
              </c:ext>
            </c:extLst>
          </c:dPt>
          <c:dPt>
            <c:idx val="18"/>
            <c:invertIfNegative val="0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0B-1E08-4784-A384-DFFAA9281BA2}"/>
              </c:ext>
            </c:extLst>
          </c:dPt>
          <c:dPt>
            <c:idx val="19"/>
            <c:invertIfNegative val="0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0D-1E08-4784-A384-DFFAA9281BA2}"/>
              </c:ext>
            </c:extLst>
          </c:dPt>
          <c:dPt>
            <c:idx val="20"/>
            <c:invertIfNegative val="0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0F-1E08-4784-A384-DFFAA9281BA2}"/>
              </c:ext>
            </c:extLst>
          </c:dPt>
          <c:dPt>
            <c:idx val="21"/>
            <c:invertIfNegative val="0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11-1E08-4784-A384-DFFAA9281BA2}"/>
              </c:ext>
            </c:extLst>
          </c:dPt>
          <c:dPt>
            <c:idx val="22"/>
            <c:invertIfNegative val="0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13-1E08-4784-A384-DFFAA9281BA2}"/>
              </c:ext>
            </c:extLst>
          </c:dPt>
          <c:dPt>
            <c:idx val="23"/>
            <c:invertIfNegative val="0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15-1E08-4784-A384-DFFAA9281BA2}"/>
              </c:ext>
            </c:extLst>
          </c:dPt>
          <c:dPt>
            <c:idx val="24"/>
            <c:invertIfNegative val="0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17-1E08-4784-A384-DFFAA9281BA2}"/>
              </c:ext>
            </c:extLst>
          </c:dPt>
          <c:dPt>
            <c:idx val="25"/>
            <c:invertIfNegative val="0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19-1E08-4784-A384-DFFAA9281BA2}"/>
              </c:ext>
            </c:extLst>
          </c:dPt>
          <c:dPt>
            <c:idx val="26"/>
            <c:invertIfNegative val="0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1B-1E08-4784-A384-DFFAA9281BA2}"/>
              </c:ext>
            </c:extLst>
          </c:dPt>
          <c:dPt>
            <c:idx val="27"/>
            <c:invertIfNegative val="0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1D-1E08-4784-A384-DFFAA9281BA2}"/>
              </c:ext>
            </c:extLst>
          </c:dPt>
          <c:dPt>
            <c:idx val="28"/>
            <c:invertIfNegative val="0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1F-1E08-4784-A384-DFFAA9281BA2}"/>
              </c:ext>
            </c:extLst>
          </c:dPt>
          <c:dPt>
            <c:idx val="29"/>
            <c:invertIfNegative val="0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21-1E08-4784-A384-DFFAA9281BA2}"/>
              </c:ext>
            </c:extLst>
          </c:dPt>
          <c:dPt>
            <c:idx val="30"/>
            <c:invertIfNegative val="0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23-1E08-4784-A384-DFFAA9281BA2}"/>
              </c:ext>
            </c:extLst>
          </c:dPt>
          <c:dPt>
            <c:idx val="31"/>
            <c:invertIfNegative val="0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25-1E08-4784-A384-DFFAA9281BA2}"/>
              </c:ext>
            </c:extLst>
          </c:dPt>
          <c:dPt>
            <c:idx val="32"/>
            <c:invertIfNegative val="0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27-1E08-4784-A384-DFFAA9281BA2}"/>
              </c:ext>
            </c:extLst>
          </c:dPt>
          <c:dPt>
            <c:idx val="33"/>
            <c:invertIfNegative val="0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29-1E08-4784-A384-DFFAA9281BA2}"/>
              </c:ext>
            </c:extLst>
          </c:dPt>
          <c:cat>
            <c:strRef>
              <c:f>'[Swamp West Light Vehicles Utilization Report - Mar 17.xlsx]Data Analysis'!$B$3:$B$36</c:f>
              <c:strCache>
                <c:ptCount val="34"/>
                <c:pt idx="0">
                  <c:v>RGM-579RD</c:v>
                </c:pt>
                <c:pt idx="1">
                  <c:v>NCH-409ST</c:v>
                </c:pt>
                <c:pt idx="2">
                  <c:v>KRK-275BX</c:v>
                </c:pt>
                <c:pt idx="3">
                  <c:v>NCH-410ST</c:v>
                </c:pt>
                <c:pt idx="4">
                  <c:v>NCH-426ST</c:v>
                </c:pt>
                <c:pt idx="5">
                  <c:v>KRK-277BX</c:v>
                </c:pt>
                <c:pt idx="6">
                  <c:v>AL930-BNY</c:v>
                </c:pt>
                <c:pt idx="7">
                  <c:v>DEG-526EQ</c:v>
                </c:pt>
                <c:pt idx="8">
                  <c:v>DEG-511EQ</c:v>
                </c:pt>
                <c:pt idx="9">
                  <c:v>KRK-694BX</c:v>
                </c:pt>
                <c:pt idx="10">
                  <c:v>DEG-523EQ</c:v>
                </c:pt>
                <c:pt idx="11">
                  <c:v>RGM-584RD</c:v>
                </c:pt>
                <c:pt idx="12">
                  <c:v>DEG-520EQ</c:v>
                </c:pt>
                <c:pt idx="13">
                  <c:v>NCH-429ST</c:v>
                </c:pt>
                <c:pt idx="14">
                  <c:v>DEG-518EQ</c:v>
                </c:pt>
                <c:pt idx="15">
                  <c:v>DEG-514EQ</c:v>
                </c:pt>
                <c:pt idx="16">
                  <c:v>NCH-332ST</c:v>
                </c:pt>
                <c:pt idx="17">
                  <c:v>DEG-516EQ</c:v>
                </c:pt>
                <c:pt idx="18">
                  <c:v>NCH-336ST</c:v>
                </c:pt>
                <c:pt idx="19">
                  <c:v>DEG-506EQ</c:v>
                </c:pt>
                <c:pt idx="20">
                  <c:v>AH402-RGM</c:v>
                </c:pt>
                <c:pt idx="21">
                  <c:v>RGM-582RD</c:v>
                </c:pt>
                <c:pt idx="22">
                  <c:v>DEG-508EQ</c:v>
                </c:pt>
                <c:pt idx="23">
                  <c:v>RGM-583RD</c:v>
                </c:pt>
                <c:pt idx="24">
                  <c:v>NCH-412ST</c:v>
                </c:pt>
                <c:pt idx="25">
                  <c:v>DEG-515EQ</c:v>
                </c:pt>
                <c:pt idx="26">
                  <c:v>NCH-331ST</c:v>
                </c:pt>
                <c:pt idx="27">
                  <c:v>DEG-537EQ</c:v>
                </c:pt>
                <c:pt idx="28">
                  <c:v>DEG-510EQ</c:v>
                </c:pt>
                <c:pt idx="29">
                  <c:v>NCH-342ST</c:v>
                </c:pt>
                <c:pt idx="30">
                  <c:v>RGM-561RD</c:v>
                </c:pt>
                <c:pt idx="31">
                  <c:v>AH408-ABM</c:v>
                </c:pt>
                <c:pt idx="32">
                  <c:v>NCH-413ST</c:v>
                </c:pt>
                <c:pt idx="33">
                  <c:v>NCH-427ST</c:v>
                </c:pt>
              </c:strCache>
            </c:strRef>
          </c:cat>
          <c:val>
            <c:numRef>
              <c:f>'[Swamp West Light Vehicles Utilization Report - Mar 17.xlsx]Data Analysis'!$C$3:$C$36</c:f>
              <c:numCache>
                <c:formatCode>0%</c:formatCode>
                <c:ptCount val="34"/>
                <c:pt idx="0">
                  <c:v>2.6663542642924085</c:v>
                </c:pt>
                <c:pt idx="1">
                  <c:v>2.1611996251171508</c:v>
                </c:pt>
                <c:pt idx="2">
                  <c:v>2.1059044048734772</c:v>
                </c:pt>
                <c:pt idx="3">
                  <c:v>2.0140581068416119</c:v>
                </c:pt>
                <c:pt idx="4">
                  <c:v>1.8584817244611058</c:v>
                </c:pt>
                <c:pt idx="5">
                  <c:v>1.6363636363636365</c:v>
                </c:pt>
                <c:pt idx="6">
                  <c:v>1.4629803186504218</c:v>
                </c:pt>
                <c:pt idx="7">
                  <c:v>1.4582942830365511</c:v>
                </c:pt>
                <c:pt idx="8">
                  <c:v>1.2999062792877225</c:v>
                </c:pt>
                <c:pt idx="9">
                  <c:v>1.1958762886597938</c:v>
                </c:pt>
                <c:pt idx="10">
                  <c:v>1.1771321462043112</c:v>
                </c:pt>
                <c:pt idx="11">
                  <c:v>1.1255857544517338</c:v>
                </c:pt>
                <c:pt idx="12">
                  <c:v>1.0253045923149016</c:v>
                </c:pt>
                <c:pt idx="13">
                  <c:v>0.99812558575445176</c:v>
                </c:pt>
                <c:pt idx="14">
                  <c:v>0.88284910965323338</c:v>
                </c:pt>
                <c:pt idx="15">
                  <c:v>0.86785379568884724</c:v>
                </c:pt>
                <c:pt idx="16">
                  <c:v>0.82286785379568883</c:v>
                </c:pt>
                <c:pt idx="17">
                  <c:v>0.81443298969072164</c:v>
                </c:pt>
                <c:pt idx="18">
                  <c:v>0.8125585754451734</c:v>
                </c:pt>
                <c:pt idx="19">
                  <c:v>0.80974695407685093</c:v>
                </c:pt>
                <c:pt idx="20">
                  <c:v>0.75726335520149957</c:v>
                </c:pt>
                <c:pt idx="21">
                  <c:v>0.75538894095595122</c:v>
                </c:pt>
                <c:pt idx="22">
                  <c:v>0.71977507029053422</c:v>
                </c:pt>
                <c:pt idx="23">
                  <c:v>0.69447047797563266</c:v>
                </c:pt>
                <c:pt idx="24">
                  <c:v>0.67104029990627934</c:v>
                </c:pt>
                <c:pt idx="25">
                  <c:v>0.63917525773195871</c:v>
                </c:pt>
                <c:pt idx="26">
                  <c:v>0.52577319587628868</c:v>
                </c:pt>
                <c:pt idx="27">
                  <c:v>0.48547328959700092</c:v>
                </c:pt>
                <c:pt idx="28">
                  <c:v>0.42736644798500467</c:v>
                </c:pt>
                <c:pt idx="29">
                  <c:v>0.36457357075913777</c:v>
                </c:pt>
                <c:pt idx="30">
                  <c:v>0.32239925023430177</c:v>
                </c:pt>
                <c:pt idx="31">
                  <c:v>0.316776007497657</c:v>
                </c:pt>
                <c:pt idx="32">
                  <c:v>7.3102155576382374E-2</c:v>
                </c:pt>
                <c:pt idx="33">
                  <c:v>5.1546391752577317E-2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A-1E08-4784-A384-DFFAA9281B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5472256"/>
        <c:axId val="137344896"/>
      </c:barChart>
      <c:catAx>
        <c:axId val="1354722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FOT Light Fleet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crossAx val="137344896"/>
        <c:crosses val="autoZero"/>
        <c:auto val="1"/>
        <c:lblAlgn val="ctr"/>
        <c:lblOffset val="100"/>
        <c:noMultiLvlLbl val="0"/>
      </c:catAx>
      <c:valAx>
        <c:axId val="137344896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1050"/>
                </a:pPr>
                <a:r>
                  <a:rPr lang="en-US" sz="1050"/>
                  <a:t>% KM Driven Per Monthly Fleet Average</a:t>
                </a:r>
              </a:p>
            </c:rich>
          </c:tx>
          <c:overlay val="0"/>
        </c:title>
        <c:numFmt formatCode="0%" sourceLinked="1"/>
        <c:majorTickMark val="out"/>
        <c:minorTickMark val="none"/>
        <c:tickLblPos val="nextTo"/>
        <c:crossAx val="13547225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>
                <a:effectLst/>
              </a:rPr>
              <a:t>FOT Light Fleet Utilization </a:t>
            </a:r>
            <a:r>
              <a:rPr lang="en-US"/>
              <a:t>- Jan 2017</a:t>
            </a:r>
          </a:p>
        </c:rich>
      </c:tx>
      <c:layout>
        <c:manualLayout>
          <c:xMode val="edge"/>
          <c:yMode val="edge"/>
          <c:x val="0.13568015744007528"/>
          <c:y val="8.8593561515235911E-3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7.1348910228332479E-2"/>
          <c:y val="7.5526011191738629E-2"/>
          <c:w val="0.91628688253197721"/>
          <c:h val="0.739647415064846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'[Swamp West Light Vehicles Utilization Report - Mar 17.xlsx]Data Analysis'!$C$43</c:f>
              <c:strCache>
                <c:ptCount val="1"/>
                <c:pt idx="0">
                  <c:v>Vehicle Utilization (% KM Driven per Monthly Average) -Jan 2017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0070C0"/>
              </a:solidFill>
            </c:spPr>
            <c:extLst>
              <c:ext xmlns:c16="http://schemas.microsoft.com/office/drawing/2014/chart" uri="{C3380CC4-5D6E-409C-BE32-E72D297353CC}">
                <c16:uniqueId val="{00000001-844F-422A-A682-D892C2453F04}"/>
              </c:ext>
            </c:extLst>
          </c:dPt>
          <c:dPt>
            <c:idx val="1"/>
            <c:invertIfNegative val="0"/>
            <c:bubble3D val="0"/>
            <c:spPr>
              <a:solidFill>
                <a:srgbClr val="0070C0"/>
              </a:solidFill>
            </c:spPr>
            <c:extLst>
              <c:ext xmlns:c16="http://schemas.microsoft.com/office/drawing/2014/chart" uri="{C3380CC4-5D6E-409C-BE32-E72D297353CC}">
                <c16:uniqueId val="{00000003-844F-422A-A682-D892C2453F04}"/>
              </c:ext>
            </c:extLst>
          </c:dPt>
          <c:dPt>
            <c:idx val="2"/>
            <c:invertIfNegative val="0"/>
            <c:bubble3D val="0"/>
            <c:spPr>
              <a:solidFill>
                <a:srgbClr val="0070C0"/>
              </a:solidFill>
            </c:spPr>
            <c:extLst>
              <c:ext xmlns:c16="http://schemas.microsoft.com/office/drawing/2014/chart" uri="{C3380CC4-5D6E-409C-BE32-E72D297353CC}">
                <c16:uniqueId val="{00000005-844F-422A-A682-D892C2453F04}"/>
              </c:ext>
            </c:extLst>
          </c:dPt>
          <c:dPt>
            <c:idx val="3"/>
            <c:invertIfNegative val="0"/>
            <c:bubble3D val="0"/>
            <c:spPr>
              <a:solidFill>
                <a:srgbClr val="0070C0"/>
              </a:solidFill>
            </c:spPr>
            <c:extLst>
              <c:ext xmlns:c16="http://schemas.microsoft.com/office/drawing/2014/chart" uri="{C3380CC4-5D6E-409C-BE32-E72D297353CC}">
                <c16:uniqueId val="{00000007-844F-422A-A682-D892C2453F04}"/>
              </c:ext>
            </c:extLst>
          </c:dPt>
          <c:dPt>
            <c:idx val="4"/>
            <c:invertIfNegative val="0"/>
            <c:bubble3D val="0"/>
            <c:spPr>
              <a:solidFill>
                <a:srgbClr val="0070C0"/>
              </a:solidFill>
            </c:spPr>
            <c:extLst>
              <c:ext xmlns:c16="http://schemas.microsoft.com/office/drawing/2014/chart" uri="{C3380CC4-5D6E-409C-BE32-E72D297353CC}">
                <c16:uniqueId val="{00000009-844F-422A-A682-D892C2453F04}"/>
              </c:ext>
            </c:extLst>
          </c:dPt>
          <c:dPt>
            <c:idx val="5"/>
            <c:invertIfNegative val="0"/>
            <c:bubble3D val="0"/>
            <c:spPr>
              <a:solidFill>
                <a:srgbClr val="0070C0"/>
              </a:solidFill>
            </c:spPr>
            <c:extLst>
              <c:ext xmlns:c16="http://schemas.microsoft.com/office/drawing/2014/chart" uri="{C3380CC4-5D6E-409C-BE32-E72D297353CC}">
                <c16:uniqueId val="{0000000B-844F-422A-A682-D892C2453F04}"/>
              </c:ext>
            </c:extLst>
          </c:dPt>
          <c:dPt>
            <c:idx val="6"/>
            <c:invertIfNegative val="0"/>
            <c:bubble3D val="0"/>
            <c:spPr>
              <a:solidFill>
                <a:srgbClr val="0070C0"/>
              </a:solidFill>
            </c:spPr>
            <c:extLst>
              <c:ext xmlns:c16="http://schemas.microsoft.com/office/drawing/2014/chart" uri="{C3380CC4-5D6E-409C-BE32-E72D297353CC}">
                <c16:uniqueId val="{0000000D-844F-422A-A682-D892C2453F04}"/>
              </c:ext>
            </c:extLst>
          </c:dPt>
          <c:dPt>
            <c:idx val="7"/>
            <c:invertIfNegative val="0"/>
            <c:bubble3D val="0"/>
            <c:spPr>
              <a:solidFill>
                <a:srgbClr val="0070C0"/>
              </a:solidFill>
            </c:spPr>
            <c:extLst>
              <c:ext xmlns:c16="http://schemas.microsoft.com/office/drawing/2014/chart" uri="{C3380CC4-5D6E-409C-BE32-E72D297353CC}">
                <c16:uniqueId val="{0000000F-844F-422A-A682-D892C2453F04}"/>
              </c:ext>
            </c:extLst>
          </c:dPt>
          <c:dPt>
            <c:idx val="8"/>
            <c:invertIfNegative val="0"/>
            <c:bubble3D val="0"/>
            <c:spPr>
              <a:solidFill>
                <a:srgbClr val="0070C0"/>
              </a:solidFill>
            </c:spPr>
            <c:extLst>
              <c:ext xmlns:c16="http://schemas.microsoft.com/office/drawing/2014/chart" uri="{C3380CC4-5D6E-409C-BE32-E72D297353CC}">
                <c16:uniqueId val="{00000011-844F-422A-A682-D892C2453F04}"/>
              </c:ext>
            </c:extLst>
          </c:dPt>
          <c:dPt>
            <c:idx val="9"/>
            <c:invertIfNegative val="0"/>
            <c:bubble3D val="0"/>
            <c:spPr>
              <a:solidFill>
                <a:srgbClr val="0070C0"/>
              </a:solidFill>
            </c:spPr>
            <c:extLst>
              <c:ext xmlns:c16="http://schemas.microsoft.com/office/drawing/2014/chart" uri="{C3380CC4-5D6E-409C-BE32-E72D297353CC}">
                <c16:uniqueId val="{00000013-844F-422A-A682-D892C2453F04}"/>
              </c:ext>
            </c:extLst>
          </c:dPt>
          <c:dPt>
            <c:idx val="10"/>
            <c:invertIfNegative val="0"/>
            <c:bubble3D val="0"/>
            <c:spPr>
              <a:solidFill>
                <a:srgbClr val="0070C0"/>
              </a:solidFill>
            </c:spPr>
            <c:extLst>
              <c:ext xmlns:c16="http://schemas.microsoft.com/office/drawing/2014/chart" uri="{C3380CC4-5D6E-409C-BE32-E72D297353CC}">
                <c16:uniqueId val="{00000015-844F-422A-A682-D892C2453F04}"/>
              </c:ext>
            </c:extLst>
          </c:dPt>
          <c:dPt>
            <c:idx val="11"/>
            <c:invertIfNegative val="0"/>
            <c:bubble3D val="0"/>
            <c:spPr>
              <a:solidFill>
                <a:srgbClr val="0070C0"/>
              </a:solidFill>
            </c:spPr>
            <c:extLst>
              <c:ext xmlns:c16="http://schemas.microsoft.com/office/drawing/2014/chart" uri="{C3380CC4-5D6E-409C-BE32-E72D297353CC}">
                <c16:uniqueId val="{00000017-844F-422A-A682-D892C2453F04}"/>
              </c:ext>
            </c:extLst>
          </c:dPt>
          <c:dPt>
            <c:idx val="12"/>
            <c:invertIfNegative val="0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19-844F-422A-A682-D892C2453F04}"/>
              </c:ext>
            </c:extLst>
          </c:dPt>
          <c:dPt>
            <c:idx val="13"/>
            <c:invertIfNegative val="0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1B-844F-422A-A682-D892C2453F04}"/>
              </c:ext>
            </c:extLst>
          </c:dPt>
          <c:dPt>
            <c:idx val="14"/>
            <c:invertIfNegative val="0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1D-844F-422A-A682-D892C2453F04}"/>
              </c:ext>
            </c:extLst>
          </c:dPt>
          <c:dPt>
            <c:idx val="15"/>
            <c:invertIfNegative val="0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1F-844F-422A-A682-D892C2453F04}"/>
              </c:ext>
            </c:extLst>
          </c:dPt>
          <c:dPt>
            <c:idx val="16"/>
            <c:invertIfNegative val="0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21-844F-422A-A682-D892C2453F04}"/>
              </c:ext>
            </c:extLst>
          </c:dPt>
          <c:dPt>
            <c:idx val="17"/>
            <c:invertIfNegative val="0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23-844F-422A-A682-D892C2453F04}"/>
              </c:ext>
            </c:extLst>
          </c:dPt>
          <c:dPt>
            <c:idx val="18"/>
            <c:invertIfNegative val="0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25-844F-422A-A682-D892C2453F04}"/>
              </c:ext>
            </c:extLst>
          </c:dPt>
          <c:dPt>
            <c:idx val="19"/>
            <c:invertIfNegative val="0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27-844F-422A-A682-D892C2453F04}"/>
              </c:ext>
            </c:extLst>
          </c:dPt>
          <c:dPt>
            <c:idx val="20"/>
            <c:invertIfNegative val="0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29-844F-422A-A682-D892C2453F04}"/>
              </c:ext>
            </c:extLst>
          </c:dPt>
          <c:dPt>
            <c:idx val="21"/>
            <c:invertIfNegative val="0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2B-844F-422A-A682-D892C2453F04}"/>
              </c:ext>
            </c:extLst>
          </c:dPt>
          <c:dPt>
            <c:idx val="22"/>
            <c:invertIfNegative val="0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2D-844F-422A-A682-D892C2453F04}"/>
              </c:ext>
            </c:extLst>
          </c:dPt>
          <c:dPt>
            <c:idx val="23"/>
            <c:invertIfNegative val="0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2F-844F-422A-A682-D892C2453F04}"/>
              </c:ext>
            </c:extLst>
          </c:dPt>
          <c:dPt>
            <c:idx val="24"/>
            <c:invertIfNegative val="0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31-844F-422A-A682-D892C2453F04}"/>
              </c:ext>
            </c:extLst>
          </c:dPt>
          <c:dPt>
            <c:idx val="25"/>
            <c:invertIfNegative val="0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33-844F-422A-A682-D892C2453F04}"/>
              </c:ext>
            </c:extLst>
          </c:dPt>
          <c:cat>
            <c:strRef>
              <c:f>'[Swamp West Light Vehicles Utilization Report - Mar 17.xlsx]Data Analysis'!$B$44:$B$70</c:f>
              <c:strCache>
                <c:ptCount val="27"/>
                <c:pt idx="0">
                  <c:v>DEG-537EQ</c:v>
                </c:pt>
                <c:pt idx="1">
                  <c:v>KRK-275BX</c:v>
                </c:pt>
                <c:pt idx="2">
                  <c:v>DEG-520EQ</c:v>
                </c:pt>
                <c:pt idx="3">
                  <c:v>DEG-511EQ</c:v>
                </c:pt>
                <c:pt idx="4">
                  <c:v>DEG-526EQ</c:v>
                </c:pt>
                <c:pt idx="5">
                  <c:v>DEG-502EQ</c:v>
                </c:pt>
                <c:pt idx="6">
                  <c:v>KRK-694BX</c:v>
                </c:pt>
                <c:pt idx="7">
                  <c:v>DEG-523EQ</c:v>
                </c:pt>
                <c:pt idx="8">
                  <c:v>KRK-277BX</c:v>
                </c:pt>
                <c:pt idx="9">
                  <c:v>RGM-584RD</c:v>
                </c:pt>
                <c:pt idx="10">
                  <c:v>NCH-332ST</c:v>
                </c:pt>
                <c:pt idx="11">
                  <c:v>NCH-336ST</c:v>
                </c:pt>
                <c:pt idx="12">
                  <c:v>NCH-342ST</c:v>
                </c:pt>
                <c:pt idx="13">
                  <c:v>AL930-BNY</c:v>
                </c:pt>
                <c:pt idx="14">
                  <c:v>RGM-582RD</c:v>
                </c:pt>
                <c:pt idx="15">
                  <c:v>NCH-331ST</c:v>
                </c:pt>
                <c:pt idx="16">
                  <c:v>NCH-426ST</c:v>
                </c:pt>
                <c:pt idx="17">
                  <c:v>RGM-583RD</c:v>
                </c:pt>
                <c:pt idx="18">
                  <c:v>AH402-RGM</c:v>
                </c:pt>
                <c:pt idx="19">
                  <c:v>DEG-516EQ</c:v>
                </c:pt>
                <c:pt idx="20">
                  <c:v>NCH-427ST</c:v>
                </c:pt>
                <c:pt idx="21">
                  <c:v>DEG-510EQ</c:v>
                </c:pt>
                <c:pt idx="22">
                  <c:v>DEG-515EQ</c:v>
                </c:pt>
                <c:pt idx="23">
                  <c:v>RGM-561RD</c:v>
                </c:pt>
                <c:pt idx="24">
                  <c:v>NCH-412ST</c:v>
                </c:pt>
                <c:pt idx="25">
                  <c:v>NCH-409ST</c:v>
                </c:pt>
                <c:pt idx="26">
                  <c:v>RGM-579RD</c:v>
                </c:pt>
              </c:strCache>
            </c:strRef>
          </c:cat>
          <c:val>
            <c:numRef>
              <c:f>'[Swamp West Light Vehicles Utilization Report - Mar 17.xlsx]Data Analysis'!$C$44:$C$70</c:f>
              <c:numCache>
                <c:formatCode>0%</c:formatCode>
                <c:ptCount val="27"/>
                <c:pt idx="0">
                  <c:v>3.1235955056179776</c:v>
                </c:pt>
                <c:pt idx="1">
                  <c:v>3.0674157303370788</c:v>
                </c:pt>
                <c:pt idx="2">
                  <c:v>1.780388151174668</c:v>
                </c:pt>
                <c:pt idx="3">
                  <c:v>1.5812053115423903</c:v>
                </c:pt>
                <c:pt idx="4">
                  <c:v>1.2502553626149131</c:v>
                </c:pt>
                <c:pt idx="5">
                  <c:v>1.2318692543411645</c:v>
                </c:pt>
                <c:pt idx="6">
                  <c:v>1.1736465781409602</c:v>
                </c:pt>
                <c:pt idx="7">
                  <c:v>1.1654749744637385</c:v>
                </c:pt>
                <c:pt idx="8">
                  <c:v>1.1256384065372829</c:v>
                </c:pt>
                <c:pt idx="9">
                  <c:v>1.097037793667007</c:v>
                </c:pt>
                <c:pt idx="10">
                  <c:v>1.0868232890704801</c:v>
                </c:pt>
                <c:pt idx="11">
                  <c:v>1.0531154239019407</c:v>
                </c:pt>
                <c:pt idx="12">
                  <c:v>0.86721144024514807</c:v>
                </c:pt>
                <c:pt idx="13">
                  <c:v>0.84882533197139942</c:v>
                </c:pt>
                <c:pt idx="14">
                  <c:v>0.79060265577119515</c:v>
                </c:pt>
                <c:pt idx="15">
                  <c:v>0.7752808988764045</c:v>
                </c:pt>
                <c:pt idx="16">
                  <c:v>0.72829417773238003</c:v>
                </c:pt>
                <c:pt idx="17">
                  <c:v>0.72216547497446371</c:v>
                </c:pt>
                <c:pt idx="18">
                  <c:v>0.69969356486210421</c:v>
                </c:pt>
                <c:pt idx="19">
                  <c:v>0.59448416751787536</c:v>
                </c:pt>
                <c:pt idx="20">
                  <c:v>0.57405515832482124</c:v>
                </c:pt>
                <c:pt idx="21">
                  <c:v>0.52400408580183866</c:v>
                </c:pt>
                <c:pt idx="22">
                  <c:v>0.44228804902962204</c:v>
                </c:pt>
                <c:pt idx="23">
                  <c:v>0.30234933605720121</c:v>
                </c:pt>
                <c:pt idx="24">
                  <c:v>0.24719101123595505</c:v>
                </c:pt>
                <c:pt idx="25">
                  <c:v>0.15730337078651685</c:v>
                </c:pt>
                <c:pt idx="2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4-844F-422A-A682-D892C2453F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40438528"/>
        <c:axId val="137217152"/>
      </c:barChart>
      <c:catAx>
        <c:axId val="14043852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FOT</a:t>
                </a:r>
                <a:r>
                  <a:rPr lang="en-US" baseline="0"/>
                  <a:t> Light Fleet</a:t>
                </a:r>
                <a:endParaRPr lang="en-US"/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crossAx val="137217152"/>
        <c:crosses val="autoZero"/>
        <c:auto val="1"/>
        <c:lblAlgn val="ctr"/>
        <c:lblOffset val="100"/>
        <c:noMultiLvlLbl val="0"/>
      </c:catAx>
      <c:valAx>
        <c:axId val="137217152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 sz="600"/>
                </a:pPr>
                <a:r>
                  <a:rPr lang="en-US" sz="1100" b="1" i="0" baseline="0">
                    <a:effectLst/>
                  </a:rPr>
                  <a:t>% KM Driven Per Monthly Fleet Average</a:t>
                </a:r>
                <a:endParaRPr lang="en-US" sz="600">
                  <a:effectLst/>
                </a:endParaRPr>
              </a:p>
            </c:rich>
          </c:tx>
          <c:overlay val="0"/>
        </c:title>
        <c:numFmt formatCode="0%" sourceLinked="1"/>
        <c:majorTickMark val="out"/>
        <c:minorTickMark val="none"/>
        <c:tickLblPos val="nextTo"/>
        <c:crossAx val="14043852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FOT Light Fleet Utilization - Feb 2017</a:t>
            </a:r>
          </a:p>
        </c:rich>
      </c:tx>
      <c:layout>
        <c:manualLayout>
          <c:xMode val="edge"/>
          <c:yMode val="edge"/>
          <c:x val="0.10435021237472107"/>
          <c:y val="0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7.3667167465687994E-2"/>
          <c:y val="5.8976238409210582E-2"/>
          <c:w val="0.91356688947516984"/>
          <c:h val="0.7775180919141907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'[Swamp West Light Vehicles Utilization Report - Mar 17.xlsx]Data Analysis'!$C$77</c:f>
              <c:strCache>
                <c:ptCount val="1"/>
                <c:pt idx="0">
                  <c:v>Vehicle Utilization (% KM Driven per Monthly Average) - Feb 2017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0070C0"/>
              </a:solidFill>
            </c:spPr>
            <c:extLst>
              <c:ext xmlns:c16="http://schemas.microsoft.com/office/drawing/2014/chart" uri="{C3380CC4-5D6E-409C-BE32-E72D297353CC}">
                <c16:uniqueId val="{00000001-8A7C-43C5-9381-93CC03376F30}"/>
              </c:ext>
            </c:extLst>
          </c:dPt>
          <c:dPt>
            <c:idx val="1"/>
            <c:invertIfNegative val="0"/>
            <c:bubble3D val="0"/>
            <c:spPr>
              <a:solidFill>
                <a:srgbClr val="0070C0"/>
              </a:solidFill>
            </c:spPr>
            <c:extLst>
              <c:ext xmlns:c16="http://schemas.microsoft.com/office/drawing/2014/chart" uri="{C3380CC4-5D6E-409C-BE32-E72D297353CC}">
                <c16:uniqueId val="{00000003-8A7C-43C5-9381-93CC03376F30}"/>
              </c:ext>
            </c:extLst>
          </c:dPt>
          <c:dPt>
            <c:idx val="2"/>
            <c:invertIfNegative val="0"/>
            <c:bubble3D val="0"/>
            <c:spPr>
              <a:solidFill>
                <a:srgbClr val="0070C0"/>
              </a:solidFill>
            </c:spPr>
            <c:extLst>
              <c:ext xmlns:c16="http://schemas.microsoft.com/office/drawing/2014/chart" uri="{C3380CC4-5D6E-409C-BE32-E72D297353CC}">
                <c16:uniqueId val="{00000005-8A7C-43C5-9381-93CC03376F30}"/>
              </c:ext>
            </c:extLst>
          </c:dPt>
          <c:dPt>
            <c:idx val="3"/>
            <c:invertIfNegative val="0"/>
            <c:bubble3D val="0"/>
            <c:spPr>
              <a:solidFill>
                <a:srgbClr val="0070C0"/>
              </a:solidFill>
            </c:spPr>
            <c:extLst>
              <c:ext xmlns:c16="http://schemas.microsoft.com/office/drawing/2014/chart" uri="{C3380CC4-5D6E-409C-BE32-E72D297353CC}">
                <c16:uniqueId val="{00000007-8A7C-43C5-9381-93CC03376F30}"/>
              </c:ext>
            </c:extLst>
          </c:dPt>
          <c:dPt>
            <c:idx val="4"/>
            <c:invertIfNegative val="0"/>
            <c:bubble3D val="0"/>
            <c:spPr>
              <a:solidFill>
                <a:srgbClr val="0070C0"/>
              </a:solidFill>
            </c:spPr>
            <c:extLst>
              <c:ext xmlns:c16="http://schemas.microsoft.com/office/drawing/2014/chart" uri="{C3380CC4-5D6E-409C-BE32-E72D297353CC}">
                <c16:uniqueId val="{00000009-8A7C-43C5-9381-93CC03376F30}"/>
              </c:ext>
            </c:extLst>
          </c:dPt>
          <c:dPt>
            <c:idx val="5"/>
            <c:invertIfNegative val="0"/>
            <c:bubble3D val="0"/>
            <c:spPr>
              <a:solidFill>
                <a:srgbClr val="0070C0"/>
              </a:solidFill>
            </c:spPr>
            <c:extLst>
              <c:ext xmlns:c16="http://schemas.microsoft.com/office/drawing/2014/chart" uri="{C3380CC4-5D6E-409C-BE32-E72D297353CC}">
                <c16:uniqueId val="{0000000B-8A7C-43C5-9381-93CC03376F30}"/>
              </c:ext>
            </c:extLst>
          </c:dPt>
          <c:dPt>
            <c:idx val="6"/>
            <c:invertIfNegative val="0"/>
            <c:bubble3D val="0"/>
            <c:spPr>
              <a:solidFill>
                <a:srgbClr val="0070C0"/>
              </a:solidFill>
            </c:spPr>
            <c:extLst>
              <c:ext xmlns:c16="http://schemas.microsoft.com/office/drawing/2014/chart" uri="{C3380CC4-5D6E-409C-BE32-E72D297353CC}">
                <c16:uniqueId val="{0000000D-8A7C-43C5-9381-93CC03376F30}"/>
              </c:ext>
            </c:extLst>
          </c:dPt>
          <c:dPt>
            <c:idx val="7"/>
            <c:invertIfNegative val="0"/>
            <c:bubble3D val="0"/>
            <c:spPr>
              <a:solidFill>
                <a:srgbClr val="0070C0"/>
              </a:solidFill>
            </c:spPr>
            <c:extLst>
              <c:ext xmlns:c16="http://schemas.microsoft.com/office/drawing/2014/chart" uri="{C3380CC4-5D6E-409C-BE32-E72D297353CC}">
                <c16:uniqueId val="{0000000F-8A7C-43C5-9381-93CC03376F30}"/>
              </c:ext>
            </c:extLst>
          </c:dPt>
          <c:dPt>
            <c:idx val="8"/>
            <c:invertIfNegative val="0"/>
            <c:bubble3D val="0"/>
            <c:spPr>
              <a:solidFill>
                <a:srgbClr val="0070C0"/>
              </a:solidFill>
            </c:spPr>
            <c:extLst>
              <c:ext xmlns:c16="http://schemas.microsoft.com/office/drawing/2014/chart" uri="{C3380CC4-5D6E-409C-BE32-E72D297353CC}">
                <c16:uniqueId val="{00000011-8A7C-43C5-9381-93CC03376F30}"/>
              </c:ext>
            </c:extLst>
          </c:dPt>
          <c:dPt>
            <c:idx val="9"/>
            <c:invertIfNegative val="0"/>
            <c:bubble3D val="0"/>
            <c:spPr>
              <a:solidFill>
                <a:srgbClr val="0070C0"/>
              </a:solidFill>
            </c:spPr>
            <c:extLst>
              <c:ext xmlns:c16="http://schemas.microsoft.com/office/drawing/2014/chart" uri="{C3380CC4-5D6E-409C-BE32-E72D297353CC}">
                <c16:uniqueId val="{00000013-8A7C-43C5-9381-93CC03376F30}"/>
              </c:ext>
            </c:extLst>
          </c:dPt>
          <c:dPt>
            <c:idx val="10"/>
            <c:invertIfNegative val="0"/>
            <c:bubble3D val="0"/>
            <c:spPr>
              <a:solidFill>
                <a:srgbClr val="0070C0"/>
              </a:solidFill>
            </c:spPr>
            <c:extLst>
              <c:ext xmlns:c16="http://schemas.microsoft.com/office/drawing/2014/chart" uri="{C3380CC4-5D6E-409C-BE32-E72D297353CC}">
                <c16:uniqueId val="{00000015-8A7C-43C5-9381-93CC03376F30}"/>
              </c:ext>
            </c:extLst>
          </c:dPt>
          <c:dPt>
            <c:idx val="11"/>
            <c:invertIfNegative val="0"/>
            <c:bubble3D val="0"/>
            <c:spPr>
              <a:solidFill>
                <a:srgbClr val="0070C0"/>
              </a:solidFill>
            </c:spPr>
            <c:extLst>
              <c:ext xmlns:c16="http://schemas.microsoft.com/office/drawing/2014/chart" uri="{C3380CC4-5D6E-409C-BE32-E72D297353CC}">
                <c16:uniqueId val="{00000017-8A7C-43C5-9381-93CC03376F30}"/>
              </c:ext>
            </c:extLst>
          </c:dPt>
          <c:dPt>
            <c:idx val="12"/>
            <c:invertIfNegative val="0"/>
            <c:bubble3D val="0"/>
            <c:spPr>
              <a:solidFill>
                <a:srgbClr val="0070C0"/>
              </a:solidFill>
            </c:spPr>
            <c:extLst>
              <c:ext xmlns:c16="http://schemas.microsoft.com/office/drawing/2014/chart" uri="{C3380CC4-5D6E-409C-BE32-E72D297353CC}">
                <c16:uniqueId val="{00000019-8A7C-43C5-9381-93CC03376F30}"/>
              </c:ext>
            </c:extLst>
          </c:dPt>
          <c:dPt>
            <c:idx val="13"/>
            <c:invertIfNegative val="0"/>
            <c:bubble3D val="0"/>
            <c:spPr>
              <a:solidFill>
                <a:srgbClr val="0070C0"/>
              </a:solidFill>
            </c:spPr>
            <c:extLst>
              <c:ext xmlns:c16="http://schemas.microsoft.com/office/drawing/2014/chart" uri="{C3380CC4-5D6E-409C-BE32-E72D297353CC}">
                <c16:uniqueId val="{0000001B-8A7C-43C5-9381-93CC03376F30}"/>
              </c:ext>
            </c:extLst>
          </c:dPt>
          <c:dPt>
            <c:idx val="14"/>
            <c:invertIfNegative val="0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1D-8A7C-43C5-9381-93CC03376F30}"/>
              </c:ext>
            </c:extLst>
          </c:dPt>
          <c:dPt>
            <c:idx val="15"/>
            <c:invertIfNegative val="0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1F-8A7C-43C5-9381-93CC03376F30}"/>
              </c:ext>
            </c:extLst>
          </c:dPt>
          <c:dPt>
            <c:idx val="16"/>
            <c:invertIfNegative val="0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21-8A7C-43C5-9381-93CC03376F30}"/>
              </c:ext>
            </c:extLst>
          </c:dPt>
          <c:dPt>
            <c:idx val="17"/>
            <c:invertIfNegative val="0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23-8A7C-43C5-9381-93CC03376F30}"/>
              </c:ext>
            </c:extLst>
          </c:dPt>
          <c:dPt>
            <c:idx val="18"/>
            <c:invertIfNegative val="0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25-8A7C-43C5-9381-93CC03376F30}"/>
              </c:ext>
            </c:extLst>
          </c:dPt>
          <c:dPt>
            <c:idx val="19"/>
            <c:invertIfNegative val="0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27-8A7C-43C5-9381-93CC03376F30}"/>
              </c:ext>
            </c:extLst>
          </c:dPt>
          <c:dPt>
            <c:idx val="20"/>
            <c:invertIfNegative val="0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29-8A7C-43C5-9381-93CC03376F30}"/>
              </c:ext>
            </c:extLst>
          </c:dPt>
          <c:dPt>
            <c:idx val="21"/>
            <c:invertIfNegative val="0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2B-8A7C-43C5-9381-93CC03376F30}"/>
              </c:ext>
            </c:extLst>
          </c:dPt>
          <c:dPt>
            <c:idx val="22"/>
            <c:invertIfNegative val="0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2D-8A7C-43C5-9381-93CC03376F30}"/>
              </c:ext>
            </c:extLst>
          </c:dPt>
          <c:dPt>
            <c:idx val="23"/>
            <c:invertIfNegative val="0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2F-8A7C-43C5-9381-93CC03376F30}"/>
              </c:ext>
            </c:extLst>
          </c:dPt>
          <c:dPt>
            <c:idx val="24"/>
            <c:invertIfNegative val="0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31-8A7C-43C5-9381-93CC03376F30}"/>
              </c:ext>
            </c:extLst>
          </c:dPt>
          <c:dPt>
            <c:idx val="25"/>
            <c:invertIfNegative val="0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33-8A7C-43C5-9381-93CC03376F30}"/>
              </c:ext>
            </c:extLst>
          </c:dPt>
          <c:dPt>
            <c:idx val="26"/>
            <c:invertIfNegative val="0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35-8A7C-43C5-9381-93CC03376F30}"/>
              </c:ext>
            </c:extLst>
          </c:dPt>
          <c:dPt>
            <c:idx val="27"/>
            <c:invertIfNegative val="0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37-8A7C-43C5-9381-93CC03376F30}"/>
              </c:ext>
            </c:extLst>
          </c:dPt>
          <c:dPt>
            <c:idx val="28"/>
            <c:invertIfNegative val="0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39-8A7C-43C5-9381-93CC03376F30}"/>
              </c:ext>
            </c:extLst>
          </c:dPt>
          <c:dPt>
            <c:idx val="29"/>
            <c:invertIfNegative val="0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3B-8A7C-43C5-9381-93CC03376F30}"/>
              </c:ext>
            </c:extLst>
          </c:dPt>
          <c:dPt>
            <c:idx val="30"/>
            <c:invertIfNegative val="0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3D-8A7C-43C5-9381-93CC03376F30}"/>
              </c:ext>
            </c:extLst>
          </c:dPt>
          <c:dPt>
            <c:idx val="31"/>
            <c:invertIfNegative val="0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3F-8A7C-43C5-9381-93CC03376F30}"/>
              </c:ext>
            </c:extLst>
          </c:dPt>
          <c:dPt>
            <c:idx val="32"/>
            <c:invertIfNegative val="0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41-8A7C-43C5-9381-93CC03376F30}"/>
              </c:ext>
            </c:extLst>
          </c:dPt>
          <c:dPt>
            <c:idx val="33"/>
            <c:invertIfNegative val="0"/>
            <c:bubble3D val="0"/>
            <c:spPr>
              <a:solidFill>
                <a:srgbClr val="FF0000"/>
              </a:solidFill>
            </c:spPr>
            <c:extLst>
              <c:ext xmlns:c16="http://schemas.microsoft.com/office/drawing/2014/chart" uri="{C3380CC4-5D6E-409C-BE32-E72D297353CC}">
                <c16:uniqueId val="{00000043-8A7C-43C5-9381-93CC03376F30}"/>
              </c:ext>
            </c:extLst>
          </c:dPt>
          <c:cat>
            <c:strRef>
              <c:f>'[Swamp West Light Vehicles Utilization Report - Mar 17.xlsx]Data Analysis'!$B$78:$B$112</c:f>
              <c:strCache>
                <c:ptCount val="35"/>
                <c:pt idx="0">
                  <c:v>KRK-275BX</c:v>
                </c:pt>
                <c:pt idx="1">
                  <c:v>RGM-579RD</c:v>
                </c:pt>
                <c:pt idx="2">
                  <c:v>DEG-537EQ</c:v>
                </c:pt>
                <c:pt idx="3">
                  <c:v>DEG-511EQ</c:v>
                </c:pt>
                <c:pt idx="4">
                  <c:v>NCH-426ST</c:v>
                </c:pt>
                <c:pt idx="5">
                  <c:v>DEG-520EQ</c:v>
                </c:pt>
                <c:pt idx="6">
                  <c:v>RGM-584RD</c:v>
                </c:pt>
                <c:pt idx="7">
                  <c:v>DEG-515EQ</c:v>
                </c:pt>
                <c:pt idx="8">
                  <c:v>DEG-502EQ</c:v>
                </c:pt>
                <c:pt idx="9">
                  <c:v>KRK-694BX</c:v>
                </c:pt>
                <c:pt idx="10">
                  <c:v>DEG-526EQ</c:v>
                </c:pt>
                <c:pt idx="11">
                  <c:v>DEG-523EQ</c:v>
                </c:pt>
                <c:pt idx="12">
                  <c:v>AH402-RGM</c:v>
                </c:pt>
                <c:pt idx="13">
                  <c:v>KRK-277BX</c:v>
                </c:pt>
                <c:pt idx="14">
                  <c:v>NCH-409ST</c:v>
                </c:pt>
                <c:pt idx="15">
                  <c:v>NCH-331ST</c:v>
                </c:pt>
                <c:pt idx="16">
                  <c:v>NCH-332ST</c:v>
                </c:pt>
                <c:pt idx="17">
                  <c:v>DEG-516EQ</c:v>
                </c:pt>
                <c:pt idx="18">
                  <c:v>NCH-342ST</c:v>
                </c:pt>
                <c:pt idx="19">
                  <c:v>NCH-336ST</c:v>
                </c:pt>
                <c:pt idx="20">
                  <c:v>RGM-582RD</c:v>
                </c:pt>
                <c:pt idx="21">
                  <c:v>RGM-583RD</c:v>
                </c:pt>
                <c:pt idx="22">
                  <c:v>DEG-510EQ</c:v>
                </c:pt>
                <c:pt idx="23">
                  <c:v>AL930-BNY</c:v>
                </c:pt>
                <c:pt idx="24">
                  <c:v>RGM-561RD</c:v>
                </c:pt>
                <c:pt idx="25">
                  <c:v>NCH-412ST</c:v>
                </c:pt>
                <c:pt idx="26">
                  <c:v>AH408-ABM</c:v>
                </c:pt>
                <c:pt idx="27">
                  <c:v>DEG-514EQ</c:v>
                </c:pt>
                <c:pt idx="28">
                  <c:v>NCH-413ST</c:v>
                </c:pt>
                <c:pt idx="29">
                  <c:v>DEG-506EQ</c:v>
                </c:pt>
                <c:pt idx="30">
                  <c:v>DEG-518EQ</c:v>
                </c:pt>
                <c:pt idx="31">
                  <c:v>NCH-429ST</c:v>
                </c:pt>
                <c:pt idx="32">
                  <c:v>NCH-427ST</c:v>
                </c:pt>
                <c:pt idx="33">
                  <c:v>NCH-410ST</c:v>
                </c:pt>
                <c:pt idx="34">
                  <c:v>NCH-343ST</c:v>
                </c:pt>
              </c:strCache>
            </c:strRef>
          </c:cat>
          <c:val>
            <c:numRef>
              <c:f>'[Swamp West Light Vehicles Utilization Report - Mar 17.xlsx]Data Analysis'!$C$78:$C$112</c:f>
              <c:numCache>
                <c:formatCode>0%</c:formatCode>
                <c:ptCount val="35"/>
                <c:pt idx="0">
                  <c:v>3.167202572347267</c:v>
                </c:pt>
                <c:pt idx="1">
                  <c:v>2.4163987138263665</c:v>
                </c:pt>
                <c:pt idx="2">
                  <c:v>2.305466237942122</c:v>
                </c:pt>
                <c:pt idx="3">
                  <c:v>2.0562700964630225</c:v>
                </c:pt>
                <c:pt idx="4">
                  <c:v>1.9212218649517685</c:v>
                </c:pt>
                <c:pt idx="5">
                  <c:v>1.792604501607717</c:v>
                </c:pt>
                <c:pt idx="6">
                  <c:v>1.4581993569131833</c:v>
                </c:pt>
                <c:pt idx="7">
                  <c:v>1.409967845659164</c:v>
                </c:pt>
                <c:pt idx="8">
                  <c:v>1.3504823151125402</c:v>
                </c:pt>
                <c:pt idx="9">
                  <c:v>1.3408360128617363</c:v>
                </c:pt>
                <c:pt idx="10">
                  <c:v>1.3344051446945338</c:v>
                </c:pt>
                <c:pt idx="11">
                  <c:v>1.3295819935691318</c:v>
                </c:pt>
                <c:pt idx="12">
                  <c:v>1.3167202572347267</c:v>
                </c:pt>
                <c:pt idx="13">
                  <c:v>1.247588424437299</c:v>
                </c:pt>
                <c:pt idx="14">
                  <c:v>0.99356913183279738</c:v>
                </c:pt>
                <c:pt idx="15">
                  <c:v>0.98553054662379425</c:v>
                </c:pt>
                <c:pt idx="16">
                  <c:v>0.98553054662379425</c:v>
                </c:pt>
                <c:pt idx="17">
                  <c:v>0.8762057877813505</c:v>
                </c:pt>
                <c:pt idx="18">
                  <c:v>0.84726688102893888</c:v>
                </c:pt>
                <c:pt idx="19">
                  <c:v>0.82154340836012862</c:v>
                </c:pt>
                <c:pt idx="20">
                  <c:v>0.81028938906752412</c:v>
                </c:pt>
                <c:pt idx="21">
                  <c:v>0.77652733118971062</c:v>
                </c:pt>
                <c:pt idx="22">
                  <c:v>0.7186495176848875</c:v>
                </c:pt>
                <c:pt idx="23">
                  <c:v>0.67524115755627012</c:v>
                </c:pt>
                <c:pt idx="24">
                  <c:v>0.57073954983922826</c:v>
                </c:pt>
                <c:pt idx="25">
                  <c:v>0.454983922829582</c:v>
                </c:pt>
                <c:pt idx="26">
                  <c:v>0.24758842443729903</c:v>
                </c:pt>
                <c:pt idx="27">
                  <c:v>0.21061093247588425</c:v>
                </c:pt>
                <c:pt idx="28">
                  <c:v>0.13987138263665594</c:v>
                </c:pt>
                <c:pt idx="29">
                  <c:v>0.13183279742765272</c:v>
                </c:pt>
                <c:pt idx="30">
                  <c:v>0.10932475884244373</c:v>
                </c:pt>
                <c:pt idx="31">
                  <c:v>0.10610932475884244</c:v>
                </c:pt>
                <c:pt idx="32">
                  <c:v>8.6816720257234734E-2</c:v>
                </c:pt>
                <c:pt idx="33">
                  <c:v>1.6077170418006431E-3</c:v>
                </c:pt>
                <c:pt idx="3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44-8A7C-43C5-9381-93CC03376F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7586560"/>
        <c:axId val="137596928"/>
      </c:barChart>
      <c:catAx>
        <c:axId val="13758656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FOT Light Fleet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crossAx val="137596928"/>
        <c:crosses val="autoZero"/>
        <c:auto val="1"/>
        <c:lblAlgn val="ctr"/>
        <c:lblOffset val="100"/>
        <c:noMultiLvlLbl val="0"/>
      </c:catAx>
      <c:valAx>
        <c:axId val="137596928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100" b="1" i="0" baseline="0">
                    <a:effectLst/>
                  </a:rPr>
                  <a:t>% KM Driven Per Monthly Fleet Average</a:t>
                </a:r>
                <a:endParaRPr lang="en-US" sz="1100">
                  <a:effectLst/>
                </a:endParaRPr>
              </a:p>
            </c:rich>
          </c:tx>
          <c:overlay val="0"/>
        </c:title>
        <c:numFmt formatCode="0%" sourceLinked="1"/>
        <c:majorTickMark val="out"/>
        <c:minorTickMark val="none"/>
        <c:tickLblPos val="nextTo"/>
        <c:crossAx val="13758656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FOT Fleet</a:t>
            </a:r>
            <a:r>
              <a:rPr lang="en-US" baseline="0" dirty="0"/>
              <a:t> </a:t>
            </a:r>
            <a:r>
              <a:rPr lang="en-US" dirty="0"/>
              <a:t>Utilization History</a:t>
            </a:r>
          </a:p>
        </c:rich>
      </c:tx>
      <c:overlay val="1"/>
    </c:title>
    <c:autoTitleDeleted val="0"/>
    <c:plotArea>
      <c:layout>
        <c:manualLayout>
          <c:layoutTarget val="inner"/>
          <c:xMode val="edge"/>
          <c:yMode val="edge"/>
          <c:x val="3.1063076316305446E-2"/>
          <c:y val="2.5855382228733948E-2"/>
          <c:w val="0.84709306505554549"/>
          <c:h val="0.9152740535571661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'[Swamp West Light Vehicles Utilization Report - Mar 17.xlsx]Data Analysis'!$C$125</c:f>
              <c:strCache>
                <c:ptCount val="1"/>
                <c:pt idx="0">
                  <c:v>Fleet Size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'[Swamp West Light Vehicles Utilization Report - Mar 17.xlsx]Data Analysis'!$B$126:$B$128</c:f>
              <c:strCache>
                <c:ptCount val="3"/>
                <c:pt idx="0">
                  <c:v>31/12/2015</c:v>
                </c:pt>
                <c:pt idx="1">
                  <c:v>31/01/2017</c:v>
                </c:pt>
                <c:pt idx="2">
                  <c:v>28/02/2017</c:v>
                </c:pt>
              </c:strCache>
            </c:strRef>
          </c:cat>
          <c:val>
            <c:numRef>
              <c:f>'[Swamp West Light Vehicles Utilization Report - Mar 17.xlsx]Data Analysis'!$C$126:$C$128</c:f>
              <c:numCache>
                <c:formatCode>General</c:formatCode>
                <c:ptCount val="3"/>
                <c:pt idx="0">
                  <c:v>34</c:v>
                </c:pt>
                <c:pt idx="1">
                  <c:v>27</c:v>
                </c:pt>
                <c:pt idx="2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C9-4868-8C75-D70DB979C109}"/>
            </c:ext>
          </c:extLst>
        </c:ser>
        <c:ser>
          <c:idx val="1"/>
          <c:order val="1"/>
          <c:tx>
            <c:strRef>
              <c:f>'[Swamp West Light Vehicles Utilization Report - Mar 17.xlsx]Data Analysis'!$D$125</c:f>
              <c:strCache>
                <c:ptCount val="1"/>
                <c:pt idx="0">
                  <c:v>% Fleet Under-Utilization</c:v>
                </c:pt>
              </c:strCache>
            </c:strRef>
          </c:tx>
          <c:spPr>
            <a:solidFill>
              <a:srgbClr val="7F7F7F"/>
            </a:solidFill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62%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AC9-4868-8C75-D70DB979C109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56%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AC9-4868-8C75-D70DB979C109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58%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AC9-4868-8C75-D70DB979C109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'[Swamp West Light Vehicles Utilization Report - Mar 17.xlsx]Data Analysis'!$B$126:$B$128</c:f>
              <c:strCache>
                <c:ptCount val="3"/>
                <c:pt idx="0">
                  <c:v>31/12/2015</c:v>
                </c:pt>
                <c:pt idx="1">
                  <c:v>31/01/2017</c:v>
                </c:pt>
                <c:pt idx="2">
                  <c:v>28/02/2017</c:v>
                </c:pt>
              </c:strCache>
            </c:strRef>
          </c:cat>
          <c:val>
            <c:numRef>
              <c:f>'[Swamp West Light Vehicles Utilization Report - Mar 17.xlsx]Data Analysis'!$D$126:$D$128</c:f>
              <c:numCache>
                <c:formatCode>General</c:formatCode>
                <c:ptCount val="3"/>
                <c:pt idx="0">
                  <c:v>62</c:v>
                </c:pt>
                <c:pt idx="1">
                  <c:v>56</c:v>
                </c:pt>
                <c:pt idx="2">
                  <c:v>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AC9-4868-8C75-D70DB979C1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7805184"/>
        <c:axId val="137356416"/>
      </c:barChart>
      <c:catAx>
        <c:axId val="1378051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37356416"/>
        <c:crosses val="autoZero"/>
        <c:auto val="1"/>
        <c:lblAlgn val="ctr"/>
        <c:lblOffset val="100"/>
        <c:noMultiLvlLbl val="0"/>
      </c:catAx>
      <c:valAx>
        <c:axId val="13735641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3780518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'[Swamp West Light Vehicles Utilization Report - Mar 17.xlsx]Data Analysis'!$B$153</c:f>
              <c:strCache>
                <c:ptCount val="1"/>
                <c:pt idx="0">
                  <c:v>Current Fleet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'[Swamp West Light Vehicles Utilization Report - Mar 17.xlsx]Data Analysis'!$C$152:$D$152</c:f>
              <c:strCache>
                <c:ptCount val="2"/>
                <c:pt idx="0">
                  <c:v>Fleet Size</c:v>
                </c:pt>
                <c:pt idx="1">
                  <c:v>Estimated O&amp;M Cost(Nm)</c:v>
                </c:pt>
              </c:strCache>
            </c:strRef>
          </c:cat>
          <c:val>
            <c:numRef>
              <c:f>'[Swamp West Light Vehicles Utilization Report - Mar 17.xlsx]Data Analysis'!$C$153:$D$153</c:f>
              <c:numCache>
                <c:formatCode>#,##0.00</c:formatCode>
                <c:ptCount val="2"/>
                <c:pt idx="0" formatCode="General">
                  <c:v>38</c:v>
                </c:pt>
                <c:pt idx="1">
                  <c:v>125.63089859999999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7B-432E-BD42-7DB46FDBBD0A}"/>
            </c:ext>
          </c:extLst>
        </c:ser>
        <c:ser>
          <c:idx val="1"/>
          <c:order val="1"/>
          <c:tx>
            <c:strRef>
              <c:f>'[Swamp West Light Vehicles Utilization Report - Mar 17.xlsx]Data Analysis'!$B$154</c:f>
              <c:strCache>
                <c:ptCount val="1"/>
                <c:pt idx="0">
                  <c:v>Proposed Fleet</c:v>
                </c:pt>
              </c:strCache>
            </c:strRef>
          </c:tx>
          <c:spPr>
            <a:solidFill>
              <a:srgbClr val="A6A6A6"/>
            </a:solidFill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'[Swamp West Light Vehicles Utilization Report - Mar 17.xlsx]Data Analysis'!$C$152:$D$152</c:f>
              <c:strCache>
                <c:ptCount val="2"/>
                <c:pt idx="0">
                  <c:v>Fleet Size</c:v>
                </c:pt>
                <c:pt idx="1">
                  <c:v>Estimated O&amp;M Cost(Nm)</c:v>
                </c:pt>
              </c:strCache>
            </c:strRef>
          </c:cat>
          <c:val>
            <c:numRef>
              <c:f>'[Swamp West Light Vehicles Utilization Report - Mar 17.xlsx]Data Analysis'!$C$154:$D$154</c:f>
              <c:numCache>
                <c:formatCode>#,##0.00</c:formatCode>
                <c:ptCount val="2"/>
                <c:pt idx="0" formatCode="General">
                  <c:v>28</c:v>
                </c:pt>
                <c:pt idx="1">
                  <c:v>108.4726206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87B-432E-BD42-7DB46FDBBD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5649536"/>
        <c:axId val="135757824"/>
      </c:barChart>
      <c:catAx>
        <c:axId val="1356495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35757824"/>
        <c:crosses val="autoZero"/>
        <c:auto val="1"/>
        <c:lblAlgn val="ctr"/>
        <c:lblOffset val="100"/>
        <c:noMultiLvlLbl val="0"/>
      </c:catAx>
      <c:valAx>
        <c:axId val="13575782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crossAx val="13564953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88C09-A274-4C07-9395-CBE67C0DE912}" type="datetimeFigureOut">
              <a:rPr lang="en-GB" smtClean="0">
                <a:latin typeface="Futura Medium" pitchFamily="2" charset="0"/>
              </a:rPr>
              <a:pPr/>
              <a:t>18/03/2017</a:t>
            </a:fld>
            <a:endParaRPr lang="en-GB" dirty="0">
              <a:latin typeface="Futura Medium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005D9-1AAC-4E6D-B9B3-BB8CB4FD9D30}" type="slidenum">
              <a:rPr lang="en-GB" smtClean="0">
                <a:latin typeface="Futura Medium" pitchFamily="2" charset="0"/>
              </a:rPr>
              <a:pPr/>
              <a:t>‹#›</a:t>
            </a:fld>
            <a:endParaRPr lang="en-GB" dirty="0">
              <a:latin typeface="Futura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973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E8910CE4-810D-4C84-B7AD-48C304FEA169}" type="datetimeFigureOut">
              <a:rPr lang="en-GB" smtClean="0"/>
              <a:pPr/>
              <a:t>18/03/2017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15790"/>
            <a:ext cx="5608320" cy="418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DE799493-6412-4470-9830-D005B358D6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289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Futura Medium" pitchFamily="2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799493-6412-4470-9830-D005B358D66E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edium" pitchFamily="2" charset="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utura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943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solidFill>
                  <a:prstClr val="black"/>
                </a:solidFill>
              </a:rPr>
              <a:pPr/>
              <a:t>10</a:t>
            </a:fld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968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 userDrawn="1"/>
        </p:nvSpPr>
        <p:spPr bwMode="gray">
          <a:xfrm>
            <a:off x="0" y="4313786"/>
            <a:ext cx="12192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1779493" y="960120"/>
            <a:ext cx="9899747" cy="1584040"/>
          </a:xfrm>
          <a:noFill/>
        </p:spPr>
        <p:txBody>
          <a:bodyPr lIns="0" tIns="0" rIns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779493" y="3310197"/>
            <a:ext cx="9899747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779491" y="4588235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779491" y="4840064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2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9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Rectangle 18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0" name="Picture 19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8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8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pos="323" userDrawn="1">
          <p15:clr>
            <a:srgbClr val="FBAE40"/>
          </p15:clr>
        </p15:guide>
        <p15:guide id="4" pos="7357" userDrawn="1">
          <p15:clr>
            <a:srgbClr val="FBAE40"/>
          </p15:clr>
        </p15:guide>
        <p15:guide id="5" pos="1121" userDrawn="1">
          <p15:clr>
            <a:srgbClr val="FBAE40"/>
          </p15:clr>
        </p15:guide>
        <p15:guide id="6" orient="horz" pos="407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17" y="712826"/>
            <a:ext cx="11171239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9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  <p:sp>
        <p:nvSpPr>
          <p:cNvPr id="9" name="Content Placeholder 14"/>
          <p:cNvSpPr>
            <a:spLocks noGrp="1"/>
          </p:cNvSpPr>
          <p:nvPr>
            <p:ph sz="quarter" idx="13"/>
          </p:nvPr>
        </p:nvSpPr>
        <p:spPr>
          <a:xfrm>
            <a:off x="6215081" y="1528766"/>
            <a:ext cx="5464175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2000"/>
            </a:lvl1pPr>
            <a:lvl2pPr marL="277200" indent="-2772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522000" indent="-2520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3pPr>
            <a:lvl4pPr marL="756000" indent="-24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4pPr>
            <a:lvl5pPr marL="964800" indent="-21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5pPr>
            <a:lvl6pPr marL="1144800" indent="-1800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1" y="1528765"/>
            <a:ext cx="5468939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2000"/>
            </a:lvl1pPr>
            <a:lvl2pPr marL="277200" indent="-2772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522000" indent="-2520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3pPr>
            <a:lvl4pPr marL="756000" indent="-241294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4pPr>
            <a:lvl5pPr marL="964800" indent="-21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5pPr>
            <a:lvl6pPr marL="1144800" indent="-1800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17" y="712826"/>
            <a:ext cx="11171239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81" y="1528764"/>
            <a:ext cx="5464175" cy="4830762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600"/>
            </a:lvl1pPr>
            <a:lvl2pPr marL="216000" indent="-216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600"/>
            </a:lvl2pPr>
            <a:lvl3pPr marL="410400" indent="-194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600"/>
            </a:lvl3pPr>
            <a:lvl4pPr marL="597600" indent="-1872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600"/>
            </a:lvl4pPr>
            <a:lvl5pPr marL="766800" indent="-154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5pPr>
            <a:lvl6pPr marL="914400" indent="-144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tabLst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1" y="1528765"/>
            <a:ext cx="5468939" cy="4830763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600"/>
            </a:lvl1pPr>
            <a:lvl2pPr marL="216000" indent="-21600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600"/>
            </a:lvl2pPr>
            <a:lvl3pPr marL="410400" indent="-1944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3pPr>
            <a:lvl4pPr marL="597600" indent="-1872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600"/>
            </a:lvl4pPr>
            <a:lvl5pPr marL="766800" indent="-154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5pPr>
            <a:lvl6pPr marL="914400" indent="-144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9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3" y="6201095"/>
            <a:ext cx="5543051" cy="158455"/>
          </a:xfrm>
        </p:spPr>
        <p:txBody>
          <a:bodyPr wrap="square">
            <a:noAutofit/>
          </a:bodyPr>
          <a:lstStyle>
            <a:lvl1pPr>
              <a:defRPr sz="9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26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GB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508001" y="4199574"/>
            <a:ext cx="5468939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8001" y="3864618"/>
            <a:ext cx="5468939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41" name="Straight Connector 40"/>
          <p:cNvCxnSpPr/>
          <p:nvPr userDrawn="1"/>
        </p:nvCxnSpPr>
        <p:spPr>
          <a:xfrm>
            <a:off x="508001" y="4141370"/>
            <a:ext cx="5468939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508001" y="4456255"/>
            <a:ext cx="5468939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43" name="Straight Connector 42"/>
          <p:cNvCxnSpPr/>
          <p:nvPr userDrawn="1"/>
        </p:nvCxnSpPr>
        <p:spPr>
          <a:xfrm flipV="1">
            <a:off x="508001" y="5966640"/>
            <a:ext cx="5468939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508001" y="1863726"/>
            <a:ext cx="5468939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8001" y="1528789"/>
            <a:ext cx="5468939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1" name="Straight Connector 100"/>
          <p:cNvCxnSpPr/>
          <p:nvPr userDrawn="1"/>
        </p:nvCxnSpPr>
        <p:spPr>
          <a:xfrm>
            <a:off x="508001" y="1805523"/>
            <a:ext cx="5468939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8001" y="2120408"/>
            <a:ext cx="5468939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103" name="Straight Connector 102"/>
          <p:cNvCxnSpPr/>
          <p:nvPr userDrawn="1"/>
        </p:nvCxnSpPr>
        <p:spPr>
          <a:xfrm flipV="1">
            <a:off x="508001" y="3732357"/>
            <a:ext cx="5468939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6215081" y="4199574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15081" y="3864618"/>
            <a:ext cx="5464175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6" name="Straight Connector 105"/>
          <p:cNvCxnSpPr/>
          <p:nvPr userDrawn="1"/>
        </p:nvCxnSpPr>
        <p:spPr>
          <a:xfrm>
            <a:off x="6215081" y="4141387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6215081" y="4456255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108" name="Straight Connector 107"/>
          <p:cNvCxnSpPr/>
          <p:nvPr userDrawn="1"/>
        </p:nvCxnSpPr>
        <p:spPr>
          <a:xfrm flipV="1">
            <a:off x="6215081" y="5966683"/>
            <a:ext cx="5464175" cy="182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6215081" y="1863726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15081" y="1528789"/>
            <a:ext cx="5464175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11" name="Straight Connector 110"/>
          <p:cNvCxnSpPr/>
          <p:nvPr userDrawn="1"/>
        </p:nvCxnSpPr>
        <p:spPr>
          <a:xfrm>
            <a:off x="6215081" y="1805539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15081" y="2120408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113" name="Straight Connector 112"/>
          <p:cNvCxnSpPr/>
          <p:nvPr userDrawn="1"/>
        </p:nvCxnSpPr>
        <p:spPr>
          <a:xfrm>
            <a:off x="6089109" y="3730543"/>
            <a:ext cx="5265195" cy="244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9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 bwMode="gray">
          <a:xfrm>
            <a:off x="1" y="4313810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63201" y="2637006"/>
            <a:ext cx="6397451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1" y="1696947"/>
            <a:ext cx="639745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402833" y="1924138"/>
            <a:ext cx="4274843" cy="2930523"/>
          </a:xfrm>
          <a:prstGeom prst="rect">
            <a:avLst/>
          </a:prstGeom>
        </p:spPr>
        <p:txBody>
          <a:bodyPr lIns="0" tIns="0" rIns="0" bIns="0"/>
          <a:lstStyle>
            <a:lvl1pPr marL="0" algn="r" defTabSz="1219170" rtl="0" eaLnBrk="1" latinLnBrk="0" hangingPunct="1">
              <a:lnSpc>
                <a:spcPct val="100000"/>
              </a:lnSpc>
              <a:buClr>
                <a:srgbClr val="DD1D21"/>
              </a:buClr>
              <a:buSzPct val="85000"/>
              <a:buNone/>
              <a:tabLst>
                <a:tab pos="1081088" algn="l"/>
              </a:tabLst>
              <a:defRPr lang="en-GB" sz="20000" kern="10000" spc="-1000" baseline="0" dirty="0">
                <a:ln w="3175">
                  <a:noFill/>
                </a:ln>
                <a:solidFill>
                  <a:schemeClr val="accent1"/>
                </a:solidFill>
                <a:latin typeface="Futura Bold"/>
                <a:ea typeface="Arial" charset="0"/>
                <a:cs typeface="Futura Bold"/>
              </a:defRPr>
            </a:lvl1pPr>
          </a:lstStyle>
          <a:p>
            <a:pPr lvl="0"/>
            <a:r>
              <a:rPr lang="en-GB" dirty="0"/>
              <a:t>0.0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15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9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61993" y="3556028"/>
            <a:ext cx="6858000" cy="2540001"/>
            <a:chOff x="761993" y="3556002"/>
            <a:chExt cx="6858000" cy="2540001"/>
          </a:xfrm>
        </p:grpSpPr>
        <p:sp>
          <p:nvSpPr>
            <p:cNvPr id="16" name="Rectangle 15"/>
            <p:cNvSpPr/>
            <p:nvPr userDrawn="1"/>
          </p:nvSpPr>
          <p:spPr bwMode="gray">
            <a:xfrm>
              <a:off x="761993" y="3556002"/>
              <a:ext cx="6858000" cy="2540001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Rectangle 27"/>
            <p:cNvSpPr/>
            <p:nvPr userDrawn="1"/>
          </p:nvSpPr>
          <p:spPr bwMode="gray">
            <a:xfrm>
              <a:off x="1145875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Rectangle 31"/>
          <p:cNvSpPr/>
          <p:nvPr userDrawn="1"/>
        </p:nvSpPr>
        <p:spPr bwMode="white">
          <a:xfrm>
            <a:off x="501607" y="488961"/>
            <a:ext cx="1311092" cy="118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9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2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5875" y="4028766"/>
            <a:ext cx="6177756" cy="865472"/>
          </a:xfrm>
          <a:noFill/>
        </p:spPr>
        <p:txBody>
          <a:bodyPr lIns="0" tIns="0" rIns="0"/>
          <a:lstStyle>
            <a:lvl1pPr>
              <a:defRPr sz="240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5875" y="5092242"/>
            <a:ext cx="6177756" cy="7706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1707099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17" y="712826"/>
            <a:ext cx="11171239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9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17" y="712826"/>
            <a:ext cx="11171239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9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0" y="0"/>
            <a:ext cx="12194383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9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13181" y="1438480"/>
            <a:ext cx="11166563" cy="2861742"/>
          </a:xfrm>
        </p:spPr>
        <p:txBody>
          <a:bodyPr/>
          <a:lstStyle>
            <a:lvl1pPr>
              <a:lnSpc>
                <a:spcPct val="110000"/>
              </a:lnSpc>
              <a:defRPr lang="en-US" sz="3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3662350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 n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 bwMode="gray">
          <a:xfrm>
            <a:off x="1" y="4313810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763200" y="2637006"/>
            <a:ext cx="5187472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17" y="1696947"/>
            <a:ext cx="637576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27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9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  <p:grpSp>
        <p:nvGrpSpPr>
          <p:cNvPr id="31" name="Group 30"/>
          <p:cNvGrpSpPr/>
          <p:nvPr userDrawn="1"/>
        </p:nvGrpSpPr>
        <p:grpSpPr bwMode="gray">
          <a:xfrm>
            <a:off x="6450013" y="2557463"/>
            <a:ext cx="5197475" cy="1917700"/>
            <a:chOff x="6450013" y="2557463"/>
            <a:chExt cx="5197475" cy="1917700"/>
          </a:xfrm>
        </p:grpSpPr>
        <p:sp>
          <p:nvSpPr>
            <p:cNvPr id="32" name="Freeform 6"/>
            <p:cNvSpPr>
              <a:spLocks noEditPoints="1"/>
            </p:cNvSpPr>
            <p:nvPr userDrawn="1"/>
          </p:nvSpPr>
          <p:spPr bwMode="gray">
            <a:xfrm>
              <a:off x="6450013" y="2557463"/>
              <a:ext cx="2005013" cy="1917700"/>
            </a:xfrm>
            <a:custGeom>
              <a:avLst/>
              <a:gdLst>
                <a:gd name="T0" fmla="*/ 274 w 346"/>
                <a:gd name="T1" fmla="*/ 331 h 331"/>
                <a:gd name="T2" fmla="*/ 250 w 346"/>
                <a:gd name="T3" fmla="*/ 302 h 331"/>
                <a:gd name="T4" fmla="*/ 167 w 346"/>
                <a:gd name="T5" fmla="*/ 322 h 331"/>
                <a:gd name="T6" fmla="*/ 0 w 346"/>
                <a:gd name="T7" fmla="*/ 156 h 331"/>
                <a:gd name="T8" fmla="*/ 167 w 346"/>
                <a:gd name="T9" fmla="*/ 0 h 331"/>
                <a:gd name="T10" fmla="*/ 334 w 346"/>
                <a:gd name="T11" fmla="*/ 162 h 331"/>
                <a:gd name="T12" fmla="*/ 295 w 346"/>
                <a:gd name="T13" fmla="*/ 268 h 331"/>
                <a:gd name="T14" fmla="*/ 346 w 346"/>
                <a:gd name="T15" fmla="*/ 320 h 331"/>
                <a:gd name="T16" fmla="*/ 274 w 346"/>
                <a:gd name="T17" fmla="*/ 331 h 331"/>
                <a:gd name="T18" fmla="*/ 238 w 346"/>
                <a:gd name="T19" fmla="*/ 207 h 331"/>
                <a:gd name="T20" fmla="*/ 252 w 346"/>
                <a:gd name="T21" fmla="*/ 162 h 331"/>
                <a:gd name="T22" fmla="*/ 167 w 346"/>
                <a:gd name="T23" fmla="*/ 76 h 331"/>
                <a:gd name="T24" fmla="*/ 82 w 346"/>
                <a:gd name="T25" fmla="*/ 156 h 331"/>
                <a:gd name="T26" fmla="*/ 167 w 346"/>
                <a:gd name="T27" fmla="*/ 246 h 331"/>
                <a:gd name="T28" fmla="*/ 191 w 346"/>
                <a:gd name="T29" fmla="*/ 242 h 331"/>
                <a:gd name="T30" fmla="*/ 143 w 346"/>
                <a:gd name="T31" fmla="*/ 194 h 331"/>
                <a:gd name="T32" fmla="*/ 217 w 346"/>
                <a:gd name="T33" fmla="*/ 185 h 331"/>
                <a:gd name="T34" fmla="*/ 238 w 346"/>
                <a:gd name="T35" fmla="*/ 20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331">
                  <a:moveTo>
                    <a:pt x="274" y="331"/>
                  </a:moveTo>
                  <a:cubicBezTo>
                    <a:pt x="250" y="302"/>
                    <a:pt x="250" y="302"/>
                    <a:pt x="250" y="302"/>
                  </a:cubicBezTo>
                  <a:cubicBezTo>
                    <a:pt x="227" y="316"/>
                    <a:pt x="199" y="322"/>
                    <a:pt x="167" y="322"/>
                  </a:cubicBezTo>
                  <a:cubicBezTo>
                    <a:pt x="70" y="322"/>
                    <a:pt x="0" y="253"/>
                    <a:pt x="0" y="156"/>
                  </a:cubicBezTo>
                  <a:cubicBezTo>
                    <a:pt x="0" y="64"/>
                    <a:pt x="80" y="0"/>
                    <a:pt x="167" y="0"/>
                  </a:cubicBezTo>
                  <a:cubicBezTo>
                    <a:pt x="261" y="0"/>
                    <a:pt x="334" y="64"/>
                    <a:pt x="334" y="162"/>
                  </a:cubicBezTo>
                  <a:cubicBezTo>
                    <a:pt x="334" y="202"/>
                    <a:pt x="320" y="237"/>
                    <a:pt x="295" y="268"/>
                  </a:cubicBezTo>
                  <a:cubicBezTo>
                    <a:pt x="346" y="320"/>
                    <a:pt x="346" y="320"/>
                    <a:pt x="346" y="320"/>
                  </a:cubicBezTo>
                  <a:lnTo>
                    <a:pt x="274" y="331"/>
                  </a:lnTo>
                  <a:close/>
                  <a:moveTo>
                    <a:pt x="238" y="207"/>
                  </a:moveTo>
                  <a:cubicBezTo>
                    <a:pt x="247" y="194"/>
                    <a:pt x="252" y="178"/>
                    <a:pt x="252" y="162"/>
                  </a:cubicBezTo>
                  <a:cubicBezTo>
                    <a:pt x="252" y="117"/>
                    <a:pt x="215" y="76"/>
                    <a:pt x="167" y="76"/>
                  </a:cubicBezTo>
                  <a:cubicBezTo>
                    <a:pt x="121" y="76"/>
                    <a:pt x="82" y="114"/>
                    <a:pt x="82" y="156"/>
                  </a:cubicBezTo>
                  <a:cubicBezTo>
                    <a:pt x="82" y="208"/>
                    <a:pt x="121" y="246"/>
                    <a:pt x="167" y="246"/>
                  </a:cubicBezTo>
                  <a:cubicBezTo>
                    <a:pt x="175" y="246"/>
                    <a:pt x="183" y="245"/>
                    <a:pt x="191" y="242"/>
                  </a:cubicBezTo>
                  <a:cubicBezTo>
                    <a:pt x="143" y="194"/>
                    <a:pt x="143" y="194"/>
                    <a:pt x="143" y="194"/>
                  </a:cubicBezTo>
                  <a:cubicBezTo>
                    <a:pt x="217" y="185"/>
                    <a:pt x="217" y="185"/>
                    <a:pt x="217" y="185"/>
                  </a:cubicBezTo>
                  <a:lnTo>
                    <a:pt x="238" y="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" name="Freeform 7"/>
            <p:cNvSpPr>
              <a:spLocks noEditPoints="1"/>
            </p:cNvSpPr>
            <p:nvPr userDrawn="1"/>
          </p:nvSpPr>
          <p:spPr bwMode="gray">
            <a:xfrm>
              <a:off x="8426451" y="2586038"/>
              <a:ext cx="1441450" cy="1814513"/>
            </a:xfrm>
            <a:custGeom>
              <a:avLst/>
              <a:gdLst>
                <a:gd name="T0" fmla="*/ 190 w 249"/>
                <a:gd name="T1" fmla="*/ 257 h 313"/>
                <a:gd name="T2" fmla="*/ 79 w 249"/>
                <a:gd name="T3" fmla="*/ 313 h 313"/>
                <a:gd name="T4" fmla="*/ 0 w 249"/>
                <a:gd name="T5" fmla="*/ 233 h 313"/>
                <a:gd name="T6" fmla="*/ 92 w 249"/>
                <a:gd name="T7" fmla="*/ 124 h 313"/>
                <a:gd name="T8" fmla="*/ 60 w 249"/>
                <a:gd name="T9" fmla="*/ 58 h 313"/>
                <a:gd name="T10" fmla="*/ 119 w 249"/>
                <a:gd name="T11" fmla="*/ 0 h 313"/>
                <a:gd name="T12" fmla="*/ 174 w 249"/>
                <a:gd name="T13" fmla="*/ 56 h 313"/>
                <a:gd name="T14" fmla="*/ 117 w 249"/>
                <a:gd name="T15" fmla="*/ 130 h 313"/>
                <a:gd name="T16" fmla="*/ 192 w 249"/>
                <a:gd name="T17" fmla="*/ 232 h 313"/>
                <a:gd name="T18" fmla="*/ 230 w 249"/>
                <a:gd name="T19" fmla="*/ 190 h 313"/>
                <a:gd name="T20" fmla="*/ 245 w 249"/>
                <a:gd name="T21" fmla="*/ 198 h 313"/>
                <a:gd name="T22" fmla="*/ 203 w 249"/>
                <a:gd name="T23" fmla="*/ 246 h 313"/>
                <a:gd name="T24" fmla="*/ 249 w 249"/>
                <a:gd name="T25" fmla="*/ 307 h 313"/>
                <a:gd name="T26" fmla="*/ 228 w 249"/>
                <a:gd name="T27" fmla="*/ 307 h 313"/>
                <a:gd name="T28" fmla="*/ 190 w 249"/>
                <a:gd name="T29" fmla="*/ 257 h 313"/>
                <a:gd name="T30" fmla="*/ 84 w 249"/>
                <a:gd name="T31" fmla="*/ 152 h 313"/>
                <a:gd name="T32" fmla="*/ 19 w 249"/>
                <a:gd name="T33" fmla="*/ 231 h 313"/>
                <a:gd name="T34" fmla="*/ 79 w 249"/>
                <a:gd name="T35" fmla="*/ 295 h 313"/>
                <a:gd name="T36" fmla="*/ 179 w 249"/>
                <a:gd name="T37" fmla="*/ 242 h 313"/>
                <a:gd name="T38" fmla="*/ 103 w 249"/>
                <a:gd name="T39" fmla="*/ 139 h 313"/>
                <a:gd name="T40" fmla="*/ 84 w 249"/>
                <a:gd name="T41" fmla="*/ 152 h 313"/>
                <a:gd name="T42" fmla="*/ 79 w 249"/>
                <a:gd name="T43" fmla="*/ 60 h 313"/>
                <a:gd name="T44" fmla="*/ 106 w 249"/>
                <a:gd name="T45" fmla="*/ 115 h 313"/>
                <a:gd name="T46" fmla="*/ 154 w 249"/>
                <a:gd name="T47" fmla="*/ 55 h 313"/>
                <a:gd name="T48" fmla="*/ 118 w 249"/>
                <a:gd name="T49" fmla="*/ 18 h 313"/>
                <a:gd name="T50" fmla="*/ 79 w 249"/>
                <a:gd name="T51" fmla="*/ 6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9" h="313">
                  <a:moveTo>
                    <a:pt x="190" y="257"/>
                  </a:moveTo>
                  <a:cubicBezTo>
                    <a:pt x="156" y="285"/>
                    <a:pt x="118" y="313"/>
                    <a:pt x="79" y="313"/>
                  </a:cubicBezTo>
                  <a:cubicBezTo>
                    <a:pt x="34" y="313"/>
                    <a:pt x="0" y="277"/>
                    <a:pt x="0" y="233"/>
                  </a:cubicBezTo>
                  <a:cubicBezTo>
                    <a:pt x="0" y="181"/>
                    <a:pt x="50" y="150"/>
                    <a:pt x="92" y="124"/>
                  </a:cubicBezTo>
                  <a:cubicBezTo>
                    <a:pt x="78" y="104"/>
                    <a:pt x="60" y="84"/>
                    <a:pt x="60" y="58"/>
                  </a:cubicBezTo>
                  <a:cubicBezTo>
                    <a:pt x="60" y="26"/>
                    <a:pt x="87" y="0"/>
                    <a:pt x="119" y="0"/>
                  </a:cubicBezTo>
                  <a:cubicBezTo>
                    <a:pt x="150" y="0"/>
                    <a:pt x="174" y="25"/>
                    <a:pt x="174" y="56"/>
                  </a:cubicBezTo>
                  <a:cubicBezTo>
                    <a:pt x="174" y="90"/>
                    <a:pt x="146" y="110"/>
                    <a:pt x="117" y="130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45" y="198"/>
                    <a:pt x="245" y="198"/>
                    <a:pt x="245" y="198"/>
                  </a:cubicBezTo>
                  <a:cubicBezTo>
                    <a:pt x="203" y="246"/>
                    <a:pt x="203" y="246"/>
                    <a:pt x="203" y="246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28" y="307"/>
                    <a:pt x="228" y="307"/>
                    <a:pt x="228" y="307"/>
                  </a:cubicBezTo>
                  <a:lnTo>
                    <a:pt x="190" y="257"/>
                  </a:lnTo>
                  <a:close/>
                  <a:moveTo>
                    <a:pt x="84" y="152"/>
                  </a:moveTo>
                  <a:cubicBezTo>
                    <a:pt x="55" y="170"/>
                    <a:pt x="19" y="193"/>
                    <a:pt x="19" y="231"/>
                  </a:cubicBezTo>
                  <a:cubicBezTo>
                    <a:pt x="19" y="265"/>
                    <a:pt x="44" y="295"/>
                    <a:pt x="79" y="295"/>
                  </a:cubicBezTo>
                  <a:cubicBezTo>
                    <a:pt x="114" y="295"/>
                    <a:pt x="151" y="265"/>
                    <a:pt x="179" y="242"/>
                  </a:cubicBezTo>
                  <a:cubicBezTo>
                    <a:pt x="103" y="139"/>
                    <a:pt x="103" y="139"/>
                    <a:pt x="103" y="139"/>
                  </a:cubicBezTo>
                  <a:lnTo>
                    <a:pt x="84" y="152"/>
                  </a:lnTo>
                  <a:close/>
                  <a:moveTo>
                    <a:pt x="79" y="60"/>
                  </a:moveTo>
                  <a:cubicBezTo>
                    <a:pt x="79" y="81"/>
                    <a:pt x="95" y="97"/>
                    <a:pt x="106" y="115"/>
                  </a:cubicBezTo>
                  <a:cubicBezTo>
                    <a:pt x="127" y="99"/>
                    <a:pt x="154" y="86"/>
                    <a:pt x="154" y="55"/>
                  </a:cubicBezTo>
                  <a:cubicBezTo>
                    <a:pt x="154" y="35"/>
                    <a:pt x="138" y="18"/>
                    <a:pt x="118" y="18"/>
                  </a:cubicBezTo>
                  <a:cubicBezTo>
                    <a:pt x="96" y="18"/>
                    <a:pt x="79" y="39"/>
                    <a:pt x="79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" name="Freeform 8"/>
            <p:cNvSpPr>
              <a:spLocks noEditPoints="1"/>
            </p:cNvSpPr>
            <p:nvPr userDrawn="1"/>
          </p:nvSpPr>
          <p:spPr bwMode="gray">
            <a:xfrm>
              <a:off x="9821863" y="2614613"/>
              <a:ext cx="1825625" cy="1751013"/>
            </a:xfrm>
            <a:custGeom>
              <a:avLst/>
              <a:gdLst>
                <a:gd name="T0" fmla="*/ 380 w 1150"/>
                <a:gd name="T1" fmla="*/ 913 h 1103"/>
                <a:gd name="T2" fmla="*/ 303 w 1150"/>
                <a:gd name="T3" fmla="*/ 1103 h 1103"/>
                <a:gd name="T4" fmla="*/ 0 w 1150"/>
                <a:gd name="T5" fmla="*/ 1103 h 1103"/>
                <a:gd name="T6" fmla="*/ 424 w 1150"/>
                <a:gd name="T7" fmla="*/ 0 h 1103"/>
                <a:gd name="T8" fmla="*/ 734 w 1150"/>
                <a:gd name="T9" fmla="*/ 0 h 1103"/>
                <a:gd name="T10" fmla="*/ 1150 w 1150"/>
                <a:gd name="T11" fmla="*/ 1103 h 1103"/>
                <a:gd name="T12" fmla="*/ 843 w 1150"/>
                <a:gd name="T13" fmla="*/ 1103 h 1103"/>
                <a:gd name="T14" fmla="*/ 774 w 1150"/>
                <a:gd name="T15" fmla="*/ 913 h 1103"/>
                <a:gd name="T16" fmla="*/ 380 w 1150"/>
                <a:gd name="T17" fmla="*/ 913 h 1103"/>
                <a:gd name="T18" fmla="*/ 581 w 1150"/>
                <a:gd name="T19" fmla="*/ 344 h 1103"/>
                <a:gd name="T20" fmla="*/ 577 w 1150"/>
                <a:gd name="T21" fmla="*/ 344 h 1103"/>
                <a:gd name="T22" fmla="*/ 456 w 1150"/>
                <a:gd name="T23" fmla="*/ 694 h 1103"/>
                <a:gd name="T24" fmla="*/ 697 w 1150"/>
                <a:gd name="T25" fmla="*/ 694 h 1103"/>
                <a:gd name="T26" fmla="*/ 581 w 1150"/>
                <a:gd name="T27" fmla="*/ 344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0" h="1103">
                  <a:moveTo>
                    <a:pt x="380" y="913"/>
                  </a:moveTo>
                  <a:lnTo>
                    <a:pt x="303" y="1103"/>
                  </a:lnTo>
                  <a:lnTo>
                    <a:pt x="0" y="1103"/>
                  </a:lnTo>
                  <a:lnTo>
                    <a:pt x="424" y="0"/>
                  </a:lnTo>
                  <a:lnTo>
                    <a:pt x="734" y="0"/>
                  </a:lnTo>
                  <a:lnTo>
                    <a:pt x="1150" y="1103"/>
                  </a:lnTo>
                  <a:lnTo>
                    <a:pt x="843" y="1103"/>
                  </a:lnTo>
                  <a:lnTo>
                    <a:pt x="774" y="913"/>
                  </a:lnTo>
                  <a:lnTo>
                    <a:pt x="380" y="913"/>
                  </a:lnTo>
                  <a:close/>
                  <a:moveTo>
                    <a:pt x="581" y="344"/>
                  </a:moveTo>
                  <a:lnTo>
                    <a:pt x="577" y="344"/>
                  </a:lnTo>
                  <a:lnTo>
                    <a:pt x="456" y="694"/>
                  </a:lnTo>
                  <a:lnTo>
                    <a:pt x="697" y="694"/>
                  </a:lnTo>
                  <a:lnTo>
                    <a:pt x="581" y="3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  <p:sp>
        <p:nvSpPr>
          <p:cNvPr id="1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9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 bwMode="gray">
          <a:xfrm>
            <a:off x="18" y="4313786"/>
            <a:ext cx="12191999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9493" y="960122"/>
            <a:ext cx="9899747" cy="1584041"/>
          </a:xfrm>
          <a:noFill/>
        </p:spPr>
        <p:txBody>
          <a:bodyPr lIns="0" tIns="0" rIns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493" y="3310197"/>
            <a:ext cx="4831323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779491" y="4588235"/>
            <a:ext cx="4870924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779491" y="4840089"/>
            <a:ext cx="4870924" cy="489785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30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3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9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6" name="Rectangle 35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37" name="Picture 36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>
          <a:xfrm>
            <a:off x="6848421" y="2795384"/>
            <a:ext cx="4830819" cy="3049484"/>
          </a:xfrm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1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0520605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225" y="1280160"/>
            <a:ext cx="4300223" cy="4300222"/>
          </a:xfrm>
          <a:prstGeom prst="rect">
            <a:avLst/>
          </a:prstGeom>
        </p:spPr>
      </p:pic>
    </p:spTree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gray">
          <a:xfrm>
            <a:off x="1" y="4313786"/>
            <a:ext cx="12192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n-GB" sz="1800" dirty="0">
              <a:solidFill>
                <a:srgbClr val="FFFFFF"/>
              </a:solidFill>
            </a:endParaRPr>
          </a:p>
        </p:txBody>
      </p:sp>
      <p:sp>
        <p:nvSpPr>
          <p:cNvPr id="21" name="Rectangle 20" descr="&lt;Shell Yellow Bar&gt;" title="&lt;Shell Yellow Bar&gt;"/>
          <p:cNvSpPr/>
          <p:nvPr userDrawn="1"/>
        </p:nvSpPr>
        <p:spPr bwMode="gray">
          <a:xfrm>
            <a:off x="2370681" y="761998"/>
            <a:ext cx="1693312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n-GB" sz="1800" dirty="0">
              <a:solidFill>
                <a:srgbClr val="595959"/>
              </a:solidFill>
            </a:endParaRPr>
          </a:p>
        </p:txBody>
      </p:sp>
      <p:pic>
        <p:nvPicPr>
          <p:cNvPr id="22" name="Picture 21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3" y="645968"/>
            <a:ext cx="2032000" cy="1524000"/>
          </a:xfrm>
          <a:prstGeom prst="rect">
            <a:avLst/>
          </a:prstGeom>
        </p:spPr>
      </p:pic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2371199" y="954000"/>
            <a:ext cx="9147700" cy="918000"/>
          </a:xfrm>
          <a:noFill/>
          <a:ln>
            <a:noFill/>
          </a:ln>
        </p:spPr>
        <p:txBody>
          <a:bodyPr lIns="0" tIns="0" rIns="0" anchor="ctr" anchorCtr="0"/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2400" b="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lvl="0" algn="l" defTabSz="1219170" rtl="0" eaLnBrk="1" latinLnBrk="0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2371199" y="3317925"/>
            <a:ext cx="9147700" cy="748800"/>
          </a:xfrm>
        </p:spPr>
        <p:txBody>
          <a:bodyPr anchor="b" anchorCtr="0"/>
          <a:lstStyle>
            <a:lvl1pPr marL="0" indent="0" algn="l" defTabSz="35770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lang="en-GB" sz="1800" kern="1200" baseline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371200" y="4585016"/>
            <a:ext cx="7810528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371200" y="4838620"/>
            <a:ext cx="7810528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Role in Organisation</a:t>
            </a:r>
          </a:p>
        </p:txBody>
      </p:sp>
      <p:sp>
        <p:nvSpPr>
          <p:cNvPr id="102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677186" y="6478119"/>
            <a:ext cx="3047405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 defTabSz="914400">
              <a:defRPr/>
            </a:pPr>
            <a:r>
              <a:rPr lang="en-GB" sz="800" dirty="0">
                <a:solidFill>
                  <a:srgbClr val="595959"/>
                </a:solidFill>
                <a:cs typeface="Arial" pitchFamily="34" charset="0"/>
              </a:rPr>
              <a:t>Copyright of Shell International</a:t>
            </a:r>
          </a:p>
        </p:txBody>
      </p:sp>
      <p:sp>
        <p:nvSpPr>
          <p:cNvPr id="10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0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 dirty="0">
                <a:solidFill>
                  <a:srgbClr val="595959"/>
                </a:solidFill>
              </a:rPr>
              <a:t>Date Month 2016</a:t>
            </a:r>
          </a:p>
        </p:txBody>
      </p:sp>
      <p:sp>
        <p:nvSpPr>
          <p:cNvPr id="1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>
                <a:solidFill>
                  <a:srgbClr val="595959"/>
                </a:solidFill>
              </a:rPr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481935641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 bwMode="gray">
          <a:xfrm>
            <a:off x="1" y="4313786"/>
            <a:ext cx="12192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n-GB" sz="1800" dirty="0">
              <a:solidFill>
                <a:srgbClr val="FFFFFF"/>
              </a:solidFill>
            </a:endParaRPr>
          </a:p>
        </p:txBody>
      </p:sp>
      <p:sp>
        <p:nvSpPr>
          <p:cNvPr id="19" name="Rectangle 18" descr="&lt;Shell Yellow Bar&gt;" title="&lt;Shell Yellow Bar&gt;"/>
          <p:cNvSpPr/>
          <p:nvPr userDrawn="1"/>
        </p:nvSpPr>
        <p:spPr bwMode="gray">
          <a:xfrm>
            <a:off x="2370681" y="761998"/>
            <a:ext cx="1693312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n-GB" sz="1800" dirty="0">
              <a:solidFill>
                <a:srgbClr val="595959"/>
              </a:solidFill>
            </a:endParaRPr>
          </a:p>
        </p:txBody>
      </p:sp>
      <p:pic>
        <p:nvPicPr>
          <p:cNvPr id="20" name="Picture 19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3" y="645968"/>
            <a:ext cx="2032000" cy="1524000"/>
          </a:xfrm>
          <a:prstGeom prst="rect">
            <a:avLst/>
          </a:prstGeom>
        </p:spPr>
      </p:pic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2371200" y="955449"/>
            <a:ext cx="9148800" cy="918000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en-GB" spc="0" dirty="0">
                <a:cs typeface="Arial" pitchFamily="34" charset="0"/>
              </a:defRPr>
            </a:lvl1pPr>
          </a:lstStyle>
          <a:p>
            <a:pPr lvl="0" defTabSz="1219170">
              <a:lnSpc>
                <a:spcPct val="110000"/>
              </a:lnSpc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2371200" y="3044536"/>
            <a:ext cx="4389819" cy="1023464"/>
          </a:xfrm>
        </p:spPr>
        <p:txBody>
          <a:bodyPr anchor="b" anchorCtr="0"/>
          <a:lstStyle>
            <a:lvl1pPr marL="0" indent="0" algn="l" defTabSz="35770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lang="en-GB" sz="1800" kern="1200" baseline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371201" y="4586400"/>
            <a:ext cx="4407932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371201" y="4838400"/>
            <a:ext cx="4407932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Role in Organisation</a:t>
            </a:r>
          </a:p>
        </p:txBody>
      </p:sp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>
          <a:xfrm>
            <a:off x="7093527" y="2795155"/>
            <a:ext cx="4425373" cy="2904946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4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677186" y="6478119"/>
            <a:ext cx="3047405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 defTabSz="914400">
              <a:defRPr/>
            </a:pPr>
            <a:r>
              <a:rPr lang="en-GB" sz="800" dirty="0">
                <a:solidFill>
                  <a:srgbClr val="595959"/>
                </a:solidFill>
                <a:cs typeface="Arial" pitchFamily="34" charset="0"/>
              </a:rPr>
              <a:t>Copyright of Shell International</a:t>
            </a:r>
          </a:p>
        </p:txBody>
      </p:sp>
      <p:sp>
        <p:nvSpPr>
          <p:cNvPr id="10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0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 dirty="0">
                <a:solidFill>
                  <a:srgbClr val="595959"/>
                </a:solidFill>
              </a:rPr>
              <a:t>Date Month 2016</a:t>
            </a:r>
          </a:p>
        </p:txBody>
      </p:sp>
      <p:sp>
        <p:nvSpPr>
          <p:cNvPr id="10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>
                <a:solidFill>
                  <a:srgbClr val="595959"/>
                </a:solidFill>
              </a:rPr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500082988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/>
          <p:cNvSpPr/>
          <p:nvPr userDrawn="1"/>
        </p:nvSpPr>
        <p:spPr bwMode="gray">
          <a:xfrm>
            <a:off x="673099" y="3554414"/>
            <a:ext cx="9152468" cy="2797175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n-GB" sz="1800" dirty="0">
              <a:solidFill>
                <a:srgbClr val="595959"/>
              </a:solidFill>
            </a:endParaRPr>
          </a:p>
        </p:txBody>
      </p:sp>
      <p:sp>
        <p:nvSpPr>
          <p:cNvPr id="31" name="Rectangle 30" descr="&lt;Shell Yellow Bar&gt;" title="&lt;Shell Yellow Bar&gt;"/>
          <p:cNvSpPr/>
          <p:nvPr userDrawn="1"/>
        </p:nvSpPr>
        <p:spPr bwMode="gray">
          <a:xfrm>
            <a:off x="2443068" y="3829099"/>
            <a:ext cx="1693312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n-GB" sz="1800" dirty="0">
              <a:solidFill>
                <a:srgbClr val="595959"/>
              </a:solidFill>
            </a:endParaRPr>
          </a:p>
        </p:txBody>
      </p:sp>
      <p:pic>
        <p:nvPicPr>
          <p:cNvPr id="34" name="Picture 33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34554" y="3688500"/>
            <a:ext cx="1953649" cy="1465237"/>
          </a:xfrm>
          <a:prstGeom prst="rect">
            <a:avLst/>
          </a:prstGeom>
        </p:spPr>
      </p:pic>
      <p:sp>
        <p:nvSpPr>
          <p:cNvPr id="35" name="Picture Placeholder 2"/>
          <p:cNvSpPr>
            <a:spLocks noGrp="1"/>
          </p:cNvSpPr>
          <p:nvPr userDrawn="1">
            <p:ph type="pic" sz="quarter" idx="13"/>
          </p:nvPr>
        </p:nvSpPr>
        <p:spPr bwMode="auto">
          <a:xfrm>
            <a:off x="1" y="0"/>
            <a:ext cx="12200897" cy="4830116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  <a:gd name="connsiteX0" fmla="*/ 241373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41373 w 12194723"/>
              <a:gd name="connsiteY8" fmla="*/ 0 h 4854829"/>
              <a:gd name="connsiteX0" fmla="*/ 2382 w 11955732"/>
              <a:gd name="connsiteY0" fmla="*/ 0 h 4854829"/>
              <a:gd name="connsiteX1" fmla="*/ 11955391 w 11955732"/>
              <a:gd name="connsiteY1" fmla="*/ 0 h 4854829"/>
              <a:gd name="connsiteX2" fmla="*/ 11955391 w 11955732"/>
              <a:gd name="connsiteY2" fmla="*/ 4854636 h 4854829"/>
              <a:gd name="connsiteX3" fmla="*/ 7384257 w 11955732"/>
              <a:gd name="connsiteY3" fmla="*/ 4843680 h 4854829"/>
              <a:gd name="connsiteX4" fmla="*/ 7381442 w 11955732"/>
              <a:gd name="connsiteY4" fmla="*/ 3543300 h 4854829"/>
              <a:gd name="connsiteX5" fmla="*/ 523124 w 11955732"/>
              <a:gd name="connsiteY5" fmla="*/ 3547023 h 4854829"/>
              <a:gd name="connsiteX6" fmla="*/ 523704 w 11955732"/>
              <a:gd name="connsiteY6" fmla="*/ 4850671 h 4854829"/>
              <a:gd name="connsiteX7" fmla="*/ 0 w 11955732"/>
              <a:gd name="connsiteY7" fmla="*/ 4847509 h 4854829"/>
              <a:gd name="connsiteX8" fmla="*/ 2382 w 11955732"/>
              <a:gd name="connsiteY8" fmla="*/ 0 h 4854829"/>
              <a:gd name="connsiteX0" fmla="*/ 2382 w 11960184"/>
              <a:gd name="connsiteY0" fmla="*/ 0 h 4854829"/>
              <a:gd name="connsiteX1" fmla="*/ 11955391 w 11960184"/>
              <a:gd name="connsiteY1" fmla="*/ 0 h 4854829"/>
              <a:gd name="connsiteX2" fmla="*/ 11955391 w 11960184"/>
              <a:gd name="connsiteY2" fmla="*/ 4854636 h 4854829"/>
              <a:gd name="connsiteX3" fmla="*/ 7384257 w 11960184"/>
              <a:gd name="connsiteY3" fmla="*/ 4843680 h 4854829"/>
              <a:gd name="connsiteX4" fmla="*/ 7381442 w 11960184"/>
              <a:gd name="connsiteY4" fmla="*/ 3543300 h 4854829"/>
              <a:gd name="connsiteX5" fmla="*/ 523124 w 11960184"/>
              <a:gd name="connsiteY5" fmla="*/ 3547023 h 4854829"/>
              <a:gd name="connsiteX6" fmla="*/ 523704 w 11960184"/>
              <a:gd name="connsiteY6" fmla="*/ 4850671 h 4854829"/>
              <a:gd name="connsiteX7" fmla="*/ 0 w 11960184"/>
              <a:gd name="connsiteY7" fmla="*/ 4847509 h 4854829"/>
              <a:gd name="connsiteX8" fmla="*/ 2382 w 11960184"/>
              <a:gd name="connsiteY8" fmla="*/ 0 h 4854829"/>
              <a:gd name="connsiteX0" fmla="*/ 2382 w 11975151"/>
              <a:gd name="connsiteY0" fmla="*/ 0 h 5210613"/>
              <a:gd name="connsiteX1" fmla="*/ 9149846 w 11975151"/>
              <a:gd name="connsiteY1" fmla="*/ 0 h 5210613"/>
              <a:gd name="connsiteX2" fmla="*/ 11955391 w 11975151"/>
              <a:gd name="connsiteY2" fmla="*/ 4854636 h 5210613"/>
              <a:gd name="connsiteX3" fmla="*/ 7384257 w 11975151"/>
              <a:gd name="connsiteY3" fmla="*/ 4843680 h 5210613"/>
              <a:gd name="connsiteX4" fmla="*/ 7381442 w 11975151"/>
              <a:gd name="connsiteY4" fmla="*/ 3543300 h 5210613"/>
              <a:gd name="connsiteX5" fmla="*/ 523124 w 11975151"/>
              <a:gd name="connsiteY5" fmla="*/ 3547023 h 5210613"/>
              <a:gd name="connsiteX6" fmla="*/ 523704 w 11975151"/>
              <a:gd name="connsiteY6" fmla="*/ 4850671 h 5210613"/>
              <a:gd name="connsiteX7" fmla="*/ 0 w 11975151"/>
              <a:gd name="connsiteY7" fmla="*/ 4847509 h 5210613"/>
              <a:gd name="connsiteX8" fmla="*/ 2382 w 11975151"/>
              <a:gd name="connsiteY8" fmla="*/ 0 h 5210613"/>
              <a:gd name="connsiteX0" fmla="*/ 2382 w 11955393"/>
              <a:gd name="connsiteY0" fmla="*/ 0 h 4854636"/>
              <a:gd name="connsiteX1" fmla="*/ 9149846 w 11955393"/>
              <a:gd name="connsiteY1" fmla="*/ 0 h 4854636"/>
              <a:gd name="connsiteX2" fmla="*/ 11955391 w 11955393"/>
              <a:gd name="connsiteY2" fmla="*/ 4854636 h 4854636"/>
              <a:gd name="connsiteX3" fmla="*/ 7384257 w 11955393"/>
              <a:gd name="connsiteY3" fmla="*/ 4843680 h 4854636"/>
              <a:gd name="connsiteX4" fmla="*/ 7381442 w 11955393"/>
              <a:gd name="connsiteY4" fmla="*/ 3543300 h 4854636"/>
              <a:gd name="connsiteX5" fmla="*/ 523124 w 11955393"/>
              <a:gd name="connsiteY5" fmla="*/ 3547023 h 4854636"/>
              <a:gd name="connsiteX6" fmla="*/ 523704 w 11955393"/>
              <a:gd name="connsiteY6" fmla="*/ 4850671 h 4854636"/>
              <a:gd name="connsiteX7" fmla="*/ 0 w 11955393"/>
              <a:gd name="connsiteY7" fmla="*/ 4847509 h 4854636"/>
              <a:gd name="connsiteX8" fmla="*/ 2382 w 11955393"/>
              <a:gd name="connsiteY8" fmla="*/ 0 h 4854636"/>
              <a:gd name="connsiteX0" fmla="*/ 2382 w 9685771"/>
              <a:gd name="connsiteY0" fmla="*/ 360370 h 5307510"/>
              <a:gd name="connsiteX1" fmla="*/ 9149846 w 9685771"/>
              <a:gd name="connsiteY1" fmla="*/ 360370 h 5307510"/>
              <a:gd name="connsiteX2" fmla="*/ 8661472 w 9685771"/>
              <a:gd name="connsiteY2" fmla="*/ 5225371 h 5307510"/>
              <a:gd name="connsiteX3" fmla="*/ 7384257 w 9685771"/>
              <a:gd name="connsiteY3" fmla="*/ 5204050 h 5307510"/>
              <a:gd name="connsiteX4" fmla="*/ 7381442 w 9685771"/>
              <a:gd name="connsiteY4" fmla="*/ 3903670 h 5307510"/>
              <a:gd name="connsiteX5" fmla="*/ 523124 w 9685771"/>
              <a:gd name="connsiteY5" fmla="*/ 3907393 h 5307510"/>
              <a:gd name="connsiteX6" fmla="*/ 523704 w 9685771"/>
              <a:gd name="connsiteY6" fmla="*/ 5211041 h 5307510"/>
              <a:gd name="connsiteX7" fmla="*/ 0 w 9685771"/>
              <a:gd name="connsiteY7" fmla="*/ 5207879 h 5307510"/>
              <a:gd name="connsiteX8" fmla="*/ 2382 w 9685771"/>
              <a:gd name="connsiteY8" fmla="*/ 360370 h 5307510"/>
              <a:gd name="connsiteX0" fmla="*/ 2382 w 9151108"/>
              <a:gd name="connsiteY0" fmla="*/ 0 h 4947140"/>
              <a:gd name="connsiteX1" fmla="*/ 9149846 w 9151108"/>
              <a:gd name="connsiteY1" fmla="*/ 0 h 4947140"/>
              <a:gd name="connsiteX2" fmla="*/ 8661472 w 9151108"/>
              <a:gd name="connsiteY2" fmla="*/ 4865001 h 4947140"/>
              <a:gd name="connsiteX3" fmla="*/ 7384257 w 9151108"/>
              <a:gd name="connsiteY3" fmla="*/ 4843680 h 4947140"/>
              <a:gd name="connsiteX4" fmla="*/ 7381442 w 9151108"/>
              <a:gd name="connsiteY4" fmla="*/ 3543300 h 4947140"/>
              <a:gd name="connsiteX5" fmla="*/ 523124 w 9151108"/>
              <a:gd name="connsiteY5" fmla="*/ 3547023 h 4947140"/>
              <a:gd name="connsiteX6" fmla="*/ 523704 w 9151108"/>
              <a:gd name="connsiteY6" fmla="*/ 4850671 h 4947140"/>
              <a:gd name="connsiteX7" fmla="*/ 0 w 9151108"/>
              <a:gd name="connsiteY7" fmla="*/ 4847509 h 4947140"/>
              <a:gd name="connsiteX8" fmla="*/ 2382 w 9151108"/>
              <a:gd name="connsiteY8" fmla="*/ 0 h 4947140"/>
              <a:gd name="connsiteX0" fmla="*/ 2382 w 9828173"/>
              <a:gd name="connsiteY0" fmla="*/ 356531 h 5286738"/>
              <a:gd name="connsiteX1" fmla="*/ 9149846 w 9828173"/>
              <a:gd name="connsiteY1" fmla="*/ 356531 h 5286738"/>
              <a:gd name="connsiteX2" fmla="*/ 9149845 w 9828173"/>
              <a:gd name="connsiteY2" fmla="*/ 5169707 h 5286738"/>
              <a:gd name="connsiteX3" fmla="*/ 7384257 w 9828173"/>
              <a:gd name="connsiteY3" fmla="*/ 5200211 h 5286738"/>
              <a:gd name="connsiteX4" fmla="*/ 7381442 w 9828173"/>
              <a:gd name="connsiteY4" fmla="*/ 3899831 h 5286738"/>
              <a:gd name="connsiteX5" fmla="*/ 523124 w 9828173"/>
              <a:gd name="connsiteY5" fmla="*/ 3903554 h 5286738"/>
              <a:gd name="connsiteX6" fmla="*/ 523704 w 9828173"/>
              <a:gd name="connsiteY6" fmla="*/ 5207202 h 5286738"/>
              <a:gd name="connsiteX7" fmla="*/ 0 w 9828173"/>
              <a:gd name="connsiteY7" fmla="*/ 5204040 h 5286738"/>
              <a:gd name="connsiteX8" fmla="*/ 2382 w 9828173"/>
              <a:gd name="connsiteY8" fmla="*/ 356531 h 5286738"/>
              <a:gd name="connsiteX0" fmla="*/ 2382 w 9154046"/>
              <a:gd name="connsiteY0" fmla="*/ 0 h 4930207"/>
              <a:gd name="connsiteX1" fmla="*/ 9149846 w 9154046"/>
              <a:gd name="connsiteY1" fmla="*/ 0 h 4930207"/>
              <a:gd name="connsiteX2" fmla="*/ 9149845 w 9154046"/>
              <a:gd name="connsiteY2" fmla="*/ 4813176 h 4930207"/>
              <a:gd name="connsiteX3" fmla="*/ 7384257 w 9154046"/>
              <a:gd name="connsiteY3" fmla="*/ 4843680 h 4930207"/>
              <a:gd name="connsiteX4" fmla="*/ 7381442 w 9154046"/>
              <a:gd name="connsiteY4" fmla="*/ 3543300 h 4930207"/>
              <a:gd name="connsiteX5" fmla="*/ 523124 w 9154046"/>
              <a:gd name="connsiteY5" fmla="*/ 3547023 h 4930207"/>
              <a:gd name="connsiteX6" fmla="*/ 523704 w 9154046"/>
              <a:gd name="connsiteY6" fmla="*/ 4850671 h 4930207"/>
              <a:gd name="connsiteX7" fmla="*/ 0 w 9154046"/>
              <a:gd name="connsiteY7" fmla="*/ 4847509 h 4930207"/>
              <a:gd name="connsiteX8" fmla="*/ 2382 w 9154046"/>
              <a:gd name="connsiteY8" fmla="*/ 0 h 4930207"/>
              <a:gd name="connsiteX0" fmla="*/ 2382 w 9154046"/>
              <a:gd name="connsiteY0" fmla="*/ 0 h 4850673"/>
              <a:gd name="connsiteX1" fmla="*/ 9149846 w 9154046"/>
              <a:gd name="connsiteY1" fmla="*/ 0 h 4850673"/>
              <a:gd name="connsiteX2" fmla="*/ 9149845 w 9154046"/>
              <a:gd name="connsiteY2" fmla="*/ 4813176 h 4850673"/>
              <a:gd name="connsiteX3" fmla="*/ 7384257 w 9154046"/>
              <a:gd name="connsiteY3" fmla="*/ 4843680 h 4850673"/>
              <a:gd name="connsiteX4" fmla="*/ 7381442 w 9154046"/>
              <a:gd name="connsiteY4" fmla="*/ 3543300 h 4850673"/>
              <a:gd name="connsiteX5" fmla="*/ 523124 w 9154046"/>
              <a:gd name="connsiteY5" fmla="*/ 3547023 h 4850673"/>
              <a:gd name="connsiteX6" fmla="*/ 523704 w 9154046"/>
              <a:gd name="connsiteY6" fmla="*/ 4850671 h 4850673"/>
              <a:gd name="connsiteX7" fmla="*/ 0 w 9154046"/>
              <a:gd name="connsiteY7" fmla="*/ 4847509 h 4850673"/>
              <a:gd name="connsiteX8" fmla="*/ 2382 w 9154046"/>
              <a:gd name="connsiteY8" fmla="*/ 0 h 4850673"/>
              <a:gd name="connsiteX0" fmla="*/ 2382 w 9282313"/>
              <a:gd name="connsiteY0" fmla="*/ 0 h 5171093"/>
              <a:gd name="connsiteX1" fmla="*/ 9149846 w 9282313"/>
              <a:gd name="connsiteY1" fmla="*/ 0 h 5171093"/>
              <a:gd name="connsiteX2" fmla="*/ 9149845 w 9282313"/>
              <a:gd name="connsiteY2" fmla="*/ 4813176 h 5171093"/>
              <a:gd name="connsiteX3" fmla="*/ 7384257 w 9282313"/>
              <a:gd name="connsiteY3" fmla="*/ 4821343 h 5171093"/>
              <a:gd name="connsiteX4" fmla="*/ 7381442 w 9282313"/>
              <a:gd name="connsiteY4" fmla="*/ 3543300 h 5171093"/>
              <a:gd name="connsiteX5" fmla="*/ 523124 w 9282313"/>
              <a:gd name="connsiteY5" fmla="*/ 3547023 h 5171093"/>
              <a:gd name="connsiteX6" fmla="*/ 523704 w 9282313"/>
              <a:gd name="connsiteY6" fmla="*/ 4850671 h 5171093"/>
              <a:gd name="connsiteX7" fmla="*/ 0 w 9282313"/>
              <a:gd name="connsiteY7" fmla="*/ 4847509 h 5171093"/>
              <a:gd name="connsiteX8" fmla="*/ 2382 w 9282313"/>
              <a:gd name="connsiteY8" fmla="*/ 0 h 5171093"/>
              <a:gd name="connsiteX0" fmla="*/ 2382 w 9282313"/>
              <a:gd name="connsiteY0" fmla="*/ 0 h 5168611"/>
              <a:gd name="connsiteX1" fmla="*/ 9149846 w 9282313"/>
              <a:gd name="connsiteY1" fmla="*/ 0 h 5168611"/>
              <a:gd name="connsiteX2" fmla="*/ 9149845 w 9282313"/>
              <a:gd name="connsiteY2" fmla="*/ 4813176 h 5168611"/>
              <a:gd name="connsiteX3" fmla="*/ 7384257 w 9282313"/>
              <a:gd name="connsiteY3" fmla="*/ 4813896 h 5168611"/>
              <a:gd name="connsiteX4" fmla="*/ 7381442 w 9282313"/>
              <a:gd name="connsiteY4" fmla="*/ 3543300 h 5168611"/>
              <a:gd name="connsiteX5" fmla="*/ 523124 w 9282313"/>
              <a:gd name="connsiteY5" fmla="*/ 3547023 h 5168611"/>
              <a:gd name="connsiteX6" fmla="*/ 523704 w 9282313"/>
              <a:gd name="connsiteY6" fmla="*/ 4850671 h 5168611"/>
              <a:gd name="connsiteX7" fmla="*/ 0 w 9282313"/>
              <a:gd name="connsiteY7" fmla="*/ 4847509 h 5168611"/>
              <a:gd name="connsiteX8" fmla="*/ 2382 w 9282313"/>
              <a:gd name="connsiteY8" fmla="*/ 0 h 5168611"/>
              <a:gd name="connsiteX0" fmla="*/ 2382 w 9153055"/>
              <a:gd name="connsiteY0" fmla="*/ 0 h 4850673"/>
              <a:gd name="connsiteX1" fmla="*/ 9149846 w 9153055"/>
              <a:gd name="connsiteY1" fmla="*/ 0 h 4850673"/>
              <a:gd name="connsiteX2" fmla="*/ 9149845 w 9153055"/>
              <a:gd name="connsiteY2" fmla="*/ 4813176 h 4850673"/>
              <a:gd name="connsiteX3" fmla="*/ 7384257 w 9153055"/>
              <a:gd name="connsiteY3" fmla="*/ 4813896 h 4850673"/>
              <a:gd name="connsiteX4" fmla="*/ 7381442 w 9153055"/>
              <a:gd name="connsiteY4" fmla="*/ 3543300 h 4850673"/>
              <a:gd name="connsiteX5" fmla="*/ 523124 w 9153055"/>
              <a:gd name="connsiteY5" fmla="*/ 3547023 h 4850673"/>
              <a:gd name="connsiteX6" fmla="*/ 523704 w 9153055"/>
              <a:gd name="connsiteY6" fmla="*/ 4850671 h 4850673"/>
              <a:gd name="connsiteX7" fmla="*/ 0 w 9153055"/>
              <a:gd name="connsiteY7" fmla="*/ 4847509 h 4850673"/>
              <a:gd name="connsiteX8" fmla="*/ 2382 w 9153055"/>
              <a:gd name="connsiteY8" fmla="*/ 0 h 4850673"/>
              <a:gd name="connsiteX0" fmla="*/ 2382 w 9153055"/>
              <a:gd name="connsiteY0" fmla="*/ 0 h 4850673"/>
              <a:gd name="connsiteX1" fmla="*/ 9149846 w 9153055"/>
              <a:gd name="connsiteY1" fmla="*/ 0 h 4850673"/>
              <a:gd name="connsiteX2" fmla="*/ 9149845 w 9153055"/>
              <a:gd name="connsiteY2" fmla="*/ 4813176 h 4850673"/>
              <a:gd name="connsiteX3" fmla="*/ 7384257 w 9153055"/>
              <a:gd name="connsiteY3" fmla="*/ 4813896 h 4850673"/>
              <a:gd name="connsiteX4" fmla="*/ 7381442 w 9153055"/>
              <a:gd name="connsiteY4" fmla="*/ 3543300 h 4850673"/>
              <a:gd name="connsiteX5" fmla="*/ 523124 w 9153055"/>
              <a:gd name="connsiteY5" fmla="*/ 3547023 h 4850673"/>
              <a:gd name="connsiteX6" fmla="*/ 523704 w 9153055"/>
              <a:gd name="connsiteY6" fmla="*/ 4850671 h 4850673"/>
              <a:gd name="connsiteX7" fmla="*/ 0 w 9153055"/>
              <a:gd name="connsiteY7" fmla="*/ 4847509 h 4850673"/>
              <a:gd name="connsiteX8" fmla="*/ 2382 w 9153055"/>
              <a:gd name="connsiteY8" fmla="*/ 0 h 4850673"/>
              <a:gd name="connsiteX0" fmla="*/ 2382 w 9153055"/>
              <a:gd name="connsiteY0" fmla="*/ 0 h 4847542"/>
              <a:gd name="connsiteX1" fmla="*/ 9149846 w 9153055"/>
              <a:gd name="connsiteY1" fmla="*/ 0 h 4847542"/>
              <a:gd name="connsiteX2" fmla="*/ 9149845 w 9153055"/>
              <a:gd name="connsiteY2" fmla="*/ 4813176 h 4847542"/>
              <a:gd name="connsiteX3" fmla="*/ 7384257 w 9153055"/>
              <a:gd name="connsiteY3" fmla="*/ 4813896 h 4847542"/>
              <a:gd name="connsiteX4" fmla="*/ 7381442 w 9153055"/>
              <a:gd name="connsiteY4" fmla="*/ 3543300 h 4847542"/>
              <a:gd name="connsiteX5" fmla="*/ 523124 w 9153055"/>
              <a:gd name="connsiteY5" fmla="*/ 3547023 h 4847542"/>
              <a:gd name="connsiteX6" fmla="*/ 517484 w 9153055"/>
              <a:gd name="connsiteY6" fmla="*/ 4825851 h 4847542"/>
              <a:gd name="connsiteX7" fmla="*/ 0 w 9153055"/>
              <a:gd name="connsiteY7" fmla="*/ 4847509 h 4847542"/>
              <a:gd name="connsiteX8" fmla="*/ 2382 w 9153055"/>
              <a:gd name="connsiteY8" fmla="*/ 0 h 4847542"/>
              <a:gd name="connsiteX0" fmla="*/ 2382 w 9153055"/>
              <a:gd name="connsiteY0" fmla="*/ 0 h 4835165"/>
              <a:gd name="connsiteX1" fmla="*/ 9149846 w 9153055"/>
              <a:gd name="connsiteY1" fmla="*/ 0 h 4835165"/>
              <a:gd name="connsiteX2" fmla="*/ 9149845 w 9153055"/>
              <a:gd name="connsiteY2" fmla="*/ 4813176 h 4835165"/>
              <a:gd name="connsiteX3" fmla="*/ 7384257 w 9153055"/>
              <a:gd name="connsiteY3" fmla="*/ 4813896 h 4835165"/>
              <a:gd name="connsiteX4" fmla="*/ 7381442 w 9153055"/>
              <a:gd name="connsiteY4" fmla="*/ 3543300 h 4835165"/>
              <a:gd name="connsiteX5" fmla="*/ 523124 w 9153055"/>
              <a:gd name="connsiteY5" fmla="*/ 3547023 h 4835165"/>
              <a:gd name="connsiteX6" fmla="*/ 517484 w 9153055"/>
              <a:gd name="connsiteY6" fmla="*/ 4825851 h 4835165"/>
              <a:gd name="connsiteX7" fmla="*/ 0 w 9153055"/>
              <a:gd name="connsiteY7" fmla="*/ 4835100 h 4835165"/>
              <a:gd name="connsiteX8" fmla="*/ 2382 w 9153055"/>
              <a:gd name="connsiteY8" fmla="*/ 0 h 4835165"/>
              <a:gd name="connsiteX0" fmla="*/ 2382 w 9153055"/>
              <a:gd name="connsiteY0" fmla="*/ 0 h 4835165"/>
              <a:gd name="connsiteX1" fmla="*/ 9149846 w 9153055"/>
              <a:gd name="connsiteY1" fmla="*/ 0 h 4835165"/>
              <a:gd name="connsiteX2" fmla="*/ 9149845 w 9153055"/>
              <a:gd name="connsiteY2" fmla="*/ 4813176 h 4835165"/>
              <a:gd name="connsiteX3" fmla="*/ 7384257 w 9153055"/>
              <a:gd name="connsiteY3" fmla="*/ 4813896 h 4835165"/>
              <a:gd name="connsiteX4" fmla="*/ 7381442 w 9153055"/>
              <a:gd name="connsiteY4" fmla="*/ 3543300 h 4835165"/>
              <a:gd name="connsiteX5" fmla="*/ 523124 w 9153055"/>
              <a:gd name="connsiteY5" fmla="*/ 3547023 h 4835165"/>
              <a:gd name="connsiteX6" fmla="*/ 517484 w 9153055"/>
              <a:gd name="connsiteY6" fmla="*/ 4825851 h 4835165"/>
              <a:gd name="connsiteX7" fmla="*/ 0 w 9153055"/>
              <a:gd name="connsiteY7" fmla="*/ 4835100 h 4835165"/>
              <a:gd name="connsiteX8" fmla="*/ 2382 w 9153055"/>
              <a:gd name="connsiteY8" fmla="*/ 0 h 4835165"/>
              <a:gd name="connsiteX0" fmla="*/ 0 w 9150673"/>
              <a:gd name="connsiteY0" fmla="*/ 0 h 4825853"/>
              <a:gd name="connsiteX1" fmla="*/ 9147464 w 9150673"/>
              <a:gd name="connsiteY1" fmla="*/ 0 h 4825853"/>
              <a:gd name="connsiteX2" fmla="*/ 9147463 w 9150673"/>
              <a:gd name="connsiteY2" fmla="*/ 4813176 h 4825853"/>
              <a:gd name="connsiteX3" fmla="*/ 7381875 w 9150673"/>
              <a:gd name="connsiteY3" fmla="*/ 4813896 h 4825853"/>
              <a:gd name="connsiteX4" fmla="*/ 7379060 w 9150673"/>
              <a:gd name="connsiteY4" fmla="*/ 3543300 h 4825853"/>
              <a:gd name="connsiteX5" fmla="*/ 520742 w 9150673"/>
              <a:gd name="connsiteY5" fmla="*/ 3547023 h 4825853"/>
              <a:gd name="connsiteX6" fmla="*/ 515102 w 9150673"/>
              <a:gd name="connsiteY6" fmla="*/ 4825851 h 4825853"/>
              <a:gd name="connsiteX7" fmla="*/ 2770 w 9150673"/>
              <a:gd name="connsiteY7" fmla="*/ 4817115 h 4825853"/>
              <a:gd name="connsiteX8" fmla="*/ 0 w 9150673"/>
              <a:gd name="connsiteY8" fmla="*/ 0 h 4825853"/>
              <a:gd name="connsiteX0" fmla="*/ 0 w 9150673"/>
              <a:gd name="connsiteY0" fmla="*/ 0 h 4818145"/>
              <a:gd name="connsiteX1" fmla="*/ 9147464 w 9150673"/>
              <a:gd name="connsiteY1" fmla="*/ 0 h 4818145"/>
              <a:gd name="connsiteX2" fmla="*/ 9147463 w 9150673"/>
              <a:gd name="connsiteY2" fmla="*/ 4813176 h 4818145"/>
              <a:gd name="connsiteX3" fmla="*/ 7381875 w 9150673"/>
              <a:gd name="connsiteY3" fmla="*/ 4813896 h 4818145"/>
              <a:gd name="connsiteX4" fmla="*/ 7379060 w 9150673"/>
              <a:gd name="connsiteY4" fmla="*/ 3543300 h 4818145"/>
              <a:gd name="connsiteX5" fmla="*/ 520742 w 9150673"/>
              <a:gd name="connsiteY5" fmla="*/ 3547023 h 4818145"/>
              <a:gd name="connsiteX6" fmla="*/ 515102 w 9150673"/>
              <a:gd name="connsiteY6" fmla="*/ 4818143 h 4818145"/>
              <a:gd name="connsiteX7" fmla="*/ 2770 w 9150673"/>
              <a:gd name="connsiteY7" fmla="*/ 4817115 h 4818145"/>
              <a:gd name="connsiteX8" fmla="*/ 0 w 9150673"/>
              <a:gd name="connsiteY8" fmla="*/ 0 h 4818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50673" h="4818145">
                <a:moveTo>
                  <a:pt x="0" y="0"/>
                </a:moveTo>
                <a:lnTo>
                  <a:pt x="9147464" y="0"/>
                </a:lnTo>
                <a:cubicBezTo>
                  <a:pt x="9154968" y="4079"/>
                  <a:pt x="9146880" y="4807581"/>
                  <a:pt x="9147463" y="4813176"/>
                </a:cubicBezTo>
                <a:cubicBezTo>
                  <a:pt x="9148046" y="4818771"/>
                  <a:pt x="7385663" y="4807873"/>
                  <a:pt x="7381875" y="4813896"/>
                </a:cubicBezTo>
                <a:cubicBezTo>
                  <a:pt x="7378087" y="4819919"/>
                  <a:pt x="7380515" y="3538511"/>
                  <a:pt x="7379060" y="3543300"/>
                </a:cubicBezTo>
                <a:cubicBezTo>
                  <a:pt x="7377605" y="3548089"/>
                  <a:pt x="2806848" y="3545782"/>
                  <a:pt x="520742" y="3547023"/>
                </a:cubicBezTo>
                <a:cubicBezTo>
                  <a:pt x="519025" y="3777370"/>
                  <a:pt x="515915" y="4819927"/>
                  <a:pt x="515102" y="4818143"/>
                </a:cubicBezTo>
                <a:cubicBezTo>
                  <a:pt x="514289" y="4816359"/>
                  <a:pt x="257002" y="4818169"/>
                  <a:pt x="2770" y="4817115"/>
                </a:cubicBezTo>
                <a:cubicBezTo>
                  <a:pt x="1847" y="3211410"/>
                  <a:pt x="923" y="1605705"/>
                  <a:pt x="0" y="0"/>
                </a:cubicBez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2449391" y="4027623"/>
            <a:ext cx="7041743" cy="835200"/>
          </a:xfrm>
          <a:noFill/>
        </p:spPr>
        <p:txBody>
          <a:bodyPr lIns="0" tIns="0" rIns="0" anchor="ctr" anchorCtr="0"/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2400" b="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2449391" y="5096741"/>
            <a:ext cx="7041743" cy="365979"/>
          </a:xfrm>
        </p:spPr>
        <p:txBody>
          <a:bodyPr anchor="b" anchorCtr="0"/>
          <a:lstStyle>
            <a:lvl1pPr marL="0" indent="0" algn="l" defTabSz="357708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449391" y="5636735"/>
            <a:ext cx="7041743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449391" y="5892934"/>
            <a:ext cx="7041743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Role in Organisation</a:t>
            </a:r>
          </a:p>
        </p:txBody>
      </p:sp>
      <p:sp>
        <p:nvSpPr>
          <p:cNvPr id="98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677186" y="6478119"/>
            <a:ext cx="3047405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 defTabSz="914400">
              <a:defRPr/>
            </a:pPr>
            <a:r>
              <a:rPr lang="en-GB" sz="800" dirty="0">
                <a:solidFill>
                  <a:srgbClr val="595959"/>
                </a:solidFill>
                <a:cs typeface="Arial" pitchFamily="34" charset="0"/>
              </a:rPr>
              <a:t>Copyright of Shell International</a:t>
            </a:r>
          </a:p>
        </p:txBody>
      </p:sp>
      <p:sp>
        <p:nvSpPr>
          <p:cNvPr id="9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0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 dirty="0">
                <a:solidFill>
                  <a:srgbClr val="595959"/>
                </a:solidFill>
              </a:rPr>
              <a:t>Date Month 2016</a:t>
            </a:r>
          </a:p>
        </p:txBody>
      </p:sp>
      <p:sp>
        <p:nvSpPr>
          <p:cNvPr id="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>
                <a:solidFill>
                  <a:srgbClr val="595959"/>
                </a:solidFill>
              </a:rPr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588747144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2568" userDrawn="1">
          <p15:clr>
            <a:srgbClr val="FBAE40"/>
          </p15:clr>
        </p15:guide>
        <p15:guide id="4" pos="4484" userDrawn="1">
          <p15:clr>
            <a:srgbClr val="FBAE40"/>
          </p15:clr>
        </p15:guide>
        <p15:guide id="5" orient="horz" pos="2260" userDrawn="1">
          <p15:clr>
            <a:srgbClr val="FBAE40"/>
          </p15:clr>
        </p15:guide>
        <p15:guide id="6" orient="horz" pos="2999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534554" y="3554414"/>
            <a:ext cx="9291013" cy="2797175"/>
            <a:chOff x="400915" y="3554413"/>
            <a:chExt cx="6968260" cy="2797175"/>
          </a:xfrm>
        </p:grpSpPr>
        <p:sp>
          <p:nvSpPr>
            <p:cNvPr id="102" name="Rectangle 101"/>
            <p:cNvSpPr/>
            <p:nvPr userDrawn="1"/>
          </p:nvSpPr>
          <p:spPr bwMode="gray">
            <a:xfrm>
              <a:off x="504824" y="3554413"/>
              <a:ext cx="6864351" cy="2797175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endParaRPr lang="en-GB" sz="1800" dirty="0">
                <a:solidFill>
                  <a:srgbClr val="595959"/>
                </a:solidFill>
              </a:endParaRPr>
            </a:p>
          </p:txBody>
        </p:sp>
        <p:sp>
          <p:nvSpPr>
            <p:cNvPr id="103" name="Rectangle 102" descr="&lt;Shell Yellow Bar&gt;" title="&lt;Shell Yellow Bar&gt;"/>
            <p:cNvSpPr/>
            <p:nvPr userDrawn="1"/>
          </p:nvSpPr>
          <p:spPr bwMode="gray">
            <a:xfrm>
              <a:off x="1832301" y="3829099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914400"/>
              <a:endParaRPr lang="en-GB" sz="1800" dirty="0">
                <a:solidFill>
                  <a:srgbClr val="595959"/>
                </a:solidFill>
              </a:endParaRPr>
            </a:p>
          </p:txBody>
        </p:sp>
        <p:pic>
          <p:nvPicPr>
            <p:cNvPr id="104" name="Picture 103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400915" y="3688499"/>
              <a:ext cx="1465237" cy="1465237"/>
            </a:xfrm>
            <a:prstGeom prst="rect">
              <a:avLst/>
            </a:prstGeom>
          </p:spPr>
        </p:pic>
      </p:grpSp>
      <p:sp>
        <p:nvSpPr>
          <p:cNvPr id="98" name="Picture Placeholder 2"/>
          <p:cNvSpPr>
            <a:spLocks noGrp="1"/>
          </p:cNvSpPr>
          <p:nvPr userDrawn="1">
            <p:ph type="pic" sz="quarter" idx="14"/>
          </p:nvPr>
        </p:nvSpPr>
        <p:spPr bwMode="auto">
          <a:xfrm>
            <a:off x="1" y="1"/>
            <a:ext cx="12216753" cy="6857999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9398360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9419626"/>
              <a:gd name="connsiteY0" fmla="*/ 0 h 6857999"/>
              <a:gd name="connsiteX1" fmla="*/ 9398360 w 9419626"/>
              <a:gd name="connsiteY1" fmla="*/ 0 h 6857999"/>
              <a:gd name="connsiteX2" fmla="*/ 9419626 w 9419626"/>
              <a:gd name="connsiteY2" fmla="*/ 6857999 h 6857999"/>
              <a:gd name="connsiteX3" fmla="*/ 0 w 9419626"/>
              <a:gd name="connsiteY3" fmla="*/ 6857999 h 6857999"/>
              <a:gd name="connsiteX4" fmla="*/ 0 w 9419626"/>
              <a:gd name="connsiteY4" fmla="*/ 0 h 6857999"/>
              <a:gd name="connsiteX5" fmla="*/ 753155 w 9419626"/>
              <a:gd name="connsiteY5" fmla="*/ 3560901 h 6857999"/>
              <a:gd name="connsiteX6" fmla="*/ 763913 w 9419626"/>
              <a:gd name="connsiteY6" fmla="*/ 6359075 h 6857999"/>
              <a:gd name="connsiteX7" fmla="*/ 7622163 w 9419626"/>
              <a:gd name="connsiteY7" fmla="*/ 6355342 h 6857999"/>
              <a:gd name="connsiteX8" fmla="*/ 7622603 w 9419626"/>
              <a:gd name="connsiteY8" fmla="*/ 3560901 h 6857999"/>
              <a:gd name="connsiteX9" fmla="*/ 753155 w 9419626"/>
              <a:gd name="connsiteY9" fmla="*/ 3560901 h 6857999"/>
              <a:gd name="connsiteX0" fmla="*/ 0 w 9419626"/>
              <a:gd name="connsiteY0" fmla="*/ 0 h 6857999"/>
              <a:gd name="connsiteX1" fmla="*/ 9398360 w 9419626"/>
              <a:gd name="connsiteY1" fmla="*/ 0 h 6857999"/>
              <a:gd name="connsiteX2" fmla="*/ 9419626 w 9419626"/>
              <a:gd name="connsiteY2" fmla="*/ 6857999 h 6857999"/>
              <a:gd name="connsiteX3" fmla="*/ 233916 w 9419626"/>
              <a:gd name="connsiteY3" fmla="*/ 6857999 h 6857999"/>
              <a:gd name="connsiteX4" fmla="*/ 0 w 9419626"/>
              <a:gd name="connsiteY4" fmla="*/ 0 h 6857999"/>
              <a:gd name="connsiteX5" fmla="*/ 753155 w 9419626"/>
              <a:gd name="connsiteY5" fmla="*/ 3560901 h 6857999"/>
              <a:gd name="connsiteX6" fmla="*/ 763913 w 9419626"/>
              <a:gd name="connsiteY6" fmla="*/ 6359075 h 6857999"/>
              <a:gd name="connsiteX7" fmla="*/ 7622163 w 9419626"/>
              <a:gd name="connsiteY7" fmla="*/ 6355342 h 6857999"/>
              <a:gd name="connsiteX8" fmla="*/ 7622603 w 9419626"/>
              <a:gd name="connsiteY8" fmla="*/ 3560901 h 6857999"/>
              <a:gd name="connsiteX9" fmla="*/ 753155 w 9419626"/>
              <a:gd name="connsiteY9" fmla="*/ 3560901 h 6857999"/>
              <a:gd name="connsiteX0" fmla="*/ 10633 w 9185710"/>
              <a:gd name="connsiteY0" fmla="*/ 0 h 6857999"/>
              <a:gd name="connsiteX1" fmla="*/ 9164444 w 9185710"/>
              <a:gd name="connsiteY1" fmla="*/ 0 h 6857999"/>
              <a:gd name="connsiteX2" fmla="*/ 9185710 w 9185710"/>
              <a:gd name="connsiteY2" fmla="*/ 6857999 h 6857999"/>
              <a:gd name="connsiteX3" fmla="*/ 0 w 9185710"/>
              <a:gd name="connsiteY3" fmla="*/ 6857999 h 6857999"/>
              <a:gd name="connsiteX4" fmla="*/ 10633 w 9185710"/>
              <a:gd name="connsiteY4" fmla="*/ 0 h 6857999"/>
              <a:gd name="connsiteX5" fmla="*/ 519239 w 9185710"/>
              <a:gd name="connsiteY5" fmla="*/ 3560901 h 6857999"/>
              <a:gd name="connsiteX6" fmla="*/ 529997 w 9185710"/>
              <a:gd name="connsiteY6" fmla="*/ 6359075 h 6857999"/>
              <a:gd name="connsiteX7" fmla="*/ 7388247 w 9185710"/>
              <a:gd name="connsiteY7" fmla="*/ 6355342 h 6857999"/>
              <a:gd name="connsiteX8" fmla="*/ 7388687 w 9185710"/>
              <a:gd name="connsiteY8" fmla="*/ 3560901 h 6857999"/>
              <a:gd name="connsiteX9" fmla="*/ 519239 w 9185710"/>
              <a:gd name="connsiteY9" fmla="*/ 3560901 h 6857999"/>
              <a:gd name="connsiteX0" fmla="*/ 1023 w 9186733"/>
              <a:gd name="connsiteY0" fmla="*/ 0 h 6857999"/>
              <a:gd name="connsiteX1" fmla="*/ 9165467 w 9186733"/>
              <a:gd name="connsiteY1" fmla="*/ 0 h 6857999"/>
              <a:gd name="connsiteX2" fmla="*/ 9186733 w 9186733"/>
              <a:gd name="connsiteY2" fmla="*/ 6857999 h 6857999"/>
              <a:gd name="connsiteX3" fmla="*/ 1023 w 9186733"/>
              <a:gd name="connsiteY3" fmla="*/ 6857999 h 6857999"/>
              <a:gd name="connsiteX4" fmla="*/ 1023 w 9186733"/>
              <a:gd name="connsiteY4" fmla="*/ 0 h 6857999"/>
              <a:gd name="connsiteX5" fmla="*/ 520262 w 9186733"/>
              <a:gd name="connsiteY5" fmla="*/ 3560901 h 6857999"/>
              <a:gd name="connsiteX6" fmla="*/ 531020 w 9186733"/>
              <a:gd name="connsiteY6" fmla="*/ 6359075 h 6857999"/>
              <a:gd name="connsiteX7" fmla="*/ 7389270 w 9186733"/>
              <a:gd name="connsiteY7" fmla="*/ 6355342 h 6857999"/>
              <a:gd name="connsiteX8" fmla="*/ 7389710 w 9186733"/>
              <a:gd name="connsiteY8" fmla="*/ 3560901 h 6857999"/>
              <a:gd name="connsiteX9" fmla="*/ 520262 w 9186733"/>
              <a:gd name="connsiteY9" fmla="*/ 3560901 h 6857999"/>
              <a:gd name="connsiteX0" fmla="*/ 1023 w 9187015"/>
              <a:gd name="connsiteY0" fmla="*/ 0 h 6857999"/>
              <a:gd name="connsiteX1" fmla="*/ 9184703 w 9187015"/>
              <a:gd name="connsiteY1" fmla="*/ 0 h 6857999"/>
              <a:gd name="connsiteX2" fmla="*/ 9186733 w 9187015"/>
              <a:gd name="connsiteY2" fmla="*/ 6857999 h 6857999"/>
              <a:gd name="connsiteX3" fmla="*/ 1023 w 9187015"/>
              <a:gd name="connsiteY3" fmla="*/ 6857999 h 6857999"/>
              <a:gd name="connsiteX4" fmla="*/ 1023 w 9187015"/>
              <a:gd name="connsiteY4" fmla="*/ 0 h 6857999"/>
              <a:gd name="connsiteX5" fmla="*/ 520262 w 9187015"/>
              <a:gd name="connsiteY5" fmla="*/ 3560901 h 6857999"/>
              <a:gd name="connsiteX6" fmla="*/ 531020 w 9187015"/>
              <a:gd name="connsiteY6" fmla="*/ 6359075 h 6857999"/>
              <a:gd name="connsiteX7" fmla="*/ 7389270 w 9187015"/>
              <a:gd name="connsiteY7" fmla="*/ 6355342 h 6857999"/>
              <a:gd name="connsiteX8" fmla="*/ 7389710 w 9187015"/>
              <a:gd name="connsiteY8" fmla="*/ 3560901 h 6857999"/>
              <a:gd name="connsiteX9" fmla="*/ 520262 w 9187015"/>
              <a:gd name="connsiteY9" fmla="*/ 3560901 h 6857999"/>
              <a:gd name="connsiteX0" fmla="*/ 1023 w 9187015"/>
              <a:gd name="connsiteY0" fmla="*/ 0 h 6857999"/>
              <a:gd name="connsiteX1" fmla="*/ 9184703 w 9187015"/>
              <a:gd name="connsiteY1" fmla="*/ 0 h 6857999"/>
              <a:gd name="connsiteX2" fmla="*/ 9186733 w 9187015"/>
              <a:gd name="connsiteY2" fmla="*/ 6857999 h 6857999"/>
              <a:gd name="connsiteX3" fmla="*/ 1023 w 9187015"/>
              <a:gd name="connsiteY3" fmla="*/ 6857999 h 6857999"/>
              <a:gd name="connsiteX4" fmla="*/ 1023 w 9187015"/>
              <a:gd name="connsiteY4" fmla="*/ 0 h 6857999"/>
              <a:gd name="connsiteX5" fmla="*/ 520262 w 9187015"/>
              <a:gd name="connsiteY5" fmla="*/ 3560901 h 6857999"/>
              <a:gd name="connsiteX6" fmla="*/ 531020 w 9187015"/>
              <a:gd name="connsiteY6" fmla="*/ 6359075 h 6857999"/>
              <a:gd name="connsiteX7" fmla="*/ 7389270 w 9187015"/>
              <a:gd name="connsiteY7" fmla="*/ 6355342 h 6857999"/>
              <a:gd name="connsiteX8" fmla="*/ 7405739 w 9187015"/>
              <a:gd name="connsiteY8" fmla="*/ 3560901 h 6857999"/>
              <a:gd name="connsiteX9" fmla="*/ 520262 w 9187015"/>
              <a:gd name="connsiteY9" fmla="*/ 3560901 h 6857999"/>
              <a:gd name="connsiteX0" fmla="*/ 1023 w 9187015"/>
              <a:gd name="connsiteY0" fmla="*/ 0 h 6857999"/>
              <a:gd name="connsiteX1" fmla="*/ 9184703 w 9187015"/>
              <a:gd name="connsiteY1" fmla="*/ 0 h 6857999"/>
              <a:gd name="connsiteX2" fmla="*/ 9186733 w 9187015"/>
              <a:gd name="connsiteY2" fmla="*/ 6857999 h 6857999"/>
              <a:gd name="connsiteX3" fmla="*/ 1023 w 9187015"/>
              <a:gd name="connsiteY3" fmla="*/ 6857999 h 6857999"/>
              <a:gd name="connsiteX4" fmla="*/ 1023 w 9187015"/>
              <a:gd name="connsiteY4" fmla="*/ 0 h 6857999"/>
              <a:gd name="connsiteX5" fmla="*/ 520262 w 9187015"/>
              <a:gd name="connsiteY5" fmla="*/ 3560901 h 6857999"/>
              <a:gd name="connsiteX6" fmla="*/ 531020 w 9187015"/>
              <a:gd name="connsiteY6" fmla="*/ 6359075 h 6857999"/>
              <a:gd name="connsiteX7" fmla="*/ 7405299 w 9187015"/>
              <a:gd name="connsiteY7" fmla="*/ 6355342 h 6857999"/>
              <a:gd name="connsiteX8" fmla="*/ 7405739 w 9187015"/>
              <a:gd name="connsiteY8" fmla="*/ 3560901 h 6857999"/>
              <a:gd name="connsiteX9" fmla="*/ 520262 w 9187015"/>
              <a:gd name="connsiteY9" fmla="*/ 35609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87015" h="6857999">
                <a:moveTo>
                  <a:pt x="1023" y="0"/>
                </a:moveTo>
                <a:lnTo>
                  <a:pt x="9184703" y="0"/>
                </a:lnTo>
                <a:cubicBezTo>
                  <a:pt x="9191792" y="2286000"/>
                  <a:pt x="9179644" y="4571999"/>
                  <a:pt x="9186733" y="6857999"/>
                </a:cubicBezTo>
                <a:lnTo>
                  <a:pt x="1023" y="6857999"/>
                </a:lnTo>
                <a:cubicBezTo>
                  <a:pt x="4567" y="4571999"/>
                  <a:pt x="-2521" y="2286000"/>
                  <a:pt x="1023" y="0"/>
                </a:cubicBezTo>
                <a:close/>
                <a:moveTo>
                  <a:pt x="520262" y="3560901"/>
                </a:moveTo>
                <a:lnTo>
                  <a:pt x="531020" y="6359075"/>
                </a:lnTo>
                <a:lnTo>
                  <a:pt x="7405299" y="6355342"/>
                </a:lnTo>
                <a:cubicBezTo>
                  <a:pt x="7401713" y="5510947"/>
                  <a:pt x="7409325" y="4405296"/>
                  <a:pt x="7405739" y="3560901"/>
                </a:cubicBezTo>
                <a:lnTo>
                  <a:pt x="520262" y="3560901"/>
                </a:ln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2449391" y="4028400"/>
            <a:ext cx="7041743" cy="835200"/>
          </a:xfrm>
          <a:noFill/>
        </p:spPr>
        <p:txBody>
          <a:bodyPr lIns="0" tIns="0" rIns="0" anchor="ctr" anchorCtr="0"/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2400" b="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2449391" y="5096741"/>
            <a:ext cx="7041743" cy="365979"/>
          </a:xfrm>
        </p:spPr>
        <p:txBody>
          <a:bodyPr anchor="b" anchorCtr="0"/>
          <a:lstStyle>
            <a:lvl1pPr marL="0" indent="0" algn="l" defTabSz="357708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449391" y="5636735"/>
            <a:ext cx="7041743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449391" y="5892934"/>
            <a:ext cx="7041743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Role in Organisation</a:t>
            </a:r>
          </a:p>
        </p:txBody>
      </p:sp>
      <p:sp>
        <p:nvSpPr>
          <p:cNvPr id="99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677186" y="6478119"/>
            <a:ext cx="3047405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 defTabSz="914400">
              <a:defRPr/>
            </a:pPr>
            <a:r>
              <a:rPr lang="en-GB" sz="800" dirty="0">
                <a:solidFill>
                  <a:srgbClr val="595959"/>
                </a:solidFill>
                <a:cs typeface="Arial" pitchFamily="34" charset="0"/>
              </a:rPr>
              <a:t>Copyright of Shell International</a:t>
            </a:r>
          </a:p>
        </p:txBody>
      </p:sp>
      <p:sp>
        <p:nvSpPr>
          <p:cNvPr id="100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0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 dirty="0">
                <a:solidFill>
                  <a:srgbClr val="595959"/>
                </a:solidFill>
              </a:rPr>
              <a:t>Date Month 2016</a:t>
            </a:r>
          </a:p>
        </p:txBody>
      </p:sp>
      <p:sp>
        <p:nvSpPr>
          <p:cNvPr id="1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>
                <a:solidFill>
                  <a:srgbClr val="595959"/>
                </a:solidFill>
              </a:rPr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732654209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3" orient="horz" pos="4001" userDrawn="1">
          <p15:clr>
            <a:srgbClr val="FBAE40"/>
          </p15:clr>
        </p15:guide>
        <p15:guide id="4" pos="4642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2727" y="728663"/>
            <a:ext cx="10846173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914400" rtl="0" eaLnBrk="1" latinLnBrk="0" hangingPunct="1">
              <a:spcBef>
                <a:spcPct val="0"/>
              </a:spcBef>
              <a:buNone/>
            </a:pPr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673101" y="1557339"/>
            <a:ext cx="10845800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 marL="230400" indent="-230400">
              <a:defRPr lang="en-GB" dirty="0" smtClean="0"/>
            </a:lvl2pPr>
            <a:lvl3pPr marL="403200" indent="-201600">
              <a:defRPr lang="en-GB" dirty="0" smtClean="0"/>
            </a:lvl3pPr>
            <a:lvl4pPr marL="633600" indent="-230400">
              <a:defRPr lang="en-GB" dirty="0" smtClean="0"/>
            </a:lvl4pPr>
            <a:lvl5pPr marL="835200" indent="-201600">
              <a:defRPr lang="en-GB" dirty="0" smtClean="0"/>
            </a:lvl5pPr>
            <a:lvl6pPr marL="986400" indent="-151200">
              <a:defRPr lang="en-GB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 dirty="0">
                <a:solidFill>
                  <a:srgbClr val="595959"/>
                </a:solidFill>
              </a:rPr>
              <a:t>Date Month 2016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>
                <a:solidFill>
                  <a:srgbClr val="595959"/>
                </a:solidFill>
              </a:rPr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79761621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12195176" cy="6858000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482698 w 12194723"/>
              <a:gd name="connsiteY5" fmla="*/ 48285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482698 w 12194723"/>
              <a:gd name="connsiteY9" fmla="*/ 48285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3833 w 12194723"/>
              <a:gd name="connsiteY8" fmla="*/ 5061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96313 w 12194723"/>
              <a:gd name="connsiteY8" fmla="*/ 486123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6332 w 12194723"/>
              <a:gd name="connsiteY8" fmla="*/ 381191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6445 w 12194723"/>
              <a:gd name="connsiteY8" fmla="*/ 558575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61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5396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4 w 12194723"/>
              <a:gd name="connsiteY8" fmla="*/ 5036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9108537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9160493"/>
              <a:gd name="connsiteY0" fmla="*/ 0 h 6857999"/>
              <a:gd name="connsiteX1" fmla="*/ 9108537 w 9160493"/>
              <a:gd name="connsiteY1" fmla="*/ 0 h 6857999"/>
              <a:gd name="connsiteX2" fmla="*/ 9160493 w 9160493"/>
              <a:gd name="connsiteY2" fmla="*/ 6857999 h 6857999"/>
              <a:gd name="connsiteX3" fmla="*/ 0 w 9160493"/>
              <a:gd name="connsiteY3" fmla="*/ 6857999 h 6857999"/>
              <a:gd name="connsiteX4" fmla="*/ 0 w 9160493"/>
              <a:gd name="connsiteY4" fmla="*/ 0 h 6857999"/>
              <a:gd name="connsiteX5" fmla="*/ 508891 w 9160493"/>
              <a:gd name="connsiteY5" fmla="*/ 511425 h 6857999"/>
              <a:gd name="connsiteX6" fmla="*/ 511097 w 9160493"/>
              <a:gd name="connsiteY6" fmla="*/ 583270 h 6857999"/>
              <a:gd name="connsiteX7" fmla="*/ 1774181 w 9160493"/>
              <a:gd name="connsiteY7" fmla="*/ 585272 h 6857999"/>
              <a:gd name="connsiteX8" fmla="*/ 1769076 w 9160493"/>
              <a:gd name="connsiteY8" fmla="*/ 508490 h 6857999"/>
              <a:gd name="connsiteX9" fmla="*/ 508891 w 9160493"/>
              <a:gd name="connsiteY9" fmla="*/ 511425 h 6857999"/>
              <a:gd name="connsiteX0" fmla="*/ 0 w 9160493"/>
              <a:gd name="connsiteY0" fmla="*/ 0 h 6857999"/>
              <a:gd name="connsiteX1" fmla="*/ 9151400 w 9160493"/>
              <a:gd name="connsiteY1" fmla="*/ 0 h 6857999"/>
              <a:gd name="connsiteX2" fmla="*/ 9160493 w 9160493"/>
              <a:gd name="connsiteY2" fmla="*/ 6857999 h 6857999"/>
              <a:gd name="connsiteX3" fmla="*/ 0 w 9160493"/>
              <a:gd name="connsiteY3" fmla="*/ 6857999 h 6857999"/>
              <a:gd name="connsiteX4" fmla="*/ 0 w 9160493"/>
              <a:gd name="connsiteY4" fmla="*/ 0 h 6857999"/>
              <a:gd name="connsiteX5" fmla="*/ 508891 w 9160493"/>
              <a:gd name="connsiteY5" fmla="*/ 511425 h 6857999"/>
              <a:gd name="connsiteX6" fmla="*/ 511097 w 9160493"/>
              <a:gd name="connsiteY6" fmla="*/ 583270 h 6857999"/>
              <a:gd name="connsiteX7" fmla="*/ 1774181 w 9160493"/>
              <a:gd name="connsiteY7" fmla="*/ 585272 h 6857999"/>
              <a:gd name="connsiteX8" fmla="*/ 1769076 w 9160493"/>
              <a:gd name="connsiteY8" fmla="*/ 508490 h 6857999"/>
              <a:gd name="connsiteX9" fmla="*/ 508891 w 9160493"/>
              <a:gd name="connsiteY9" fmla="*/ 511425 h 6857999"/>
              <a:gd name="connsiteX0" fmla="*/ 0 w 9154778"/>
              <a:gd name="connsiteY0" fmla="*/ 0 h 6857999"/>
              <a:gd name="connsiteX1" fmla="*/ 9151400 w 9154778"/>
              <a:gd name="connsiteY1" fmla="*/ 0 h 6857999"/>
              <a:gd name="connsiteX2" fmla="*/ 9154778 w 9154778"/>
              <a:gd name="connsiteY2" fmla="*/ 6857999 h 6857999"/>
              <a:gd name="connsiteX3" fmla="*/ 0 w 9154778"/>
              <a:gd name="connsiteY3" fmla="*/ 6857999 h 6857999"/>
              <a:gd name="connsiteX4" fmla="*/ 0 w 9154778"/>
              <a:gd name="connsiteY4" fmla="*/ 0 h 6857999"/>
              <a:gd name="connsiteX5" fmla="*/ 508891 w 9154778"/>
              <a:gd name="connsiteY5" fmla="*/ 511425 h 6857999"/>
              <a:gd name="connsiteX6" fmla="*/ 511097 w 9154778"/>
              <a:gd name="connsiteY6" fmla="*/ 583270 h 6857999"/>
              <a:gd name="connsiteX7" fmla="*/ 1774181 w 9154778"/>
              <a:gd name="connsiteY7" fmla="*/ 585272 h 6857999"/>
              <a:gd name="connsiteX8" fmla="*/ 1769076 w 9154778"/>
              <a:gd name="connsiteY8" fmla="*/ 508490 h 6857999"/>
              <a:gd name="connsiteX9" fmla="*/ 508891 w 9154778"/>
              <a:gd name="connsiteY9" fmla="*/ 511425 h 6857999"/>
              <a:gd name="connsiteX0" fmla="*/ 0 w 9154778"/>
              <a:gd name="connsiteY0" fmla="*/ 0 h 6857999"/>
              <a:gd name="connsiteX1" fmla="*/ 9151400 w 9154778"/>
              <a:gd name="connsiteY1" fmla="*/ 0 h 6857999"/>
              <a:gd name="connsiteX2" fmla="*/ 9154778 w 9154778"/>
              <a:gd name="connsiteY2" fmla="*/ 6857999 h 6857999"/>
              <a:gd name="connsiteX3" fmla="*/ 0 w 9154778"/>
              <a:gd name="connsiteY3" fmla="*/ 6857999 h 6857999"/>
              <a:gd name="connsiteX4" fmla="*/ 0 w 9154778"/>
              <a:gd name="connsiteY4" fmla="*/ 0 h 6857999"/>
              <a:gd name="connsiteX5" fmla="*/ 508891 w 9154778"/>
              <a:gd name="connsiteY5" fmla="*/ 511425 h 6857999"/>
              <a:gd name="connsiteX6" fmla="*/ 511097 w 9154778"/>
              <a:gd name="connsiteY6" fmla="*/ 583270 h 6857999"/>
              <a:gd name="connsiteX7" fmla="*/ 1774181 w 9154778"/>
              <a:gd name="connsiteY7" fmla="*/ 585272 h 6857999"/>
              <a:gd name="connsiteX8" fmla="*/ 1769076 w 9154778"/>
              <a:gd name="connsiteY8" fmla="*/ 508490 h 6857999"/>
              <a:gd name="connsiteX9" fmla="*/ 508891 w 9154778"/>
              <a:gd name="connsiteY9" fmla="*/ 51142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54778" h="6857999">
                <a:moveTo>
                  <a:pt x="0" y="0"/>
                </a:moveTo>
                <a:lnTo>
                  <a:pt x="9151400" y="0"/>
                </a:lnTo>
                <a:lnTo>
                  <a:pt x="9154778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508891" y="511425"/>
                </a:moveTo>
                <a:cubicBezTo>
                  <a:pt x="509626" y="566329"/>
                  <a:pt x="510362" y="528366"/>
                  <a:pt x="511097" y="583270"/>
                </a:cubicBezTo>
                <a:lnTo>
                  <a:pt x="1774181" y="585272"/>
                </a:lnTo>
                <a:cubicBezTo>
                  <a:pt x="1771177" y="584735"/>
                  <a:pt x="1768022" y="508891"/>
                  <a:pt x="1769076" y="508490"/>
                </a:cubicBezTo>
                <a:cubicBezTo>
                  <a:pt x="1770130" y="508089"/>
                  <a:pt x="928953" y="510447"/>
                  <a:pt x="508891" y="511425"/>
                </a:cubicBez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2727" y="728663"/>
            <a:ext cx="10846173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914400" rtl="0" eaLnBrk="1" latinLnBrk="0" hangingPunct="1">
              <a:spcBef>
                <a:spcPct val="0"/>
              </a:spcBef>
              <a:buNone/>
            </a:pPr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673101" y="1557339"/>
            <a:ext cx="5230283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 marL="230400" indent="-230400">
              <a:defRPr lang="en-GB" dirty="0" smtClean="0"/>
            </a:lvl2pPr>
            <a:lvl3pPr marL="403200" indent="-201600">
              <a:defRPr lang="en-GB" dirty="0" smtClean="0"/>
            </a:lvl3pPr>
            <a:lvl4pPr marL="633600" indent="-230400">
              <a:defRPr lang="en-GB" dirty="0" smtClean="0"/>
            </a:lvl4pPr>
            <a:lvl5pPr marL="835200" indent="-201600">
              <a:defRPr lang="en-GB" dirty="0" smtClean="0"/>
            </a:lvl5pPr>
            <a:lvl6pPr marL="986400" indent="-151200">
              <a:defRPr lang="en-GB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 dirty="0">
                <a:solidFill>
                  <a:srgbClr val="595959"/>
                </a:solidFill>
              </a:rPr>
              <a:t>Date Month 2016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>
                <a:solidFill>
                  <a:srgbClr val="595959"/>
                </a:solidFill>
              </a:rPr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630595586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3101" y="728663"/>
            <a:ext cx="10845800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673101" y="1557339"/>
            <a:ext cx="10845800" cy="4694237"/>
          </a:xfrm>
        </p:spPr>
        <p:txBody>
          <a:bodyPr/>
          <a:lstStyle>
            <a:lvl1pPr marL="0" indent="0" defTabSz="26828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1400"/>
            </a:lvl1pPr>
            <a:lvl2pPr marL="176400" indent="-176400" defTabSz="26828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1400"/>
            </a:lvl2pPr>
            <a:lvl3pPr marL="302400" indent="-151200" defTabSz="26828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3pPr>
            <a:lvl4pPr marL="478800" indent="-176400" defTabSz="26828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4pPr>
            <a:lvl5pPr marL="630000" indent="-151200" defTabSz="26828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5pPr>
            <a:lvl6pPr marL="763200" indent="-133200" defTabSz="268288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05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 dirty="0">
                <a:solidFill>
                  <a:srgbClr val="595959"/>
                </a:solidFill>
              </a:rPr>
              <a:t>Date Month 2016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>
                <a:solidFill>
                  <a:srgbClr val="595959"/>
                </a:solidFill>
              </a:rPr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988192685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3101" y="728663"/>
            <a:ext cx="10842932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914400" rtl="0" eaLnBrk="1" latinLnBrk="0" hangingPunct="1"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88617" y="1557339"/>
            <a:ext cx="5230283" cy="469423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 marL="230400" indent="-230400">
              <a:defRPr lang="en-GB" dirty="0" smtClean="0"/>
            </a:lvl2pPr>
            <a:lvl3pPr marL="403200" indent="-201600">
              <a:defRPr lang="en-GB" dirty="0" smtClean="0"/>
            </a:lvl3pPr>
            <a:lvl4pPr marL="633600" indent="-230400">
              <a:defRPr lang="en-GB" dirty="0" smtClean="0"/>
            </a:lvl4pPr>
            <a:lvl5pPr marL="835200" indent="-201600">
              <a:defRPr lang="en-GB" dirty="0" smtClean="0"/>
            </a:lvl5pPr>
            <a:lvl6pPr marL="986400" indent="-151200">
              <a:defRPr lang="en-GB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673101" y="1557339"/>
            <a:ext cx="5230284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 marL="230400" indent="-230400">
              <a:defRPr lang="en-GB" dirty="0" smtClean="0"/>
            </a:lvl2pPr>
            <a:lvl3pPr marL="403200" indent="-201600">
              <a:defRPr lang="en-GB" dirty="0" smtClean="0"/>
            </a:lvl3pPr>
            <a:lvl4pPr marL="633600" indent="-230400">
              <a:defRPr lang="en-GB" dirty="0" smtClean="0"/>
            </a:lvl4pPr>
            <a:lvl5pPr marL="835200" indent="-201600">
              <a:defRPr lang="en-GB" dirty="0" smtClean="0"/>
            </a:lvl5pPr>
            <a:lvl6pPr marL="986400" indent="-151200">
              <a:defRPr lang="en-GB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 dirty="0">
                <a:solidFill>
                  <a:srgbClr val="595959"/>
                </a:solidFill>
              </a:rPr>
              <a:t>Date Month 2016</a:t>
            </a: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>
                <a:solidFill>
                  <a:srgbClr val="595959"/>
                </a:solidFill>
              </a:rPr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519453881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3101" y="728663"/>
            <a:ext cx="10845800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88617" y="1557339"/>
            <a:ext cx="5230283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1400" dirty="0" smtClean="0"/>
            </a:lvl1pPr>
            <a:lvl2pPr marL="176400" indent="-176400">
              <a:defRPr lang="en-US" sz="1400" dirty="0" smtClean="0"/>
            </a:lvl2pPr>
            <a:lvl3pPr marL="367200" indent="-151200">
              <a:defRPr lang="en-US" sz="1400" dirty="0" smtClean="0"/>
            </a:lvl3pPr>
            <a:lvl4pPr marL="586800" indent="-176400">
              <a:defRPr lang="en-US" sz="1400" dirty="0" smtClean="0"/>
            </a:lvl4pPr>
            <a:lvl5pPr marL="738000" indent="-151200">
              <a:defRPr lang="en-US" sz="1200" dirty="0" smtClean="0"/>
            </a:lvl5pPr>
            <a:lvl6pPr marL="878400" indent="-140400">
              <a:defRPr lang="en-US" sz="1100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673100" y="1557339"/>
            <a:ext cx="5230285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1400" dirty="0" smtClean="0"/>
            </a:lvl1pPr>
            <a:lvl2pPr marL="176400" indent="-176400">
              <a:defRPr lang="en-GB" sz="1400" dirty="0" smtClean="0"/>
            </a:lvl2pPr>
            <a:lvl3pPr marL="367200" indent="-151200">
              <a:defRPr lang="en-GB" sz="1400" dirty="0" smtClean="0"/>
            </a:lvl3pPr>
            <a:lvl4pPr marL="586800" indent="-176400">
              <a:defRPr lang="en-GB" sz="1400" dirty="0" smtClean="0"/>
            </a:lvl4pPr>
            <a:lvl5pPr marL="738000" indent="-151200">
              <a:defRPr lang="en-GB" sz="1200" dirty="0" smtClean="0"/>
            </a:lvl5pPr>
            <a:lvl6pPr marL="878400" indent="-140400">
              <a:defRPr lang="en-GB" sz="1100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 dirty="0">
                <a:solidFill>
                  <a:srgbClr val="595959"/>
                </a:solidFill>
              </a:rPr>
              <a:t>Date Month 2016</a:t>
            </a:r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>
                <a:solidFill>
                  <a:srgbClr val="595959"/>
                </a:solidFill>
              </a:rPr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48060093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44131" y="3556028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2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6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9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1" y="4059962"/>
            <a:ext cx="5179739" cy="1047891"/>
          </a:xfrm>
          <a:noFill/>
        </p:spPr>
        <p:txBody>
          <a:bodyPr lIns="0" tIns="0" rIns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1" y="5120666"/>
            <a:ext cx="5179739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1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1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5712602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3058" userDrawn="1">
          <p15:clr>
            <a:srgbClr val="FBAE40"/>
          </p15:clr>
        </p15:guide>
        <p15:guide id="2" orient="horz" pos="2235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672001" y="6150324"/>
            <a:ext cx="10824855" cy="147993"/>
          </a:xfrm>
        </p:spPr>
        <p:txBody>
          <a:bodyPr wrap="square">
            <a:noAutofit/>
          </a:bodyPr>
          <a:lstStyle>
            <a:lvl1pPr>
              <a:defRPr sz="7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3101" y="728663"/>
            <a:ext cx="10842932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672001" y="4267484"/>
            <a:ext cx="5209337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672001" y="3932521"/>
            <a:ext cx="5209337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41" name="Straight Connector 40"/>
          <p:cNvCxnSpPr/>
          <p:nvPr userDrawn="1"/>
        </p:nvCxnSpPr>
        <p:spPr>
          <a:xfrm flipV="1">
            <a:off x="672001" y="4209292"/>
            <a:ext cx="5209337" cy="1836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672001" y="4524140"/>
            <a:ext cx="5209337" cy="1606497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43" name="Straight Connector 42"/>
          <p:cNvCxnSpPr/>
          <p:nvPr userDrawn="1"/>
        </p:nvCxnSpPr>
        <p:spPr>
          <a:xfrm>
            <a:off x="672001" y="6032737"/>
            <a:ext cx="5209337" cy="367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672001" y="1905335"/>
            <a:ext cx="5209337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672001" y="1570372"/>
            <a:ext cx="5209337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1" name="Straight Connector 100"/>
          <p:cNvCxnSpPr/>
          <p:nvPr userDrawn="1"/>
        </p:nvCxnSpPr>
        <p:spPr>
          <a:xfrm flipV="1">
            <a:off x="672001" y="1847143"/>
            <a:ext cx="5209337" cy="1836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672001" y="2161991"/>
            <a:ext cx="5209337" cy="1606497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103" name="Straight Connector 102"/>
          <p:cNvCxnSpPr/>
          <p:nvPr userDrawn="1"/>
        </p:nvCxnSpPr>
        <p:spPr>
          <a:xfrm>
            <a:off x="672001" y="3670588"/>
            <a:ext cx="5209337" cy="367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6287740" y="4267484"/>
            <a:ext cx="5231161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87740" y="3932521"/>
            <a:ext cx="5231161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6" name="Straight Connector 105"/>
          <p:cNvCxnSpPr/>
          <p:nvPr userDrawn="1"/>
        </p:nvCxnSpPr>
        <p:spPr>
          <a:xfrm flipV="1">
            <a:off x="6287740" y="4209292"/>
            <a:ext cx="5231161" cy="1836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6287740" y="4524140"/>
            <a:ext cx="5231161" cy="1606497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108" name="Straight Connector 107"/>
          <p:cNvCxnSpPr/>
          <p:nvPr userDrawn="1"/>
        </p:nvCxnSpPr>
        <p:spPr>
          <a:xfrm>
            <a:off x="6287740" y="6032737"/>
            <a:ext cx="5231161" cy="367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6287740" y="1905335"/>
            <a:ext cx="5231161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87740" y="1570372"/>
            <a:ext cx="5231161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11" name="Straight Connector 110"/>
          <p:cNvCxnSpPr/>
          <p:nvPr userDrawn="1"/>
        </p:nvCxnSpPr>
        <p:spPr>
          <a:xfrm flipV="1">
            <a:off x="6287740" y="1847143"/>
            <a:ext cx="5231161" cy="1836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87740" y="2161991"/>
            <a:ext cx="5231161" cy="1606497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113" name="Straight Connector 112"/>
          <p:cNvCxnSpPr/>
          <p:nvPr userDrawn="1"/>
        </p:nvCxnSpPr>
        <p:spPr>
          <a:xfrm>
            <a:off x="6287740" y="3670588"/>
            <a:ext cx="5231161" cy="367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3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 dirty="0">
                <a:solidFill>
                  <a:srgbClr val="595959"/>
                </a:solidFill>
              </a:rPr>
              <a:t>Date Month 2016</a:t>
            </a:r>
          </a:p>
        </p:txBody>
      </p:sp>
      <p:sp>
        <p:nvSpPr>
          <p:cNvPr id="3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>
                <a:solidFill>
                  <a:srgbClr val="595959"/>
                </a:solidFill>
              </a:rPr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139810906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 bwMode="gray">
          <a:xfrm>
            <a:off x="2" y="4313785"/>
            <a:ext cx="12191999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n-GB" sz="1800" dirty="0">
              <a:solidFill>
                <a:srgbClr val="FFFFFF"/>
              </a:solidFill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015981" y="2638196"/>
            <a:ext cx="4887403" cy="1360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MY" sz="1400" dirty="0"/>
            </a:lvl1pPr>
          </a:lstStyle>
          <a:p>
            <a:pPr lvl="0" defTabSz="121917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1015981" y="1699351"/>
            <a:ext cx="10502919" cy="820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800" b="0" cap="none" dirty="0" smtClean="0">
                <a:latin typeface="+mj-lt"/>
              </a:defRPr>
            </a:lvl1pPr>
          </a:lstStyle>
          <a:p>
            <a:pPr lvl="0" defTabSz="357708">
              <a:lnSpc>
                <a:spcPct val="100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88617" y="2638698"/>
            <a:ext cx="5216427" cy="22076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defRPr lang="en-GB" sz="17000" kern="10000" spc="-1000" dirty="0">
                <a:ln w="3175">
                  <a:noFill/>
                </a:ln>
                <a:solidFill>
                  <a:schemeClr val="accent1"/>
                </a:solidFill>
                <a:latin typeface="Futura Bold"/>
                <a:ea typeface="Arial" charset="0"/>
                <a:cs typeface="Futura Bold"/>
              </a:defRPr>
            </a:lvl1pPr>
          </a:lstStyle>
          <a:p>
            <a:pPr lvl="0" algn="r" defTabSz="1219170">
              <a:lnSpc>
                <a:spcPct val="100000"/>
              </a:lnSpc>
              <a:buClr>
                <a:srgbClr val="DD1D21"/>
              </a:buClr>
              <a:tabLst>
                <a:tab pos="1081088" algn="l"/>
              </a:tabLst>
            </a:pPr>
            <a:r>
              <a:rPr lang="en-GB" dirty="0"/>
              <a:t>0.0</a:t>
            </a:r>
          </a:p>
        </p:txBody>
      </p:sp>
      <p:sp>
        <p:nvSpPr>
          <p:cNvPr id="12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 dirty="0">
                <a:solidFill>
                  <a:srgbClr val="595959"/>
                </a:solidFill>
              </a:rPr>
              <a:t>Date Month 2016</a:t>
            </a:r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>
                <a:solidFill>
                  <a:srgbClr val="595959"/>
                </a:solidFill>
              </a:rPr>
              <a:t>Footer</a:t>
            </a:r>
          </a:p>
        </p:txBody>
      </p:sp>
      <p:sp>
        <p:nvSpPr>
          <p:cNvPr id="20" name="Rectangle 19" descr="&lt;Shell Yellow Bar&gt;" title="&lt;Shell Yellow Bar&gt;"/>
          <p:cNvSpPr/>
          <p:nvPr userDrawn="1"/>
        </p:nvSpPr>
        <p:spPr bwMode="gray">
          <a:xfrm>
            <a:off x="1015981" y="1524000"/>
            <a:ext cx="1693312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n-GB" sz="1800" dirty="0">
              <a:solidFill>
                <a:srgbClr val="595959"/>
              </a:solidFill>
            </a:endParaRPr>
          </a:p>
        </p:txBody>
      </p:sp>
      <p:sp>
        <p:nvSpPr>
          <p:cNvPr id="22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677186" y="6478119"/>
            <a:ext cx="3047405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 defTabSz="914400">
              <a:defRPr/>
            </a:pPr>
            <a:r>
              <a:rPr lang="en-GB" sz="800" dirty="0">
                <a:solidFill>
                  <a:srgbClr val="595959"/>
                </a:solidFill>
                <a:cs typeface="Arial" pitchFamily="34" charset="0"/>
              </a:rPr>
              <a:t>Copyright of Shell International</a:t>
            </a:r>
          </a:p>
        </p:txBody>
      </p:sp>
    </p:spTree>
    <p:extLst>
      <p:ext uri="{BB962C8B-B14F-4D97-AF65-F5344CB8AC3E}">
        <p14:creationId xmlns:p14="http://schemas.microsoft.com/office/powerpoint/2010/main" val="1739438069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/>
          <p:cNvSpPr/>
          <p:nvPr userDrawn="1"/>
        </p:nvSpPr>
        <p:spPr bwMode="gray">
          <a:xfrm>
            <a:off x="673099" y="3554414"/>
            <a:ext cx="9152468" cy="2797175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n-GB" sz="1800" dirty="0">
              <a:solidFill>
                <a:srgbClr val="595959"/>
              </a:solidFill>
            </a:endParaRPr>
          </a:p>
        </p:txBody>
      </p:sp>
      <p:sp>
        <p:nvSpPr>
          <p:cNvPr id="31" name="Rectangle 30" descr="&lt;Shell Yellow Bar&gt;" title="&lt;Shell Yellow Bar&gt;"/>
          <p:cNvSpPr/>
          <p:nvPr userDrawn="1"/>
        </p:nvSpPr>
        <p:spPr bwMode="gray">
          <a:xfrm>
            <a:off x="1001211" y="3829099"/>
            <a:ext cx="1693312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n-GB" sz="1800" dirty="0">
              <a:solidFill>
                <a:srgbClr val="595959"/>
              </a:solidFill>
            </a:endParaRPr>
          </a:p>
        </p:txBody>
      </p:sp>
      <p:sp>
        <p:nvSpPr>
          <p:cNvPr id="35" name="Picture Placeholder 2"/>
          <p:cNvSpPr>
            <a:spLocks noGrp="1"/>
          </p:cNvSpPr>
          <p:nvPr userDrawn="1">
            <p:ph type="pic" sz="quarter" idx="13"/>
          </p:nvPr>
        </p:nvSpPr>
        <p:spPr bwMode="auto">
          <a:xfrm>
            <a:off x="1" y="0"/>
            <a:ext cx="12200897" cy="4830116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  <a:gd name="connsiteX0" fmla="*/ 241373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41373 w 12194723"/>
              <a:gd name="connsiteY8" fmla="*/ 0 h 4854829"/>
              <a:gd name="connsiteX0" fmla="*/ 2382 w 11955732"/>
              <a:gd name="connsiteY0" fmla="*/ 0 h 4854829"/>
              <a:gd name="connsiteX1" fmla="*/ 11955391 w 11955732"/>
              <a:gd name="connsiteY1" fmla="*/ 0 h 4854829"/>
              <a:gd name="connsiteX2" fmla="*/ 11955391 w 11955732"/>
              <a:gd name="connsiteY2" fmla="*/ 4854636 h 4854829"/>
              <a:gd name="connsiteX3" fmla="*/ 7384257 w 11955732"/>
              <a:gd name="connsiteY3" fmla="*/ 4843680 h 4854829"/>
              <a:gd name="connsiteX4" fmla="*/ 7381442 w 11955732"/>
              <a:gd name="connsiteY4" fmla="*/ 3543300 h 4854829"/>
              <a:gd name="connsiteX5" fmla="*/ 523124 w 11955732"/>
              <a:gd name="connsiteY5" fmla="*/ 3547023 h 4854829"/>
              <a:gd name="connsiteX6" fmla="*/ 523704 w 11955732"/>
              <a:gd name="connsiteY6" fmla="*/ 4850671 h 4854829"/>
              <a:gd name="connsiteX7" fmla="*/ 0 w 11955732"/>
              <a:gd name="connsiteY7" fmla="*/ 4847509 h 4854829"/>
              <a:gd name="connsiteX8" fmla="*/ 2382 w 11955732"/>
              <a:gd name="connsiteY8" fmla="*/ 0 h 4854829"/>
              <a:gd name="connsiteX0" fmla="*/ 2382 w 11960184"/>
              <a:gd name="connsiteY0" fmla="*/ 0 h 4854829"/>
              <a:gd name="connsiteX1" fmla="*/ 11955391 w 11960184"/>
              <a:gd name="connsiteY1" fmla="*/ 0 h 4854829"/>
              <a:gd name="connsiteX2" fmla="*/ 11955391 w 11960184"/>
              <a:gd name="connsiteY2" fmla="*/ 4854636 h 4854829"/>
              <a:gd name="connsiteX3" fmla="*/ 7384257 w 11960184"/>
              <a:gd name="connsiteY3" fmla="*/ 4843680 h 4854829"/>
              <a:gd name="connsiteX4" fmla="*/ 7381442 w 11960184"/>
              <a:gd name="connsiteY4" fmla="*/ 3543300 h 4854829"/>
              <a:gd name="connsiteX5" fmla="*/ 523124 w 11960184"/>
              <a:gd name="connsiteY5" fmla="*/ 3547023 h 4854829"/>
              <a:gd name="connsiteX6" fmla="*/ 523704 w 11960184"/>
              <a:gd name="connsiteY6" fmla="*/ 4850671 h 4854829"/>
              <a:gd name="connsiteX7" fmla="*/ 0 w 11960184"/>
              <a:gd name="connsiteY7" fmla="*/ 4847509 h 4854829"/>
              <a:gd name="connsiteX8" fmla="*/ 2382 w 11960184"/>
              <a:gd name="connsiteY8" fmla="*/ 0 h 4854829"/>
              <a:gd name="connsiteX0" fmla="*/ 2382 w 11975151"/>
              <a:gd name="connsiteY0" fmla="*/ 0 h 5210613"/>
              <a:gd name="connsiteX1" fmla="*/ 9149846 w 11975151"/>
              <a:gd name="connsiteY1" fmla="*/ 0 h 5210613"/>
              <a:gd name="connsiteX2" fmla="*/ 11955391 w 11975151"/>
              <a:gd name="connsiteY2" fmla="*/ 4854636 h 5210613"/>
              <a:gd name="connsiteX3" fmla="*/ 7384257 w 11975151"/>
              <a:gd name="connsiteY3" fmla="*/ 4843680 h 5210613"/>
              <a:gd name="connsiteX4" fmla="*/ 7381442 w 11975151"/>
              <a:gd name="connsiteY4" fmla="*/ 3543300 h 5210613"/>
              <a:gd name="connsiteX5" fmla="*/ 523124 w 11975151"/>
              <a:gd name="connsiteY5" fmla="*/ 3547023 h 5210613"/>
              <a:gd name="connsiteX6" fmla="*/ 523704 w 11975151"/>
              <a:gd name="connsiteY6" fmla="*/ 4850671 h 5210613"/>
              <a:gd name="connsiteX7" fmla="*/ 0 w 11975151"/>
              <a:gd name="connsiteY7" fmla="*/ 4847509 h 5210613"/>
              <a:gd name="connsiteX8" fmla="*/ 2382 w 11975151"/>
              <a:gd name="connsiteY8" fmla="*/ 0 h 5210613"/>
              <a:gd name="connsiteX0" fmla="*/ 2382 w 11955393"/>
              <a:gd name="connsiteY0" fmla="*/ 0 h 4854636"/>
              <a:gd name="connsiteX1" fmla="*/ 9149846 w 11955393"/>
              <a:gd name="connsiteY1" fmla="*/ 0 h 4854636"/>
              <a:gd name="connsiteX2" fmla="*/ 11955391 w 11955393"/>
              <a:gd name="connsiteY2" fmla="*/ 4854636 h 4854636"/>
              <a:gd name="connsiteX3" fmla="*/ 7384257 w 11955393"/>
              <a:gd name="connsiteY3" fmla="*/ 4843680 h 4854636"/>
              <a:gd name="connsiteX4" fmla="*/ 7381442 w 11955393"/>
              <a:gd name="connsiteY4" fmla="*/ 3543300 h 4854636"/>
              <a:gd name="connsiteX5" fmla="*/ 523124 w 11955393"/>
              <a:gd name="connsiteY5" fmla="*/ 3547023 h 4854636"/>
              <a:gd name="connsiteX6" fmla="*/ 523704 w 11955393"/>
              <a:gd name="connsiteY6" fmla="*/ 4850671 h 4854636"/>
              <a:gd name="connsiteX7" fmla="*/ 0 w 11955393"/>
              <a:gd name="connsiteY7" fmla="*/ 4847509 h 4854636"/>
              <a:gd name="connsiteX8" fmla="*/ 2382 w 11955393"/>
              <a:gd name="connsiteY8" fmla="*/ 0 h 4854636"/>
              <a:gd name="connsiteX0" fmla="*/ 2382 w 9685771"/>
              <a:gd name="connsiteY0" fmla="*/ 360370 h 5307510"/>
              <a:gd name="connsiteX1" fmla="*/ 9149846 w 9685771"/>
              <a:gd name="connsiteY1" fmla="*/ 360370 h 5307510"/>
              <a:gd name="connsiteX2" fmla="*/ 8661472 w 9685771"/>
              <a:gd name="connsiteY2" fmla="*/ 5225371 h 5307510"/>
              <a:gd name="connsiteX3" fmla="*/ 7384257 w 9685771"/>
              <a:gd name="connsiteY3" fmla="*/ 5204050 h 5307510"/>
              <a:gd name="connsiteX4" fmla="*/ 7381442 w 9685771"/>
              <a:gd name="connsiteY4" fmla="*/ 3903670 h 5307510"/>
              <a:gd name="connsiteX5" fmla="*/ 523124 w 9685771"/>
              <a:gd name="connsiteY5" fmla="*/ 3907393 h 5307510"/>
              <a:gd name="connsiteX6" fmla="*/ 523704 w 9685771"/>
              <a:gd name="connsiteY6" fmla="*/ 5211041 h 5307510"/>
              <a:gd name="connsiteX7" fmla="*/ 0 w 9685771"/>
              <a:gd name="connsiteY7" fmla="*/ 5207879 h 5307510"/>
              <a:gd name="connsiteX8" fmla="*/ 2382 w 9685771"/>
              <a:gd name="connsiteY8" fmla="*/ 360370 h 5307510"/>
              <a:gd name="connsiteX0" fmla="*/ 2382 w 9151108"/>
              <a:gd name="connsiteY0" fmla="*/ 0 h 4947140"/>
              <a:gd name="connsiteX1" fmla="*/ 9149846 w 9151108"/>
              <a:gd name="connsiteY1" fmla="*/ 0 h 4947140"/>
              <a:gd name="connsiteX2" fmla="*/ 8661472 w 9151108"/>
              <a:gd name="connsiteY2" fmla="*/ 4865001 h 4947140"/>
              <a:gd name="connsiteX3" fmla="*/ 7384257 w 9151108"/>
              <a:gd name="connsiteY3" fmla="*/ 4843680 h 4947140"/>
              <a:gd name="connsiteX4" fmla="*/ 7381442 w 9151108"/>
              <a:gd name="connsiteY4" fmla="*/ 3543300 h 4947140"/>
              <a:gd name="connsiteX5" fmla="*/ 523124 w 9151108"/>
              <a:gd name="connsiteY5" fmla="*/ 3547023 h 4947140"/>
              <a:gd name="connsiteX6" fmla="*/ 523704 w 9151108"/>
              <a:gd name="connsiteY6" fmla="*/ 4850671 h 4947140"/>
              <a:gd name="connsiteX7" fmla="*/ 0 w 9151108"/>
              <a:gd name="connsiteY7" fmla="*/ 4847509 h 4947140"/>
              <a:gd name="connsiteX8" fmla="*/ 2382 w 9151108"/>
              <a:gd name="connsiteY8" fmla="*/ 0 h 4947140"/>
              <a:gd name="connsiteX0" fmla="*/ 2382 w 9828173"/>
              <a:gd name="connsiteY0" fmla="*/ 356531 h 5286738"/>
              <a:gd name="connsiteX1" fmla="*/ 9149846 w 9828173"/>
              <a:gd name="connsiteY1" fmla="*/ 356531 h 5286738"/>
              <a:gd name="connsiteX2" fmla="*/ 9149845 w 9828173"/>
              <a:gd name="connsiteY2" fmla="*/ 5169707 h 5286738"/>
              <a:gd name="connsiteX3" fmla="*/ 7384257 w 9828173"/>
              <a:gd name="connsiteY3" fmla="*/ 5200211 h 5286738"/>
              <a:gd name="connsiteX4" fmla="*/ 7381442 w 9828173"/>
              <a:gd name="connsiteY4" fmla="*/ 3899831 h 5286738"/>
              <a:gd name="connsiteX5" fmla="*/ 523124 w 9828173"/>
              <a:gd name="connsiteY5" fmla="*/ 3903554 h 5286738"/>
              <a:gd name="connsiteX6" fmla="*/ 523704 w 9828173"/>
              <a:gd name="connsiteY6" fmla="*/ 5207202 h 5286738"/>
              <a:gd name="connsiteX7" fmla="*/ 0 w 9828173"/>
              <a:gd name="connsiteY7" fmla="*/ 5204040 h 5286738"/>
              <a:gd name="connsiteX8" fmla="*/ 2382 w 9828173"/>
              <a:gd name="connsiteY8" fmla="*/ 356531 h 5286738"/>
              <a:gd name="connsiteX0" fmla="*/ 2382 w 9154046"/>
              <a:gd name="connsiteY0" fmla="*/ 0 h 4930207"/>
              <a:gd name="connsiteX1" fmla="*/ 9149846 w 9154046"/>
              <a:gd name="connsiteY1" fmla="*/ 0 h 4930207"/>
              <a:gd name="connsiteX2" fmla="*/ 9149845 w 9154046"/>
              <a:gd name="connsiteY2" fmla="*/ 4813176 h 4930207"/>
              <a:gd name="connsiteX3" fmla="*/ 7384257 w 9154046"/>
              <a:gd name="connsiteY3" fmla="*/ 4843680 h 4930207"/>
              <a:gd name="connsiteX4" fmla="*/ 7381442 w 9154046"/>
              <a:gd name="connsiteY4" fmla="*/ 3543300 h 4930207"/>
              <a:gd name="connsiteX5" fmla="*/ 523124 w 9154046"/>
              <a:gd name="connsiteY5" fmla="*/ 3547023 h 4930207"/>
              <a:gd name="connsiteX6" fmla="*/ 523704 w 9154046"/>
              <a:gd name="connsiteY6" fmla="*/ 4850671 h 4930207"/>
              <a:gd name="connsiteX7" fmla="*/ 0 w 9154046"/>
              <a:gd name="connsiteY7" fmla="*/ 4847509 h 4930207"/>
              <a:gd name="connsiteX8" fmla="*/ 2382 w 9154046"/>
              <a:gd name="connsiteY8" fmla="*/ 0 h 4930207"/>
              <a:gd name="connsiteX0" fmla="*/ 2382 w 9154046"/>
              <a:gd name="connsiteY0" fmla="*/ 0 h 4850673"/>
              <a:gd name="connsiteX1" fmla="*/ 9149846 w 9154046"/>
              <a:gd name="connsiteY1" fmla="*/ 0 h 4850673"/>
              <a:gd name="connsiteX2" fmla="*/ 9149845 w 9154046"/>
              <a:gd name="connsiteY2" fmla="*/ 4813176 h 4850673"/>
              <a:gd name="connsiteX3" fmla="*/ 7384257 w 9154046"/>
              <a:gd name="connsiteY3" fmla="*/ 4843680 h 4850673"/>
              <a:gd name="connsiteX4" fmla="*/ 7381442 w 9154046"/>
              <a:gd name="connsiteY4" fmla="*/ 3543300 h 4850673"/>
              <a:gd name="connsiteX5" fmla="*/ 523124 w 9154046"/>
              <a:gd name="connsiteY5" fmla="*/ 3547023 h 4850673"/>
              <a:gd name="connsiteX6" fmla="*/ 523704 w 9154046"/>
              <a:gd name="connsiteY6" fmla="*/ 4850671 h 4850673"/>
              <a:gd name="connsiteX7" fmla="*/ 0 w 9154046"/>
              <a:gd name="connsiteY7" fmla="*/ 4847509 h 4850673"/>
              <a:gd name="connsiteX8" fmla="*/ 2382 w 9154046"/>
              <a:gd name="connsiteY8" fmla="*/ 0 h 4850673"/>
              <a:gd name="connsiteX0" fmla="*/ 2382 w 9282313"/>
              <a:gd name="connsiteY0" fmla="*/ 0 h 5171093"/>
              <a:gd name="connsiteX1" fmla="*/ 9149846 w 9282313"/>
              <a:gd name="connsiteY1" fmla="*/ 0 h 5171093"/>
              <a:gd name="connsiteX2" fmla="*/ 9149845 w 9282313"/>
              <a:gd name="connsiteY2" fmla="*/ 4813176 h 5171093"/>
              <a:gd name="connsiteX3" fmla="*/ 7384257 w 9282313"/>
              <a:gd name="connsiteY3" fmla="*/ 4821343 h 5171093"/>
              <a:gd name="connsiteX4" fmla="*/ 7381442 w 9282313"/>
              <a:gd name="connsiteY4" fmla="*/ 3543300 h 5171093"/>
              <a:gd name="connsiteX5" fmla="*/ 523124 w 9282313"/>
              <a:gd name="connsiteY5" fmla="*/ 3547023 h 5171093"/>
              <a:gd name="connsiteX6" fmla="*/ 523704 w 9282313"/>
              <a:gd name="connsiteY6" fmla="*/ 4850671 h 5171093"/>
              <a:gd name="connsiteX7" fmla="*/ 0 w 9282313"/>
              <a:gd name="connsiteY7" fmla="*/ 4847509 h 5171093"/>
              <a:gd name="connsiteX8" fmla="*/ 2382 w 9282313"/>
              <a:gd name="connsiteY8" fmla="*/ 0 h 5171093"/>
              <a:gd name="connsiteX0" fmla="*/ 2382 w 9282313"/>
              <a:gd name="connsiteY0" fmla="*/ 0 h 5168611"/>
              <a:gd name="connsiteX1" fmla="*/ 9149846 w 9282313"/>
              <a:gd name="connsiteY1" fmla="*/ 0 h 5168611"/>
              <a:gd name="connsiteX2" fmla="*/ 9149845 w 9282313"/>
              <a:gd name="connsiteY2" fmla="*/ 4813176 h 5168611"/>
              <a:gd name="connsiteX3" fmla="*/ 7384257 w 9282313"/>
              <a:gd name="connsiteY3" fmla="*/ 4813896 h 5168611"/>
              <a:gd name="connsiteX4" fmla="*/ 7381442 w 9282313"/>
              <a:gd name="connsiteY4" fmla="*/ 3543300 h 5168611"/>
              <a:gd name="connsiteX5" fmla="*/ 523124 w 9282313"/>
              <a:gd name="connsiteY5" fmla="*/ 3547023 h 5168611"/>
              <a:gd name="connsiteX6" fmla="*/ 523704 w 9282313"/>
              <a:gd name="connsiteY6" fmla="*/ 4850671 h 5168611"/>
              <a:gd name="connsiteX7" fmla="*/ 0 w 9282313"/>
              <a:gd name="connsiteY7" fmla="*/ 4847509 h 5168611"/>
              <a:gd name="connsiteX8" fmla="*/ 2382 w 9282313"/>
              <a:gd name="connsiteY8" fmla="*/ 0 h 5168611"/>
              <a:gd name="connsiteX0" fmla="*/ 2382 w 9153055"/>
              <a:gd name="connsiteY0" fmla="*/ 0 h 4850673"/>
              <a:gd name="connsiteX1" fmla="*/ 9149846 w 9153055"/>
              <a:gd name="connsiteY1" fmla="*/ 0 h 4850673"/>
              <a:gd name="connsiteX2" fmla="*/ 9149845 w 9153055"/>
              <a:gd name="connsiteY2" fmla="*/ 4813176 h 4850673"/>
              <a:gd name="connsiteX3" fmla="*/ 7384257 w 9153055"/>
              <a:gd name="connsiteY3" fmla="*/ 4813896 h 4850673"/>
              <a:gd name="connsiteX4" fmla="*/ 7381442 w 9153055"/>
              <a:gd name="connsiteY4" fmla="*/ 3543300 h 4850673"/>
              <a:gd name="connsiteX5" fmla="*/ 523124 w 9153055"/>
              <a:gd name="connsiteY5" fmla="*/ 3547023 h 4850673"/>
              <a:gd name="connsiteX6" fmla="*/ 523704 w 9153055"/>
              <a:gd name="connsiteY6" fmla="*/ 4850671 h 4850673"/>
              <a:gd name="connsiteX7" fmla="*/ 0 w 9153055"/>
              <a:gd name="connsiteY7" fmla="*/ 4847509 h 4850673"/>
              <a:gd name="connsiteX8" fmla="*/ 2382 w 9153055"/>
              <a:gd name="connsiteY8" fmla="*/ 0 h 4850673"/>
              <a:gd name="connsiteX0" fmla="*/ 2382 w 9153055"/>
              <a:gd name="connsiteY0" fmla="*/ 0 h 4850673"/>
              <a:gd name="connsiteX1" fmla="*/ 9149846 w 9153055"/>
              <a:gd name="connsiteY1" fmla="*/ 0 h 4850673"/>
              <a:gd name="connsiteX2" fmla="*/ 9149845 w 9153055"/>
              <a:gd name="connsiteY2" fmla="*/ 4813176 h 4850673"/>
              <a:gd name="connsiteX3" fmla="*/ 7384257 w 9153055"/>
              <a:gd name="connsiteY3" fmla="*/ 4813896 h 4850673"/>
              <a:gd name="connsiteX4" fmla="*/ 7381442 w 9153055"/>
              <a:gd name="connsiteY4" fmla="*/ 3543300 h 4850673"/>
              <a:gd name="connsiteX5" fmla="*/ 523124 w 9153055"/>
              <a:gd name="connsiteY5" fmla="*/ 3547023 h 4850673"/>
              <a:gd name="connsiteX6" fmla="*/ 523704 w 9153055"/>
              <a:gd name="connsiteY6" fmla="*/ 4850671 h 4850673"/>
              <a:gd name="connsiteX7" fmla="*/ 0 w 9153055"/>
              <a:gd name="connsiteY7" fmla="*/ 4847509 h 4850673"/>
              <a:gd name="connsiteX8" fmla="*/ 2382 w 9153055"/>
              <a:gd name="connsiteY8" fmla="*/ 0 h 4850673"/>
              <a:gd name="connsiteX0" fmla="*/ 2382 w 9153055"/>
              <a:gd name="connsiteY0" fmla="*/ 0 h 4847542"/>
              <a:gd name="connsiteX1" fmla="*/ 9149846 w 9153055"/>
              <a:gd name="connsiteY1" fmla="*/ 0 h 4847542"/>
              <a:gd name="connsiteX2" fmla="*/ 9149845 w 9153055"/>
              <a:gd name="connsiteY2" fmla="*/ 4813176 h 4847542"/>
              <a:gd name="connsiteX3" fmla="*/ 7384257 w 9153055"/>
              <a:gd name="connsiteY3" fmla="*/ 4813896 h 4847542"/>
              <a:gd name="connsiteX4" fmla="*/ 7381442 w 9153055"/>
              <a:gd name="connsiteY4" fmla="*/ 3543300 h 4847542"/>
              <a:gd name="connsiteX5" fmla="*/ 523124 w 9153055"/>
              <a:gd name="connsiteY5" fmla="*/ 3547023 h 4847542"/>
              <a:gd name="connsiteX6" fmla="*/ 517484 w 9153055"/>
              <a:gd name="connsiteY6" fmla="*/ 4825851 h 4847542"/>
              <a:gd name="connsiteX7" fmla="*/ 0 w 9153055"/>
              <a:gd name="connsiteY7" fmla="*/ 4847509 h 4847542"/>
              <a:gd name="connsiteX8" fmla="*/ 2382 w 9153055"/>
              <a:gd name="connsiteY8" fmla="*/ 0 h 4847542"/>
              <a:gd name="connsiteX0" fmla="*/ 2382 w 9153055"/>
              <a:gd name="connsiteY0" fmla="*/ 0 h 4835165"/>
              <a:gd name="connsiteX1" fmla="*/ 9149846 w 9153055"/>
              <a:gd name="connsiteY1" fmla="*/ 0 h 4835165"/>
              <a:gd name="connsiteX2" fmla="*/ 9149845 w 9153055"/>
              <a:gd name="connsiteY2" fmla="*/ 4813176 h 4835165"/>
              <a:gd name="connsiteX3" fmla="*/ 7384257 w 9153055"/>
              <a:gd name="connsiteY3" fmla="*/ 4813896 h 4835165"/>
              <a:gd name="connsiteX4" fmla="*/ 7381442 w 9153055"/>
              <a:gd name="connsiteY4" fmla="*/ 3543300 h 4835165"/>
              <a:gd name="connsiteX5" fmla="*/ 523124 w 9153055"/>
              <a:gd name="connsiteY5" fmla="*/ 3547023 h 4835165"/>
              <a:gd name="connsiteX6" fmla="*/ 517484 w 9153055"/>
              <a:gd name="connsiteY6" fmla="*/ 4825851 h 4835165"/>
              <a:gd name="connsiteX7" fmla="*/ 0 w 9153055"/>
              <a:gd name="connsiteY7" fmla="*/ 4835100 h 4835165"/>
              <a:gd name="connsiteX8" fmla="*/ 2382 w 9153055"/>
              <a:gd name="connsiteY8" fmla="*/ 0 h 4835165"/>
              <a:gd name="connsiteX0" fmla="*/ 2382 w 9153055"/>
              <a:gd name="connsiteY0" fmla="*/ 0 h 4835165"/>
              <a:gd name="connsiteX1" fmla="*/ 9149846 w 9153055"/>
              <a:gd name="connsiteY1" fmla="*/ 0 h 4835165"/>
              <a:gd name="connsiteX2" fmla="*/ 9149845 w 9153055"/>
              <a:gd name="connsiteY2" fmla="*/ 4813176 h 4835165"/>
              <a:gd name="connsiteX3" fmla="*/ 7384257 w 9153055"/>
              <a:gd name="connsiteY3" fmla="*/ 4813896 h 4835165"/>
              <a:gd name="connsiteX4" fmla="*/ 7381442 w 9153055"/>
              <a:gd name="connsiteY4" fmla="*/ 3543300 h 4835165"/>
              <a:gd name="connsiteX5" fmla="*/ 523124 w 9153055"/>
              <a:gd name="connsiteY5" fmla="*/ 3547023 h 4835165"/>
              <a:gd name="connsiteX6" fmla="*/ 517484 w 9153055"/>
              <a:gd name="connsiteY6" fmla="*/ 4825851 h 4835165"/>
              <a:gd name="connsiteX7" fmla="*/ 0 w 9153055"/>
              <a:gd name="connsiteY7" fmla="*/ 4835100 h 4835165"/>
              <a:gd name="connsiteX8" fmla="*/ 2382 w 9153055"/>
              <a:gd name="connsiteY8" fmla="*/ 0 h 4835165"/>
              <a:gd name="connsiteX0" fmla="*/ 0 w 9150673"/>
              <a:gd name="connsiteY0" fmla="*/ 0 h 4825853"/>
              <a:gd name="connsiteX1" fmla="*/ 9147464 w 9150673"/>
              <a:gd name="connsiteY1" fmla="*/ 0 h 4825853"/>
              <a:gd name="connsiteX2" fmla="*/ 9147463 w 9150673"/>
              <a:gd name="connsiteY2" fmla="*/ 4813176 h 4825853"/>
              <a:gd name="connsiteX3" fmla="*/ 7381875 w 9150673"/>
              <a:gd name="connsiteY3" fmla="*/ 4813896 h 4825853"/>
              <a:gd name="connsiteX4" fmla="*/ 7379060 w 9150673"/>
              <a:gd name="connsiteY4" fmla="*/ 3543300 h 4825853"/>
              <a:gd name="connsiteX5" fmla="*/ 520742 w 9150673"/>
              <a:gd name="connsiteY5" fmla="*/ 3547023 h 4825853"/>
              <a:gd name="connsiteX6" fmla="*/ 515102 w 9150673"/>
              <a:gd name="connsiteY6" fmla="*/ 4825851 h 4825853"/>
              <a:gd name="connsiteX7" fmla="*/ 2770 w 9150673"/>
              <a:gd name="connsiteY7" fmla="*/ 4817115 h 4825853"/>
              <a:gd name="connsiteX8" fmla="*/ 0 w 9150673"/>
              <a:gd name="connsiteY8" fmla="*/ 0 h 4825853"/>
              <a:gd name="connsiteX0" fmla="*/ 0 w 9150673"/>
              <a:gd name="connsiteY0" fmla="*/ 0 h 4818145"/>
              <a:gd name="connsiteX1" fmla="*/ 9147464 w 9150673"/>
              <a:gd name="connsiteY1" fmla="*/ 0 h 4818145"/>
              <a:gd name="connsiteX2" fmla="*/ 9147463 w 9150673"/>
              <a:gd name="connsiteY2" fmla="*/ 4813176 h 4818145"/>
              <a:gd name="connsiteX3" fmla="*/ 7381875 w 9150673"/>
              <a:gd name="connsiteY3" fmla="*/ 4813896 h 4818145"/>
              <a:gd name="connsiteX4" fmla="*/ 7379060 w 9150673"/>
              <a:gd name="connsiteY4" fmla="*/ 3543300 h 4818145"/>
              <a:gd name="connsiteX5" fmla="*/ 520742 w 9150673"/>
              <a:gd name="connsiteY5" fmla="*/ 3547023 h 4818145"/>
              <a:gd name="connsiteX6" fmla="*/ 515102 w 9150673"/>
              <a:gd name="connsiteY6" fmla="*/ 4818143 h 4818145"/>
              <a:gd name="connsiteX7" fmla="*/ 2770 w 9150673"/>
              <a:gd name="connsiteY7" fmla="*/ 4817115 h 4818145"/>
              <a:gd name="connsiteX8" fmla="*/ 0 w 9150673"/>
              <a:gd name="connsiteY8" fmla="*/ 0 h 4818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50673" h="4818145">
                <a:moveTo>
                  <a:pt x="0" y="0"/>
                </a:moveTo>
                <a:lnTo>
                  <a:pt x="9147464" y="0"/>
                </a:lnTo>
                <a:cubicBezTo>
                  <a:pt x="9154968" y="4079"/>
                  <a:pt x="9146880" y="4807581"/>
                  <a:pt x="9147463" y="4813176"/>
                </a:cubicBezTo>
                <a:cubicBezTo>
                  <a:pt x="9148046" y="4818771"/>
                  <a:pt x="7385663" y="4807873"/>
                  <a:pt x="7381875" y="4813896"/>
                </a:cubicBezTo>
                <a:cubicBezTo>
                  <a:pt x="7378087" y="4819919"/>
                  <a:pt x="7380515" y="3538511"/>
                  <a:pt x="7379060" y="3543300"/>
                </a:cubicBezTo>
                <a:cubicBezTo>
                  <a:pt x="7377605" y="3548089"/>
                  <a:pt x="2806848" y="3545782"/>
                  <a:pt x="520742" y="3547023"/>
                </a:cubicBezTo>
                <a:cubicBezTo>
                  <a:pt x="519025" y="3777370"/>
                  <a:pt x="515915" y="4819927"/>
                  <a:pt x="515102" y="4818143"/>
                </a:cubicBezTo>
                <a:cubicBezTo>
                  <a:pt x="514289" y="4816359"/>
                  <a:pt x="257002" y="4818169"/>
                  <a:pt x="2770" y="4817115"/>
                </a:cubicBezTo>
                <a:cubicBezTo>
                  <a:pt x="1847" y="3211410"/>
                  <a:pt x="923" y="1605705"/>
                  <a:pt x="0" y="0"/>
                </a:cubicBez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1007533" y="4027623"/>
            <a:ext cx="8483600" cy="864000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pc="0" dirty="0">
                <a:cs typeface="Arial" pitchFamily="34" charset="0"/>
              </a:defRPr>
            </a:lvl1pPr>
          </a:lstStyle>
          <a:p>
            <a:pPr lvl="0" defTabSz="121917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007533" y="5096738"/>
            <a:ext cx="8483600" cy="770400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1400" dirty="0"/>
            </a:lvl1pPr>
          </a:lstStyle>
          <a:p>
            <a:pPr lvl="0" defTabSz="357708">
              <a:lnSpc>
                <a:spcPct val="90000"/>
              </a:lnSpc>
              <a:spcBef>
                <a:spcPct val="0"/>
              </a:spcBef>
            </a:pPr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98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677186" y="6478119"/>
            <a:ext cx="3047405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 defTabSz="914400">
              <a:defRPr/>
            </a:pPr>
            <a:r>
              <a:rPr lang="en-GB" sz="800" dirty="0">
                <a:solidFill>
                  <a:srgbClr val="595959"/>
                </a:solidFill>
                <a:cs typeface="Arial" pitchFamily="34" charset="0"/>
              </a:rPr>
              <a:t>Copyright of Shell International</a:t>
            </a:r>
          </a:p>
        </p:txBody>
      </p:sp>
      <p:sp>
        <p:nvSpPr>
          <p:cNvPr id="9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0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 dirty="0">
                <a:solidFill>
                  <a:srgbClr val="595959"/>
                </a:solidFill>
              </a:rPr>
              <a:t>Date Month 2016</a:t>
            </a:r>
          </a:p>
        </p:txBody>
      </p:sp>
      <p:sp>
        <p:nvSpPr>
          <p:cNvPr id="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>
                <a:solidFill>
                  <a:srgbClr val="595959"/>
                </a:solidFill>
              </a:rPr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847485374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4" pos="4484">
          <p15:clr>
            <a:srgbClr val="FBAE40"/>
          </p15:clr>
        </p15:guide>
        <p15:guide id="0" pos="476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3100" y="728663"/>
            <a:ext cx="10845800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 dirty="0">
                <a:solidFill>
                  <a:srgbClr val="595959"/>
                </a:solidFill>
              </a:rPr>
              <a:t>Date Month 2016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>
                <a:solidFill>
                  <a:srgbClr val="595959"/>
                </a:solidFill>
              </a:rPr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196097537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1" y="0"/>
            <a:ext cx="12194383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73101" y="1492272"/>
            <a:ext cx="5230284" cy="2861742"/>
          </a:xfrm>
        </p:spPr>
        <p:txBody>
          <a:bodyPr/>
          <a:lstStyle>
            <a:lvl1pPr>
              <a:lnSpc>
                <a:spcPct val="110000"/>
              </a:lnSpc>
              <a:defRPr lang="en-US" sz="3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 dirty="0">
                <a:solidFill>
                  <a:srgbClr val="595959"/>
                </a:solidFill>
              </a:rPr>
              <a:t>Date Month 2016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>
                <a:solidFill>
                  <a:srgbClr val="595959"/>
                </a:solidFill>
              </a:rPr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858545750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 bwMode="gray">
          <a:xfrm>
            <a:off x="2" y="4313784"/>
            <a:ext cx="12191999" cy="2544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n-GB" sz="1800" dirty="0">
              <a:solidFill>
                <a:srgbClr val="FFFFFF"/>
              </a:solidFill>
            </a:endParaRPr>
          </a:p>
        </p:txBody>
      </p:sp>
      <p:grpSp>
        <p:nvGrpSpPr>
          <p:cNvPr id="25" name="Group 24"/>
          <p:cNvGrpSpPr/>
          <p:nvPr userDrawn="1"/>
        </p:nvGrpSpPr>
        <p:grpSpPr bwMode="gray">
          <a:xfrm>
            <a:off x="5903384" y="2831546"/>
            <a:ext cx="5690760" cy="1633939"/>
            <a:chOff x="6450013" y="2557463"/>
            <a:chExt cx="5197475" cy="1917700"/>
          </a:xfrm>
        </p:grpSpPr>
        <p:sp>
          <p:nvSpPr>
            <p:cNvPr id="26" name="Freeform 6"/>
            <p:cNvSpPr>
              <a:spLocks noEditPoints="1"/>
            </p:cNvSpPr>
            <p:nvPr userDrawn="1"/>
          </p:nvSpPr>
          <p:spPr bwMode="gray">
            <a:xfrm>
              <a:off x="6450013" y="2557463"/>
              <a:ext cx="2005013" cy="1917700"/>
            </a:xfrm>
            <a:custGeom>
              <a:avLst/>
              <a:gdLst>
                <a:gd name="T0" fmla="*/ 274 w 346"/>
                <a:gd name="T1" fmla="*/ 331 h 331"/>
                <a:gd name="T2" fmla="*/ 250 w 346"/>
                <a:gd name="T3" fmla="*/ 302 h 331"/>
                <a:gd name="T4" fmla="*/ 167 w 346"/>
                <a:gd name="T5" fmla="*/ 322 h 331"/>
                <a:gd name="T6" fmla="*/ 0 w 346"/>
                <a:gd name="T7" fmla="*/ 156 h 331"/>
                <a:gd name="T8" fmla="*/ 167 w 346"/>
                <a:gd name="T9" fmla="*/ 0 h 331"/>
                <a:gd name="T10" fmla="*/ 334 w 346"/>
                <a:gd name="T11" fmla="*/ 162 h 331"/>
                <a:gd name="T12" fmla="*/ 295 w 346"/>
                <a:gd name="T13" fmla="*/ 268 h 331"/>
                <a:gd name="T14" fmla="*/ 346 w 346"/>
                <a:gd name="T15" fmla="*/ 320 h 331"/>
                <a:gd name="T16" fmla="*/ 274 w 346"/>
                <a:gd name="T17" fmla="*/ 331 h 331"/>
                <a:gd name="T18" fmla="*/ 238 w 346"/>
                <a:gd name="T19" fmla="*/ 207 h 331"/>
                <a:gd name="T20" fmla="*/ 252 w 346"/>
                <a:gd name="T21" fmla="*/ 162 h 331"/>
                <a:gd name="T22" fmla="*/ 167 w 346"/>
                <a:gd name="T23" fmla="*/ 76 h 331"/>
                <a:gd name="T24" fmla="*/ 82 w 346"/>
                <a:gd name="T25" fmla="*/ 156 h 331"/>
                <a:gd name="T26" fmla="*/ 167 w 346"/>
                <a:gd name="T27" fmla="*/ 246 h 331"/>
                <a:gd name="T28" fmla="*/ 191 w 346"/>
                <a:gd name="T29" fmla="*/ 242 h 331"/>
                <a:gd name="T30" fmla="*/ 143 w 346"/>
                <a:gd name="T31" fmla="*/ 194 h 331"/>
                <a:gd name="T32" fmla="*/ 217 w 346"/>
                <a:gd name="T33" fmla="*/ 185 h 331"/>
                <a:gd name="T34" fmla="*/ 238 w 346"/>
                <a:gd name="T35" fmla="*/ 20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331">
                  <a:moveTo>
                    <a:pt x="274" y="331"/>
                  </a:moveTo>
                  <a:cubicBezTo>
                    <a:pt x="250" y="302"/>
                    <a:pt x="250" y="302"/>
                    <a:pt x="250" y="302"/>
                  </a:cubicBezTo>
                  <a:cubicBezTo>
                    <a:pt x="227" y="316"/>
                    <a:pt x="199" y="322"/>
                    <a:pt x="167" y="322"/>
                  </a:cubicBezTo>
                  <a:cubicBezTo>
                    <a:pt x="70" y="322"/>
                    <a:pt x="0" y="253"/>
                    <a:pt x="0" y="156"/>
                  </a:cubicBezTo>
                  <a:cubicBezTo>
                    <a:pt x="0" y="64"/>
                    <a:pt x="80" y="0"/>
                    <a:pt x="167" y="0"/>
                  </a:cubicBezTo>
                  <a:cubicBezTo>
                    <a:pt x="261" y="0"/>
                    <a:pt x="334" y="64"/>
                    <a:pt x="334" y="162"/>
                  </a:cubicBezTo>
                  <a:cubicBezTo>
                    <a:pt x="334" y="202"/>
                    <a:pt x="320" y="237"/>
                    <a:pt x="295" y="268"/>
                  </a:cubicBezTo>
                  <a:cubicBezTo>
                    <a:pt x="346" y="320"/>
                    <a:pt x="346" y="320"/>
                    <a:pt x="346" y="320"/>
                  </a:cubicBezTo>
                  <a:lnTo>
                    <a:pt x="274" y="331"/>
                  </a:lnTo>
                  <a:close/>
                  <a:moveTo>
                    <a:pt x="238" y="207"/>
                  </a:moveTo>
                  <a:cubicBezTo>
                    <a:pt x="247" y="194"/>
                    <a:pt x="252" y="178"/>
                    <a:pt x="252" y="162"/>
                  </a:cubicBezTo>
                  <a:cubicBezTo>
                    <a:pt x="252" y="117"/>
                    <a:pt x="215" y="76"/>
                    <a:pt x="167" y="76"/>
                  </a:cubicBezTo>
                  <a:cubicBezTo>
                    <a:pt x="121" y="76"/>
                    <a:pt x="82" y="114"/>
                    <a:pt x="82" y="156"/>
                  </a:cubicBezTo>
                  <a:cubicBezTo>
                    <a:pt x="82" y="208"/>
                    <a:pt x="121" y="246"/>
                    <a:pt x="167" y="246"/>
                  </a:cubicBezTo>
                  <a:cubicBezTo>
                    <a:pt x="175" y="246"/>
                    <a:pt x="183" y="245"/>
                    <a:pt x="191" y="242"/>
                  </a:cubicBezTo>
                  <a:cubicBezTo>
                    <a:pt x="143" y="194"/>
                    <a:pt x="143" y="194"/>
                    <a:pt x="143" y="194"/>
                  </a:cubicBezTo>
                  <a:cubicBezTo>
                    <a:pt x="217" y="185"/>
                    <a:pt x="217" y="185"/>
                    <a:pt x="217" y="185"/>
                  </a:cubicBezTo>
                  <a:lnTo>
                    <a:pt x="238" y="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GB" sz="1800" dirty="0">
                <a:solidFill>
                  <a:srgbClr val="595959"/>
                </a:solidFill>
              </a:endParaRPr>
            </a:p>
          </p:txBody>
        </p:sp>
        <p:sp>
          <p:nvSpPr>
            <p:cNvPr id="27" name="Freeform 7"/>
            <p:cNvSpPr>
              <a:spLocks noEditPoints="1"/>
            </p:cNvSpPr>
            <p:nvPr userDrawn="1"/>
          </p:nvSpPr>
          <p:spPr bwMode="gray">
            <a:xfrm>
              <a:off x="8426451" y="2586038"/>
              <a:ext cx="1441450" cy="1814513"/>
            </a:xfrm>
            <a:custGeom>
              <a:avLst/>
              <a:gdLst>
                <a:gd name="T0" fmla="*/ 190 w 249"/>
                <a:gd name="T1" fmla="*/ 257 h 313"/>
                <a:gd name="T2" fmla="*/ 79 w 249"/>
                <a:gd name="T3" fmla="*/ 313 h 313"/>
                <a:gd name="T4" fmla="*/ 0 w 249"/>
                <a:gd name="T5" fmla="*/ 233 h 313"/>
                <a:gd name="T6" fmla="*/ 92 w 249"/>
                <a:gd name="T7" fmla="*/ 124 h 313"/>
                <a:gd name="T8" fmla="*/ 60 w 249"/>
                <a:gd name="T9" fmla="*/ 58 h 313"/>
                <a:gd name="T10" fmla="*/ 119 w 249"/>
                <a:gd name="T11" fmla="*/ 0 h 313"/>
                <a:gd name="T12" fmla="*/ 174 w 249"/>
                <a:gd name="T13" fmla="*/ 56 h 313"/>
                <a:gd name="T14" fmla="*/ 117 w 249"/>
                <a:gd name="T15" fmla="*/ 130 h 313"/>
                <a:gd name="T16" fmla="*/ 192 w 249"/>
                <a:gd name="T17" fmla="*/ 232 h 313"/>
                <a:gd name="T18" fmla="*/ 230 w 249"/>
                <a:gd name="T19" fmla="*/ 190 h 313"/>
                <a:gd name="T20" fmla="*/ 245 w 249"/>
                <a:gd name="T21" fmla="*/ 198 h 313"/>
                <a:gd name="T22" fmla="*/ 203 w 249"/>
                <a:gd name="T23" fmla="*/ 246 h 313"/>
                <a:gd name="T24" fmla="*/ 249 w 249"/>
                <a:gd name="T25" fmla="*/ 307 h 313"/>
                <a:gd name="T26" fmla="*/ 228 w 249"/>
                <a:gd name="T27" fmla="*/ 307 h 313"/>
                <a:gd name="T28" fmla="*/ 190 w 249"/>
                <a:gd name="T29" fmla="*/ 257 h 313"/>
                <a:gd name="T30" fmla="*/ 84 w 249"/>
                <a:gd name="T31" fmla="*/ 152 h 313"/>
                <a:gd name="T32" fmla="*/ 19 w 249"/>
                <a:gd name="T33" fmla="*/ 231 h 313"/>
                <a:gd name="T34" fmla="*/ 79 w 249"/>
                <a:gd name="T35" fmla="*/ 295 h 313"/>
                <a:gd name="T36" fmla="*/ 179 w 249"/>
                <a:gd name="T37" fmla="*/ 242 h 313"/>
                <a:gd name="T38" fmla="*/ 103 w 249"/>
                <a:gd name="T39" fmla="*/ 139 h 313"/>
                <a:gd name="T40" fmla="*/ 84 w 249"/>
                <a:gd name="T41" fmla="*/ 152 h 313"/>
                <a:gd name="T42" fmla="*/ 79 w 249"/>
                <a:gd name="T43" fmla="*/ 60 h 313"/>
                <a:gd name="T44" fmla="*/ 106 w 249"/>
                <a:gd name="T45" fmla="*/ 115 h 313"/>
                <a:gd name="T46" fmla="*/ 154 w 249"/>
                <a:gd name="T47" fmla="*/ 55 h 313"/>
                <a:gd name="T48" fmla="*/ 118 w 249"/>
                <a:gd name="T49" fmla="*/ 18 h 313"/>
                <a:gd name="T50" fmla="*/ 79 w 249"/>
                <a:gd name="T51" fmla="*/ 6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9" h="313">
                  <a:moveTo>
                    <a:pt x="190" y="257"/>
                  </a:moveTo>
                  <a:cubicBezTo>
                    <a:pt x="156" y="285"/>
                    <a:pt x="118" y="313"/>
                    <a:pt x="79" y="313"/>
                  </a:cubicBezTo>
                  <a:cubicBezTo>
                    <a:pt x="34" y="313"/>
                    <a:pt x="0" y="277"/>
                    <a:pt x="0" y="233"/>
                  </a:cubicBezTo>
                  <a:cubicBezTo>
                    <a:pt x="0" y="181"/>
                    <a:pt x="50" y="150"/>
                    <a:pt x="92" y="124"/>
                  </a:cubicBezTo>
                  <a:cubicBezTo>
                    <a:pt x="78" y="104"/>
                    <a:pt x="60" y="84"/>
                    <a:pt x="60" y="58"/>
                  </a:cubicBezTo>
                  <a:cubicBezTo>
                    <a:pt x="60" y="26"/>
                    <a:pt x="87" y="0"/>
                    <a:pt x="119" y="0"/>
                  </a:cubicBezTo>
                  <a:cubicBezTo>
                    <a:pt x="150" y="0"/>
                    <a:pt x="174" y="25"/>
                    <a:pt x="174" y="56"/>
                  </a:cubicBezTo>
                  <a:cubicBezTo>
                    <a:pt x="174" y="90"/>
                    <a:pt x="146" y="110"/>
                    <a:pt x="117" y="130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45" y="198"/>
                    <a:pt x="245" y="198"/>
                    <a:pt x="245" y="198"/>
                  </a:cubicBezTo>
                  <a:cubicBezTo>
                    <a:pt x="203" y="246"/>
                    <a:pt x="203" y="246"/>
                    <a:pt x="203" y="246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28" y="307"/>
                    <a:pt x="228" y="307"/>
                    <a:pt x="228" y="307"/>
                  </a:cubicBezTo>
                  <a:lnTo>
                    <a:pt x="190" y="257"/>
                  </a:lnTo>
                  <a:close/>
                  <a:moveTo>
                    <a:pt x="84" y="152"/>
                  </a:moveTo>
                  <a:cubicBezTo>
                    <a:pt x="55" y="170"/>
                    <a:pt x="19" y="193"/>
                    <a:pt x="19" y="231"/>
                  </a:cubicBezTo>
                  <a:cubicBezTo>
                    <a:pt x="19" y="265"/>
                    <a:pt x="44" y="295"/>
                    <a:pt x="79" y="295"/>
                  </a:cubicBezTo>
                  <a:cubicBezTo>
                    <a:pt x="114" y="295"/>
                    <a:pt x="151" y="265"/>
                    <a:pt x="179" y="242"/>
                  </a:cubicBezTo>
                  <a:cubicBezTo>
                    <a:pt x="103" y="139"/>
                    <a:pt x="103" y="139"/>
                    <a:pt x="103" y="139"/>
                  </a:cubicBezTo>
                  <a:lnTo>
                    <a:pt x="84" y="152"/>
                  </a:lnTo>
                  <a:close/>
                  <a:moveTo>
                    <a:pt x="79" y="60"/>
                  </a:moveTo>
                  <a:cubicBezTo>
                    <a:pt x="79" y="81"/>
                    <a:pt x="95" y="97"/>
                    <a:pt x="106" y="115"/>
                  </a:cubicBezTo>
                  <a:cubicBezTo>
                    <a:pt x="127" y="99"/>
                    <a:pt x="154" y="86"/>
                    <a:pt x="154" y="55"/>
                  </a:cubicBezTo>
                  <a:cubicBezTo>
                    <a:pt x="154" y="35"/>
                    <a:pt x="138" y="18"/>
                    <a:pt x="118" y="18"/>
                  </a:cubicBezTo>
                  <a:cubicBezTo>
                    <a:pt x="96" y="18"/>
                    <a:pt x="79" y="39"/>
                    <a:pt x="79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GB" sz="1800" dirty="0">
                <a:solidFill>
                  <a:srgbClr val="595959"/>
                </a:solidFill>
              </a:endParaRPr>
            </a:p>
          </p:txBody>
        </p:sp>
        <p:sp>
          <p:nvSpPr>
            <p:cNvPr id="28" name="Freeform 8"/>
            <p:cNvSpPr>
              <a:spLocks noEditPoints="1"/>
            </p:cNvSpPr>
            <p:nvPr userDrawn="1"/>
          </p:nvSpPr>
          <p:spPr bwMode="gray">
            <a:xfrm>
              <a:off x="9821863" y="2614613"/>
              <a:ext cx="1825625" cy="1751013"/>
            </a:xfrm>
            <a:custGeom>
              <a:avLst/>
              <a:gdLst>
                <a:gd name="T0" fmla="*/ 380 w 1150"/>
                <a:gd name="T1" fmla="*/ 913 h 1103"/>
                <a:gd name="T2" fmla="*/ 303 w 1150"/>
                <a:gd name="T3" fmla="*/ 1103 h 1103"/>
                <a:gd name="T4" fmla="*/ 0 w 1150"/>
                <a:gd name="T5" fmla="*/ 1103 h 1103"/>
                <a:gd name="T6" fmla="*/ 424 w 1150"/>
                <a:gd name="T7" fmla="*/ 0 h 1103"/>
                <a:gd name="T8" fmla="*/ 734 w 1150"/>
                <a:gd name="T9" fmla="*/ 0 h 1103"/>
                <a:gd name="T10" fmla="*/ 1150 w 1150"/>
                <a:gd name="T11" fmla="*/ 1103 h 1103"/>
                <a:gd name="T12" fmla="*/ 843 w 1150"/>
                <a:gd name="T13" fmla="*/ 1103 h 1103"/>
                <a:gd name="T14" fmla="*/ 774 w 1150"/>
                <a:gd name="T15" fmla="*/ 913 h 1103"/>
                <a:gd name="T16" fmla="*/ 380 w 1150"/>
                <a:gd name="T17" fmla="*/ 913 h 1103"/>
                <a:gd name="T18" fmla="*/ 581 w 1150"/>
                <a:gd name="T19" fmla="*/ 344 h 1103"/>
                <a:gd name="T20" fmla="*/ 577 w 1150"/>
                <a:gd name="T21" fmla="*/ 344 h 1103"/>
                <a:gd name="T22" fmla="*/ 456 w 1150"/>
                <a:gd name="T23" fmla="*/ 694 h 1103"/>
                <a:gd name="T24" fmla="*/ 697 w 1150"/>
                <a:gd name="T25" fmla="*/ 694 h 1103"/>
                <a:gd name="T26" fmla="*/ 581 w 1150"/>
                <a:gd name="T27" fmla="*/ 344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0" h="1103">
                  <a:moveTo>
                    <a:pt x="380" y="913"/>
                  </a:moveTo>
                  <a:lnTo>
                    <a:pt x="303" y="1103"/>
                  </a:lnTo>
                  <a:lnTo>
                    <a:pt x="0" y="1103"/>
                  </a:lnTo>
                  <a:lnTo>
                    <a:pt x="424" y="0"/>
                  </a:lnTo>
                  <a:lnTo>
                    <a:pt x="734" y="0"/>
                  </a:lnTo>
                  <a:lnTo>
                    <a:pt x="1150" y="1103"/>
                  </a:lnTo>
                  <a:lnTo>
                    <a:pt x="843" y="1103"/>
                  </a:lnTo>
                  <a:lnTo>
                    <a:pt x="774" y="913"/>
                  </a:lnTo>
                  <a:lnTo>
                    <a:pt x="380" y="913"/>
                  </a:lnTo>
                  <a:close/>
                  <a:moveTo>
                    <a:pt x="581" y="344"/>
                  </a:moveTo>
                  <a:lnTo>
                    <a:pt x="577" y="344"/>
                  </a:lnTo>
                  <a:lnTo>
                    <a:pt x="456" y="694"/>
                  </a:lnTo>
                  <a:lnTo>
                    <a:pt x="697" y="694"/>
                  </a:lnTo>
                  <a:lnTo>
                    <a:pt x="581" y="3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/>
              <a:endParaRPr lang="en-GB" sz="1800" dirty="0">
                <a:solidFill>
                  <a:srgbClr val="595959"/>
                </a:solidFill>
              </a:endParaRPr>
            </a:p>
          </p:txBody>
        </p:sp>
      </p:grpSp>
      <p:sp>
        <p:nvSpPr>
          <p:cNvPr id="3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1015981" y="1711397"/>
            <a:ext cx="10493664" cy="8135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GB" sz="2800" b="0" cap="none" baseline="0" dirty="0">
                <a:latin typeface="+mj-lt"/>
              </a:defRPr>
            </a:lvl1pPr>
          </a:lstStyle>
          <a:p>
            <a:pPr lvl="0" defTabSz="357708">
              <a:lnSpc>
                <a:spcPct val="100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 dirty="0">
                <a:solidFill>
                  <a:srgbClr val="595959"/>
                </a:solidFill>
              </a:rPr>
              <a:t>Date Month 2016</a:t>
            </a:r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>
                <a:solidFill>
                  <a:srgbClr val="595959"/>
                </a:solidFill>
              </a:rPr>
              <a:t>Footer</a:t>
            </a:r>
          </a:p>
        </p:txBody>
      </p:sp>
      <p:sp>
        <p:nvSpPr>
          <p:cNvPr id="24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677186" y="6478119"/>
            <a:ext cx="3047405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 defTabSz="914400">
              <a:defRPr/>
            </a:pPr>
            <a:r>
              <a:rPr lang="en-GB" sz="800" dirty="0">
                <a:solidFill>
                  <a:srgbClr val="595959"/>
                </a:solidFill>
                <a:cs typeface="Arial" pitchFamily="34" charset="0"/>
              </a:rPr>
              <a:t>Copyright of Shell International</a:t>
            </a:r>
          </a:p>
        </p:txBody>
      </p:sp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1015981" y="2638196"/>
            <a:ext cx="4477944" cy="1360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MY" sz="1400" dirty="0"/>
            </a:lvl1pPr>
          </a:lstStyle>
          <a:p>
            <a:pPr lvl="0" defTabSz="1219170">
              <a:lnSpc>
                <a:spcPct val="100000"/>
              </a:lnSpc>
            </a:pPr>
            <a:r>
              <a:rPr lang="en-GB" dirty="0"/>
              <a:t>Click to subtitle</a:t>
            </a:r>
          </a:p>
        </p:txBody>
      </p:sp>
      <p:sp>
        <p:nvSpPr>
          <p:cNvPr id="30" name="Rectangle 29" descr="&lt;Shell Yellow Bar&gt;" title="&lt;Shell Yellow Bar&gt;"/>
          <p:cNvSpPr/>
          <p:nvPr userDrawn="1"/>
        </p:nvSpPr>
        <p:spPr bwMode="gray">
          <a:xfrm>
            <a:off x="1015981" y="1524000"/>
            <a:ext cx="1693312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n-GB" sz="18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315118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 dirty="0">
                <a:solidFill>
                  <a:srgbClr val="595959"/>
                </a:solidFill>
              </a:rPr>
              <a:t>Date Month 2016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>
                <a:solidFill>
                  <a:srgbClr val="595959"/>
                </a:solidFill>
              </a:rPr>
              <a:t>Footer</a:t>
            </a:r>
          </a:p>
        </p:txBody>
      </p:sp>
      <p:sp>
        <p:nvSpPr>
          <p:cNvPr id="11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677186" y="6478119"/>
            <a:ext cx="3047405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 defTabSz="914400">
              <a:defRPr/>
            </a:pPr>
            <a:r>
              <a:rPr lang="en-GB" sz="800" dirty="0">
                <a:solidFill>
                  <a:srgbClr val="595959"/>
                </a:solidFill>
                <a:cs typeface="Arial" pitchFamily="34" charset="0"/>
              </a:rPr>
              <a:t>Copyright of Shell International</a:t>
            </a:r>
          </a:p>
        </p:txBody>
      </p:sp>
    </p:spTree>
    <p:extLst>
      <p:ext uri="{BB962C8B-B14F-4D97-AF65-F5344CB8AC3E}">
        <p14:creationId xmlns:p14="http://schemas.microsoft.com/office/powerpoint/2010/main" val="2134516524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186" y="1280160"/>
            <a:ext cx="5733629" cy="430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930228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3101" y="728663"/>
            <a:ext cx="10845800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673101" y="1557339"/>
            <a:ext cx="10845800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 marL="230400" indent="-230400">
              <a:defRPr lang="en-GB" dirty="0" smtClean="0"/>
            </a:lvl2pPr>
            <a:lvl3pPr marL="403200" indent="-201600">
              <a:defRPr lang="en-GB" dirty="0" smtClean="0"/>
            </a:lvl3pPr>
            <a:lvl4pPr marL="633600" indent="-230400">
              <a:defRPr lang="en-GB" dirty="0" smtClean="0"/>
            </a:lvl4pPr>
            <a:lvl5pPr marL="835200" indent="-201600">
              <a:defRPr lang="en-GB" dirty="0" smtClean="0"/>
            </a:lvl5pPr>
            <a:lvl6pPr marL="986400" indent="-151200">
              <a:defRPr lang="en-GB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 dirty="0">
                <a:solidFill>
                  <a:srgbClr val="595959"/>
                </a:solidFill>
              </a:rPr>
              <a:t>Date Month 2016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>
                <a:solidFill>
                  <a:srgbClr val="595959"/>
                </a:solidFill>
              </a:rPr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264617812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3101" y="728663"/>
            <a:ext cx="10845800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673101" y="1557339"/>
            <a:ext cx="10845800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 marL="230400" indent="-230400">
              <a:defRPr lang="en-GB" dirty="0" smtClean="0"/>
            </a:lvl2pPr>
            <a:lvl3pPr marL="403200" indent="-201600">
              <a:defRPr lang="en-GB" dirty="0" smtClean="0"/>
            </a:lvl3pPr>
            <a:lvl4pPr marL="633600" indent="-230400">
              <a:defRPr lang="en-GB" dirty="0" smtClean="0"/>
            </a:lvl4pPr>
            <a:lvl5pPr marL="835200" indent="-201600">
              <a:defRPr lang="en-GB" dirty="0" smtClean="0"/>
            </a:lvl5pPr>
            <a:lvl6pPr marL="986400" indent="-151200">
              <a:defRPr lang="en-GB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 dirty="0">
                <a:solidFill>
                  <a:srgbClr val="595959"/>
                </a:solidFill>
              </a:rPr>
              <a:t>Date Month 2016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>
                <a:solidFill>
                  <a:srgbClr val="595959"/>
                </a:solidFill>
              </a:rPr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426313874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2" y="4"/>
            <a:ext cx="12194723" cy="6857999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753155" y="3560901"/>
                </a:moveTo>
                <a:lnTo>
                  <a:pt x="763913" y="6359075"/>
                </a:lnTo>
                <a:lnTo>
                  <a:pt x="7622163" y="6355342"/>
                </a:lnTo>
                <a:cubicBezTo>
                  <a:pt x="7618577" y="5510947"/>
                  <a:pt x="7626189" y="4405296"/>
                  <a:pt x="7622603" y="3560901"/>
                </a:cubicBezTo>
                <a:lnTo>
                  <a:pt x="753155" y="3560901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744131" y="3556028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106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9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1" y="4059962"/>
            <a:ext cx="5179739" cy="1047891"/>
          </a:xfrm>
          <a:noFill/>
        </p:spPr>
        <p:txBody>
          <a:bodyPr lIns="0" tIns="0" rIns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1" y="5120666"/>
            <a:ext cx="5179739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1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1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0869577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3102" y="728663"/>
            <a:ext cx="10845799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0" kern="1200" cap="none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914400" rtl="0" eaLnBrk="1" latinLnBrk="0" hangingPunct="1"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88619" y="1557339"/>
            <a:ext cx="5230283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 marL="230400" indent="-230400">
              <a:defRPr lang="en-GB" dirty="0" smtClean="0"/>
            </a:lvl2pPr>
            <a:lvl3pPr marL="403200" indent="-201600">
              <a:defRPr lang="en-GB" dirty="0" smtClean="0"/>
            </a:lvl3pPr>
            <a:lvl4pPr marL="633600" indent="-230400">
              <a:defRPr lang="en-GB" dirty="0" smtClean="0"/>
            </a:lvl4pPr>
            <a:lvl5pPr marL="835200" indent="-201600">
              <a:defRPr lang="en-GB" dirty="0" smtClean="0"/>
            </a:lvl5pPr>
            <a:lvl6pPr marL="986400" indent="-151200">
              <a:defRPr lang="en-GB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673101" y="1557339"/>
            <a:ext cx="5230284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 marL="230400" indent="-230400">
              <a:defRPr lang="en-GB" dirty="0" smtClean="0"/>
            </a:lvl2pPr>
            <a:lvl3pPr marL="403200" indent="-201600">
              <a:defRPr lang="en-GB" dirty="0" smtClean="0"/>
            </a:lvl3pPr>
            <a:lvl4pPr marL="633600" indent="-230400">
              <a:defRPr lang="en-GB" dirty="0" smtClean="0"/>
            </a:lvl4pPr>
            <a:lvl5pPr marL="835200" indent="-201600">
              <a:defRPr lang="en-GB" dirty="0" smtClean="0"/>
            </a:lvl5pPr>
            <a:lvl6pPr marL="986400" indent="-151200">
              <a:defRPr lang="en-GB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 dirty="0">
                <a:solidFill>
                  <a:srgbClr val="595959"/>
                </a:solidFill>
              </a:rPr>
              <a:t>Date Month 2016</a:t>
            </a:r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>
                <a:solidFill>
                  <a:srgbClr val="595959"/>
                </a:solidFill>
              </a:rPr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834384729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3101" y="728663"/>
            <a:ext cx="10845800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Slide Number Placeholder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 dirty="0">
                <a:solidFill>
                  <a:srgbClr val="595959"/>
                </a:solidFill>
              </a:rPr>
              <a:t>Date Month 2016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>
                <a:solidFill>
                  <a:srgbClr val="595959"/>
                </a:solidFill>
              </a:rPr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55336041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17" y="712826"/>
            <a:ext cx="11171239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17" y="1528766"/>
            <a:ext cx="11171239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2000"/>
            </a:lvl1pPr>
            <a:lvl2pPr marL="277200" indent="-277200" defTabSz="357708">
              <a:lnSpc>
                <a:spcPct val="140000"/>
              </a:lnSpc>
              <a:spcBef>
                <a:spcPts val="0"/>
              </a:spcBef>
              <a:defRPr sz="2000"/>
            </a:lvl2pPr>
            <a:lvl3pPr marL="522000" indent="-2520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3pPr>
            <a:lvl4pPr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4pPr>
            <a:lvl5pPr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5pPr>
            <a:lvl6pPr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9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81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0" y="0"/>
            <a:ext cx="12194383" cy="6858000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482698 w 12194723"/>
              <a:gd name="connsiteY5" fmla="*/ 48285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482698 w 12194723"/>
              <a:gd name="connsiteY9" fmla="*/ 48285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3833 w 12194723"/>
              <a:gd name="connsiteY8" fmla="*/ 5061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96313 w 12194723"/>
              <a:gd name="connsiteY8" fmla="*/ 486123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6332 w 12194723"/>
              <a:gd name="connsiteY8" fmla="*/ 381191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6445 w 12194723"/>
              <a:gd name="connsiteY8" fmla="*/ 558575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61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5396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4 w 12194723"/>
              <a:gd name="connsiteY8" fmla="*/ 5036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508891" y="511425"/>
                </a:moveTo>
                <a:cubicBezTo>
                  <a:pt x="509626" y="566329"/>
                  <a:pt x="510362" y="528366"/>
                  <a:pt x="511097" y="583270"/>
                </a:cubicBezTo>
                <a:lnTo>
                  <a:pt x="1774181" y="585272"/>
                </a:lnTo>
                <a:cubicBezTo>
                  <a:pt x="1771177" y="584735"/>
                  <a:pt x="1784691" y="508891"/>
                  <a:pt x="1769076" y="508490"/>
                </a:cubicBezTo>
                <a:cubicBezTo>
                  <a:pt x="1753461" y="508089"/>
                  <a:pt x="928953" y="510447"/>
                  <a:pt x="508891" y="511425"/>
                </a:cubicBez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17" y="712826"/>
            <a:ext cx="11171239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17" y="1528766"/>
            <a:ext cx="11171239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2000"/>
            </a:lvl1pPr>
            <a:lvl2pPr marL="277200" indent="-277200" defTabSz="357708">
              <a:lnSpc>
                <a:spcPct val="140000"/>
              </a:lnSpc>
              <a:spcBef>
                <a:spcPts val="0"/>
              </a:spcBef>
              <a:defRPr sz="2000"/>
            </a:lvl2pPr>
            <a:lvl3pPr marL="522000" indent="-2520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3pPr>
            <a:lvl4pPr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4pPr>
            <a:lvl5pPr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5pPr>
            <a:lvl6pPr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9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005781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17" y="712826"/>
            <a:ext cx="11171239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17" y="1528763"/>
            <a:ext cx="11171239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2000"/>
            </a:lvl1pPr>
            <a:lvl2pPr marL="277200" indent="-277200" defTabSz="357708">
              <a:lnSpc>
                <a:spcPct val="140000"/>
              </a:lnSpc>
              <a:spcBef>
                <a:spcPts val="0"/>
              </a:spcBef>
              <a:defRPr sz="2000"/>
            </a:lvl2pPr>
            <a:lvl3pPr marL="522000" indent="-2520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3pPr>
            <a:lvl4pPr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4pPr>
            <a:lvl5pPr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5pPr>
            <a:lvl6pPr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1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9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17" y="712800"/>
            <a:ext cx="11171239" cy="7524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17" y="1528763"/>
            <a:ext cx="11171239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600"/>
            </a:lvl1pPr>
            <a:lvl2pPr marL="215900" indent="-215900" defTabSz="357708">
              <a:lnSpc>
                <a:spcPct val="140000"/>
              </a:lnSpc>
              <a:spcBef>
                <a:spcPts val="0"/>
              </a:spcBef>
              <a:defRPr sz="1600"/>
            </a:lvl2pPr>
            <a:lvl3pPr marL="411163" indent="-195263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3pPr>
            <a:lvl4pPr marL="596900" indent="-185738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4pPr>
            <a:lvl5pPr marL="766763" indent="-155575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tabLst/>
              <a:defRPr sz="1400"/>
            </a:lvl5pPr>
            <a:lvl6pPr marL="914400" indent="-144463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9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17" y="712826"/>
            <a:ext cx="11171239" cy="7516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81" y="1528766"/>
            <a:ext cx="5464175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2000"/>
            </a:lvl1pPr>
            <a:lvl2pPr marL="277200" indent="-2772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522000" indent="-2520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3pPr>
            <a:lvl4pPr marL="756000" indent="-24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4pPr>
            <a:lvl5pPr marL="964800" indent="-21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5pPr>
            <a:lvl6pPr marL="1144800" indent="-1800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1" y="1528765"/>
            <a:ext cx="5468939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2000"/>
            </a:lvl1pPr>
            <a:lvl2pPr marL="277200" indent="-2772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522000" indent="-2520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3pPr>
            <a:lvl4pPr marL="756000" indent="-241294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4pPr>
            <a:lvl5pPr marL="964800" indent="-21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5pPr>
            <a:lvl6pPr marL="1144800" indent="-1800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9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3765" userDrawn="1">
          <p15:clr>
            <a:srgbClr val="FBAE40"/>
          </p15:clr>
        </p15:guide>
        <p15:guide id="3" pos="391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3.xml"/><Relationship Id="rId21" Type="http://schemas.openxmlformats.org/officeDocument/2006/relationships/slideLayout" Target="../slideLayouts/slideLayout41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17" y="1528763"/>
            <a:ext cx="11171239" cy="48307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17" y="712826"/>
            <a:ext cx="11171239" cy="7540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508011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  <p:sp>
        <p:nvSpPr>
          <p:cNvPr id="8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8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9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4" name="Text Box 11" descr="&lt;COMPANY_NAME&gt;&#10;"/>
          <p:cNvSpPr txBox="1">
            <a:spLocks noChangeArrowheads="1"/>
          </p:cNvSpPr>
          <p:nvPr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5" r:id="rId2"/>
    <p:sldLayoutId id="2147483696" r:id="rId3"/>
    <p:sldLayoutId id="2147483698" r:id="rId4"/>
    <p:sldLayoutId id="2147483693" r:id="rId5"/>
    <p:sldLayoutId id="2147483699" r:id="rId6"/>
    <p:sldLayoutId id="2147483689" r:id="rId7"/>
    <p:sldLayoutId id="2147483691" r:id="rId8"/>
    <p:sldLayoutId id="2147483667" r:id="rId9"/>
    <p:sldLayoutId id="2147483690" r:id="rId10"/>
    <p:sldLayoutId id="2147483692" r:id="rId11"/>
    <p:sldLayoutId id="2147483694" r:id="rId12"/>
    <p:sldLayoutId id="2147483680" r:id="rId13"/>
    <p:sldLayoutId id="2147483697" r:id="rId14"/>
    <p:sldLayoutId id="2147483678" r:id="rId15"/>
    <p:sldLayoutId id="2147483679" r:id="rId16"/>
    <p:sldLayoutId id="2147483700" r:id="rId17"/>
    <p:sldLayoutId id="2147483681" r:id="rId18"/>
    <p:sldLayoutId id="2147483682" r:id="rId19"/>
    <p:sldLayoutId id="2147483683" r:id="rId20"/>
  </p:sldLayoutIdLst>
  <p:transition>
    <p:fade/>
  </p:transition>
  <p:hf hdr="0"/>
  <p:txStyles>
    <p:titleStyle>
      <a:lvl1pPr algn="l" defTabSz="1219170" rtl="0" eaLnBrk="1" latinLnBrk="0" hangingPunct="1">
        <a:lnSpc>
          <a:spcPct val="100000"/>
        </a:lnSpc>
        <a:spcBef>
          <a:spcPct val="0"/>
        </a:spcBef>
        <a:buNone/>
        <a:defRPr sz="2400" b="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76225" indent="-276225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Char char="n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522288" indent="-250825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755650" indent="-2413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20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965200" indent="-212725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146175" indent="-180975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320" userDrawn="1">
          <p15:clr>
            <a:srgbClr val="F26B43"/>
          </p15:clr>
        </p15:guide>
        <p15:guide id="3" pos="7357" userDrawn="1">
          <p15:clr>
            <a:srgbClr val="F26B43"/>
          </p15:clr>
        </p15:guide>
        <p15:guide id="4" orient="horz" pos="460" userDrawn="1">
          <p15:clr>
            <a:srgbClr val="F26B43"/>
          </p15:clr>
        </p15:guide>
        <p15:guide id="5" orient="horz" pos="963" userDrawn="1">
          <p15:clr>
            <a:srgbClr val="F26B43"/>
          </p15:clr>
        </p15:guide>
        <p15:guide id="6" orient="horz" pos="938" userDrawn="1">
          <p15:clr>
            <a:srgbClr val="F26B43"/>
          </p15:clr>
        </p15:guide>
        <p15:guide id="7" orient="horz" pos="4071" userDrawn="1">
          <p15:clr>
            <a:srgbClr val="F26B43"/>
          </p15:clr>
        </p15:guide>
        <p15:guide id="8" orient="horz" pos="4006" userDrawn="1">
          <p15:clr>
            <a:srgbClr val="F26B43"/>
          </p15:clr>
        </p15:guide>
        <p15:guide id="9" pos="3765" userDrawn="1">
          <p15:clr>
            <a:srgbClr val="F26B43"/>
          </p15:clr>
        </p15:guide>
        <p15:guide id="10" pos="3915" userDrawn="1">
          <p15:clr>
            <a:srgbClr val="F26B43"/>
          </p15:clr>
        </p15:guide>
        <p15:guide id="11" orient="horz" pos="320" userDrawn="1">
          <p15:clr>
            <a:srgbClr val="F26B43"/>
          </p15:clr>
        </p15:guide>
        <p15:guide id="12" orient="horz" pos="368" userDrawn="1">
          <p15:clr>
            <a:srgbClr val="F26B43"/>
          </p15:clr>
        </p15:guide>
        <p15:guide id="13" pos="1121" userDrawn="1">
          <p15:clr>
            <a:srgbClr val="F26B43"/>
          </p15:clr>
        </p15:guide>
        <p15:guide id="14" orient="horz" pos="4225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3100" y="1556950"/>
            <a:ext cx="10845800" cy="46944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3101" y="728664"/>
            <a:ext cx="10845801" cy="7556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8" name="Rectangle 67" descr="&lt;Shell Yellow Bar&gt;" title="&lt;Shell Yellow Bar&gt;"/>
          <p:cNvSpPr/>
          <p:nvPr/>
        </p:nvSpPr>
        <p:spPr bwMode="gray">
          <a:xfrm>
            <a:off x="677347" y="508000"/>
            <a:ext cx="1693312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4400"/>
            <a:endParaRPr lang="en-GB" sz="1800" dirty="0">
              <a:solidFill>
                <a:srgbClr val="595959"/>
              </a:solidFill>
            </a:endParaRPr>
          </a:p>
        </p:txBody>
      </p:sp>
      <p:sp>
        <p:nvSpPr>
          <p:cNvPr id="69" name="Text Box 11" descr="&lt;COMPANY_NAME&gt;" title="&lt;COMPANY_NAME&gt;"/>
          <p:cNvSpPr txBox="1">
            <a:spLocks noChangeArrowheads="1"/>
          </p:cNvSpPr>
          <p:nvPr/>
        </p:nvSpPr>
        <p:spPr bwMode="auto">
          <a:xfrm>
            <a:off x="677186" y="6478119"/>
            <a:ext cx="3047405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 defTabSz="914400">
              <a:defRPr/>
            </a:pPr>
            <a:r>
              <a:rPr lang="en-GB" sz="800" dirty="0">
                <a:solidFill>
                  <a:srgbClr val="595959"/>
                </a:solidFill>
                <a:cs typeface="Arial" pitchFamily="34" charset="0"/>
              </a:rPr>
              <a:t>Copyright of Shell International</a:t>
            </a:r>
          </a:p>
        </p:txBody>
      </p:sp>
      <p:sp>
        <p:nvSpPr>
          <p:cNvPr id="70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defTabSz="914400"/>
            <a:fld id="{D32BAE6A-B452-4007-8177-56DD051636F9}" type="slidenum">
              <a:rPr lang="en-GB" smtClean="0">
                <a:solidFill>
                  <a:srgbClr val="595959"/>
                </a:solidFill>
              </a:rPr>
              <a:pPr defTabSz="914400"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7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defTabSz="914400"/>
            <a:r>
              <a:rPr lang="en-GB" dirty="0">
                <a:solidFill>
                  <a:srgbClr val="595959"/>
                </a:solidFill>
              </a:rPr>
              <a:t>Date Month 2016</a:t>
            </a:r>
          </a:p>
        </p:txBody>
      </p:sp>
      <p:sp>
        <p:nvSpPr>
          <p:cNvPr id="7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defTabSz="914400">
              <a:defRPr/>
            </a:pPr>
            <a:r>
              <a:rPr lang="en-GB" dirty="0">
                <a:solidFill>
                  <a:srgbClr val="595959"/>
                </a:solidFill>
              </a:rPr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707633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  <p:sldLayoutId id="2147483819" r:id="rId12"/>
    <p:sldLayoutId id="2147483820" r:id="rId13"/>
    <p:sldLayoutId id="2147483821" r:id="rId14"/>
    <p:sldLayoutId id="2147483822" r:id="rId15"/>
    <p:sldLayoutId id="2147483823" r:id="rId16"/>
    <p:sldLayoutId id="2147483824" r:id="rId17"/>
    <p:sldLayoutId id="2147483825" r:id="rId18"/>
    <p:sldLayoutId id="2147483826" r:id="rId19"/>
    <p:sldLayoutId id="2147483827" r:id="rId20"/>
    <p:sldLayoutId id="2147483828" r:id="rId2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lang="en-GB" sz="2400" b="0" kern="1200" cap="none" baseline="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26828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30400" indent="-230400" algn="l" defTabSz="26828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Char char="n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403200" indent="-201600" algn="l" defTabSz="26828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633600" indent="-230400" algn="l" defTabSz="26828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35200" indent="-201600" algn="l" defTabSz="26828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986400" indent="-151200" algn="l" defTabSz="26828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8" userDrawn="1">
          <p15:clr>
            <a:srgbClr val="F26B43"/>
          </p15:clr>
        </p15:guide>
        <p15:guide id="3" pos="2880" userDrawn="1">
          <p15:clr>
            <a:srgbClr val="F26B43"/>
          </p15:clr>
        </p15:guide>
        <p15:guide id="4" pos="5442" userDrawn="1">
          <p15:clr>
            <a:srgbClr val="F26B43"/>
          </p15:clr>
        </p15:guide>
        <p15:guide id="5" orient="horz" pos="323" userDrawn="1">
          <p15:clr>
            <a:srgbClr val="F26B43"/>
          </p15:clr>
        </p15:guide>
        <p15:guide id="6" orient="horz" pos="368" userDrawn="1">
          <p15:clr>
            <a:srgbClr val="F26B43"/>
          </p15:clr>
        </p15:guide>
        <p15:guide id="7" orient="horz" pos="459" userDrawn="1">
          <p15:clr>
            <a:srgbClr val="F26B43"/>
          </p15:clr>
        </p15:guide>
        <p15:guide id="8" orient="horz" pos="935" userDrawn="1">
          <p15:clr>
            <a:srgbClr val="F26B43"/>
          </p15:clr>
        </p15:guide>
        <p15:guide id="9" orient="horz" pos="981" userDrawn="1">
          <p15:clr>
            <a:srgbClr val="F26B43"/>
          </p15:clr>
        </p15:guide>
        <p15:guide id="10" orient="horz" pos="3938" userDrawn="1">
          <p15:clr>
            <a:srgbClr val="F26B43"/>
          </p15:clr>
        </p15:guide>
        <p15:guide id="11" orient="horz" pos="4078" userDrawn="1">
          <p15:clr>
            <a:srgbClr val="F26B43"/>
          </p15:clr>
        </p15:guide>
        <p15:guide id="12" orient="horz" pos="4229" userDrawn="1">
          <p15:clr>
            <a:srgbClr val="F26B43"/>
          </p15:clr>
        </p15:guide>
        <p15:guide id="13" pos="1111" userDrawn="1">
          <p15:clr>
            <a:srgbClr val="F26B43"/>
          </p15:clr>
        </p15:guide>
        <p15:guide id="14" pos="2971" userDrawn="1">
          <p15:clr>
            <a:srgbClr val="F26B43"/>
          </p15:clr>
        </p15:guide>
        <p15:guide id="15" pos="2789" userDrawn="1">
          <p15:clr>
            <a:srgbClr val="F26B43"/>
          </p15:clr>
        </p15:guide>
        <p15:guide id="16" orient="horz" pos="43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 descr="&lt;TITLE&gt;{94.96063,448.3887,110.3029,133.6836}"/>
          <p:cNvSpPr>
            <a:spLocks noGrp="1"/>
          </p:cNvSpPr>
          <p:nvPr>
            <p:ph type="ctrTitle"/>
          </p:nvPr>
        </p:nvSpPr>
        <p:spPr>
          <a:xfrm>
            <a:off x="1295400" y="1676400"/>
            <a:ext cx="7848599" cy="1284249"/>
          </a:xfrm>
        </p:spPr>
        <p:txBody>
          <a:bodyPr/>
          <a:lstStyle/>
          <a:p>
            <a:pPr algn="ctr"/>
            <a:r>
              <a:rPr lang="en-GB" sz="3600" dirty="0">
                <a:solidFill>
                  <a:srgbClr val="C00000"/>
                </a:solidFill>
                <a:cs typeface="Calibri" panose="020F0502020204030204" pitchFamily="34" charset="0"/>
              </a:rPr>
              <a:t>Swamp West Light Fleet Utilization Improvement Project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2BAE6A-B452-4007-8177-56DD051636F9}" type="slidenum">
              <a:rPr kumimoji="0" lang="en-GB" sz="1100" b="0" i="0" u="none" strike="noStrike" kern="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1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rPr>
              <a:t> 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79491" y="4588235"/>
            <a:ext cx="6221509" cy="237600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Garamond" panose="02020404030301010803" pitchFamily="18" charset="0"/>
              </a:rPr>
              <a:t>Aminu Olasunmbo – Project Lead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779491" y="4840064"/>
            <a:ext cx="6510179" cy="237600"/>
          </a:xfrm>
        </p:spPr>
        <p:txBody>
          <a:bodyPr/>
          <a:lstStyle/>
          <a:p>
            <a:pPr lvl="0">
              <a:buClr>
                <a:srgbClr val="D42E12"/>
              </a:buClr>
            </a:pPr>
            <a:r>
              <a:rPr lang="en-US" b="1" dirty="0">
                <a:solidFill>
                  <a:srgbClr val="000000"/>
                </a:solidFill>
                <a:latin typeface="Garamond" panose="02020404030301010803" pitchFamily="18" charset="0"/>
              </a:rPr>
              <a:t>Akeem Adepoju – Lean Coach</a:t>
            </a:r>
          </a:p>
        </p:txBody>
      </p:sp>
      <p:pic>
        <p:nvPicPr>
          <p:cNvPr id="11" name="Picture 10"/>
          <p:cNvPicPr/>
          <p:nvPr/>
        </p:nvPicPr>
        <p:blipFill>
          <a:blip r:embed="rId3" cstate="print"/>
          <a:srcRect l="8753" t="2954" r="9424" b="5907"/>
          <a:stretch>
            <a:fillRect/>
          </a:stretch>
        </p:blipFill>
        <p:spPr bwMode="auto">
          <a:xfrm>
            <a:off x="8289670" y="3322301"/>
            <a:ext cx="387963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8747755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96183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2BAE6A-B452-4007-8177-56DD051636F9}" type="slidenum">
              <a:rPr kumimoji="0" lang="en-GB" sz="105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0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" name="Title 3"/>
          <p:cNvSpPr txBox="1">
            <a:spLocks/>
          </p:cNvSpPr>
          <p:nvPr/>
        </p:nvSpPr>
        <p:spPr bwMode="auto">
          <a:xfrm>
            <a:off x="1892300" y="261131"/>
            <a:ext cx="8623300" cy="42466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Improvement of Light Fleet Utilization in Swamp West</a:t>
            </a:r>
          </a:p>
        </p:txBody>
      </p: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342899" y="1117600"/>
            <a:ext cx="5151425" cy="1397000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defTabSz="1090613">
              <a:lnSpc>
                <a:spcPct val="140000"/>
              </a:lnSpc>
              <a:spcAft>
                <a:spcPts val="600"/>
              </a:spcAft>
              <a:buClr>
                <a:schemeClr val="accent2"/>
              </a:buClr>
              <a:buSzPct val="75000"/>
              <a:buBlip>
                <a:blip r:embed="rId2"/>
              </a:buBlip>
              <a:tabLst>
                <a:tab pos="1089025" algn="l"/>
                <a:tab pos="2000250" algn="l"/>
                <a:tab pos="2681288" algn="l"/>
              </a:tabLst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1pPr>
            <a:lvl2pPr marL="26988" defTabSz="1090613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tabLst>
                <a:tab pos="1089025" algn="l"/>
                <a:tab pos="2000250" algn="l"/>
                <a:tab pos="2681288" algn="l"/>
              </a:tabLst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2pPr>
            <a:lvl3pPr marL="1143000" indent="-228600" defTabSz="1090613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tabLst>
                <a:tab pos="1089025" algn="l"/>
                <a:tab pos="2000250" algn="l"/>
                <a:tab pos="2681288" algn="l"/>
              </a:tabLst>
              <a:defRPr sz="1600">
                <a:solidFill>
                  <a:schemeClr val="tx1"/>
                </a:solidFill>
                <a:latin typeface="Futura Medium" panose="00000400000000000000" pitchFamily="2" charset="0"/>
              </a:defRPr>
            </a:lvl3pPr>
            <a:lvl4pPr marL="1600200" indent="-228600" defTabSz="1090613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tabLst>
                <a:tab pos="1089025" algn="l"/>
                <a:tab pos="2000250" algn="l"/>
                <a:tab pos="2681288" algn="l"/>
              </a:tabLst>
              <a:defRPr sz="1200">
                <a:solidFill>
                  <a:schemeClr val="tx1"/>
                </a:solidFill>
                <a:latin typeface="Futura Medium" panose="00000400000000000000" pitchFamily="2" charset="0"/>
              </a:defRPr>
            </a:lvl4pPr>
            <a:lvl5pPr marL="2057400" indent="-228600" defTabSz="1090613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1089025" algn="l"/>
                <a:tab pos="2000250" algn="l"/>
                <a:tab pos="2681288" algn="l"/>
              </a:tabLst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5pPr>
            <a:lvl6pPr marL="2514600" indent="-228600" defTabSz="10906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089025" algn="l"/>
                <a:tab pos="2000250" algn="l"/>
                <a:tab pos="2681288" algn="l"/>
              </a:tabLst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6pPr>
            <a:lvl7pPr marL="2971800" indent="-228600" defTabSz="10906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089025" algn="l"/>
                <a:tab pos="2000250" algn="l"/>
                <a:tab pos="2681288" algn="l"/>
              </a:tabLst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7pPr>
            <a:lvl8pPr marL="3429000" indent="-228600" defTabSz="10906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089025" algn="l"/>
                <a:tab pos="2000250" algn="l"/>
                <a:tab pos="2681288" algn="l"/>
              </a:tabLst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8pPr>
            <a:lvl9pPr marL="3886200" indent="-228600" defTabSz="10906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089025" algn="l"/>
                <a:tab pos="2000250" algn="l"/>
                <a:tab pos="2681288" algn="l"/>
              </a:tabLst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9pPr>
          </a:lstStyle>
          <a:p>
            <a:pPr lvl="1" eaLnBrk="1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lang="en-US" altLang="en-US" sz="1000" b="1" dirty="0">
                <a:solidFill>
                  <a:srgbClr val="C00000"/>
                </a:solidFill>
              </a:rPr>
              <a:t>Business Unit</a:t>
            </a:r>
            <a:r>
              <a:rPr lang="en-US" altLang="en-US" sz="1000" b="1" dirty="0">
                <a:solidFill>
                  <a:srgbClr val="000000"/>
                </a:solidFill>
              </a:rPr>
              <a:t>:  </a:t>
            </a:r>
            <a:r>
              <a:rPr lang="en-US" altLang="en-US" sz="1000" dirty="0">
                <a:solidFill>
                  <a:srgbClr val="000000"/>
                </a:solidFill>
              </a:rPr>
              <a:t> Swamp West Hub/Logistics</a:t>
            </a:r>
          </a:p>
          <a:p>
            <a:pPr lvl="1" eaLnBrk="1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lang="en-US" altLang="en-US" sz="1000" b="1" dirty="0">
                <a:solidFill>
                  <a:srgbClr val="C00000"/>
                </a:solidFill>
              </a:rPr>
              <a:t>Project Sponsor: </a:t>
            </a:r>
            <a:r>
              <a:rPr lang="en-US" altLang="en-US" sz="1000" dirty="0"/>
              <a:t>Maichibi Meshach</a:t>
            </a:r>
          </a:p>
          <a:p>
            <a:pPr lvl="1" eaLnBrk="1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lang="en-US" altLang="en-US" sz="1000" b="1" dirty="0">
                <a:solidFill>
                  <a:srgbClr val="C00000"/>
                </a:solidFill>
              </a:rPr>
              <a:t>Project Champion: </a:t>
            </a:r>
            <a:r>
              <a:rPr lang="en-GB" altLang="en-US" sz="1000" dirty="0"/>
              <a:t>Ojabo Victor/Alamu Abimbola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00" b="1" dirty="0">
                <a:solidFill>
                  <a:srgbClr val="C00000"/>
                </a:solidFill>
              </a:rPr>
              <a:t>Project Team: </a:t>
            </a:r>
            <a:r>
              <a:rPr lang="en-US" altLang="en-US" sz="1000" dirty="0"/>
              <a:t>Aminu Olasunmbo, Erekosima Erex, </a:t>
            </a:r>
            <a:r>
              <a:rPr lang="en-CA" altLang="en-US" sz="1000" dirty="0"/>
              <a:t>Jude-Egbuwe Titilola, Ogholoh Maxwell, Atu Chibuike, Itene Richard and Uzor Gabriel 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None/>
            </a:pPr>
            <a:endParaRPr lang="en-US" altLang="en-US" sz="1000" b="1" dirty="0">
              <a:solidFill>
                <a:srgbClr val="C00000"/>
              </a:solidFill>
            </a:endParaRP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000" b="1" dirty="0">
                <a:solidFill>
                  <a:srgbClr val="C00000"/>
                </a:solidFill>
              </a:rPr>
              <a:t>Lean Coach: </a:t>
            </a:r>
            <a:r>
              <a:rPr lang="en-CA" altLang="en-US" sz="1000" dirty="0"/>
              <a:t>Adepoju Akeem</a:t>
            </a:r>
            <a:r>
              <a:rPr lang="en-US" altLang="en-US" sz="1000" b="1" dirty="0">
                <a:solidFill>
                  <a:srgbClr val="C00000"/>
                </a:solidFill>
              </a:rPr>
              <a:t> </a:t>
            </a:r>
            <a:endParaRPr lang="en-US" altLang="en-US" sz="1000" dirty="0"/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342900" y="838200"/>
            <a:ext cx="5155308" cy="2698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140000"/>
              </a:lnSpc>
              <a:spcAft>
                <a:spcPts val="600"/>
              </a:spcAft>
              <a:buClr>
                <a:schemeClr val="accent2"/>
              </a:buClr>
              <a:buSzPct val="75000"/>
              <a:buBlip>
                <a:blip r:embed="rId2"/>
              </a:buBlip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1pPr>
            <a:lvl2pPr marL="742950" indent="-28575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2pPr>
            <a:lvl3pPr marL="11430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utura Medium" panose="00000400000000000000" pitchFamily="2" charset="0"/>
              </a:defRPr>
            </a:lvl3pPr>
            <a:lvl4pPr marL="16002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Futura Medium" panose="00000400000000000000" pitchFamily="2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 b="1"/>
              <a:t>PROJECT OWNERSHIP</a:t>
            </a:r>
          </a:p>
        </p:txBody>
      </p:sp>
      <p:sp>
        <p:nvSpPr>
          <p:cNvPr id="33" name="Rectangle 6"/>
          <p:cNvSpPr>
            <a:spLocks noChangeArrowheads="1"/>
          </p:cNvSpPr>
          <p:nvPr/>
        </p:nvSpPr>
        <p:spPr bwMode="auto">
          <a:xfrm>
            <a:off x="342900" y="4114800"/>
            <a:ext cx="5155308" cy="26193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140000"/>
              </a:lnSpc>
              <a:spcAft>
                <a:spcPts val="600"/>
              </a:spcAft>
              <a:buClr>
                <a:schemeClr val="accent2"/>
              </a:buClr>
              <a:buSzPct val="75000"/>
              <a:buBlip>
                <a:blip r:embed="rId2"/>
              </a:buBlip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1pPr>
            <a:lvl2pPr marL="742950" indent="-28575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2pPr>
            <a:lvl3pPr marL="11430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utura Medium" panose="00000400000000000000" pitchFamily="2" charset="0"/>
              </a:defRPr>
            </a:lvl3pPr>
            <a:lvl4pPr marL="16002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Futura Medium" panose="00000400000000000000" pitchFamily="2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 b="1"/>
              <a:t>OPPORTUNITY STATEMENT</a:t>
            </a:r>
          </a:p>
        </p:txBody>
      </p:sp>
      <p:sp>
        <p:nvSpPr>
          <p:cNvPr id="34" name="Rectangle 11"/>
          <p:cNvSpPr>
            <a:spLocks noChangeArrowheads="1"/>
          </p:cNvSpPr>
          <p:nvPr/>
        </p:nvSpPr>
        <p:spPr bwMode="auto">
          <a:xfrm>
            <a:off x="6083299" y="4306888"/>
            <a:ext cx="2465987" cy="102711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140000"/>
              </a:lnSpc>
              <a:spcAft>
                <a:spcPts val="600"/>
              </a:spcAft>
              <a:buClr>
                <a:schemeClr val="accent2"/>
              </a:buClr>
              <a:buSzPct val="75000"/>
              <a:buBlip>
                <a:blip r:embed="rId2"/>
              </a:buBlip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1pPr>
            <a:lvl2pPr marL="742950" indent="-28575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2pPr>
            <a:lvl3pPr marL="11430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utura Medium" panose="00000400000000000000" pitchFamily="2" charset="0"/>
              </a:defRPr>
            </a:lvl3pPr>
            <a:lvl4pPr marL="16002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Futura Medium" panose="00000400000000000000" pitchFamily="2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altLang="en-US" sz="1050" b="1" u="sng" dirty="0">
                <a:solidFill>
                  <a:srgbClr val="C00000"/>
                </a:solidFill>
              </a:rPr>
              <a:t>IN: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GB" altLang="en-US" sz="1050" dirty="0"/>
              <a:t>- Dedicated light vehicles(SPDC owned only) supporting Swamp West hub</a:t>
            </a:r>
          </a:p>
        </p:txBody>
      </p:sp>
      <p:sp>
        <p:nvSpPr>
          <p:cNvPr id="35" name="Rectangle 12"/>
          <p:cNvSpPr>
            <a:spLocks noChangeArrowheads="1"/>
          </p:cNvSpPr>
          <p:nvPr/>
        </p:nvSpPr>
        <p:spPr bwMode="auto">
          <a:xfrm>
            <a:off x="6083299" y="4038600"/>
            <a:ext cx="4848251" cy="26828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140000"/>
              </a:lnSpc>
              <a:spcAft>
                <a:spcPts val="600"/>
              </a:spcAft>
              <a:buClr>
                <a:schemeClr val="accent2"/>
              </a:buClr>
              <a:buSzPct val="75000"/>
              <a:buBlip>
                <a:blip r:embed="rId2"/>
              </a:buBlip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1pPr>
            <a:lvl2pPr marL="742950" indent="-28575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2pPr>
            <a:lvl3pPr marL="11430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utura Medium" panose="00000400000000000000" pitchFamily="2" charset="0"/>
              </a:defRPr>
            </a:lvl3pPr>
            <a:lvl4pPr marL="16002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Futura Medium" panose="00000400000000000000" pitchFamily="2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 b="1"/>
              <a:t>SCOPE</a:t>
            </a:r>
          </a:p>
        </p:txBody>
      </p:sp>
      <p:sp>
        <p:nvSpPr>
          <p:cNvPr id="36" name="Rectangle 90"/>
          <p:cNvSpPr>
            <a:spLocks noChangeArrowheads="1"/>
          </p:cNvSpPr>
          <p:nvPr/>
        </p:nvSpPr>
        <p:spPr bwMode="auto">
          <a:xfrm>
            <a:off x="317500" y="2565400"/>
            <a:ext cx="5180550" cy="25082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140000"/>
              </a:lnSpc>
              <a:spcAft>
                <a:spcPts val="600"/>
              </a:spcAft>
              <a:buClr>
                <a:schemeClr val="accent2"/>
              </a:buClr>
              <a:buSzPct val="75000"/>
              <a:buBlip>
                <a:blip r:embed="rId2"/>
              </a:buBlip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1pPr>
            <a:lvl2pPr marL="742950" indent="-28575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2pPr>
            <a:lvl3pPr marL="11430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utura Medium" panose="00000400000000000000" pitchFamily="2" charset="0"/>
              </a:defRPr>
            </a:lvl3pPr>
            <a:lvl4pPr marL="16002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Futura Medium" panose="00000400000000000000" pitchFamily="2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 b="1"/>
              <a:t>BUSINESS CASE</a:t>
            </a:r>
          </a:p>
        </p:txBody>
      </p:sp>
      <p:sp>
        <p:nvSpPr>
          <p:cNvPr id="37" name="Rectangle 6"/>
          <p:cNvSpPr>
            <a:spLocks noChangeArrowheads="1"/>
          </p:cNvSpPr>
          <p:nvPr/>
        </p:nvSpPr>
        <p:spPr bwMode="auto">
          <a:xfrm>
            <a:off x="357187" y="5562600"/>
            <a:ext cx="5155307" cy="26193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140000"/>
              </a:lnSpc>
              <a:spcAft>
                <a:spcPts val="600"/>
              </a:spcAft>
              <a:buClr>
                <a:schemeClr val="accent2"/>
              </a:buClr>
              <a:buSzPct val="75000"/>
              <a:buBlip>
                <a:blip r:embed="rId2"/>
              </a:buBlip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1pPr>
            <a:lvl2pPr marL="742950" indent="-28575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2pPr>
            <a:lvl3pPr marL="11430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utura Medium" panose="00000400000000000000" pitchFamily="2" charset="0"/>
              </a:defRPr>
            </a:lvl3pPr>
            <a:lvl4pPr marL="16002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Futura Medium" panose="00000400000000000000" pitchFamily="2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 b="1"/>
              <a:t>GOAL</a:t>
            </a:r>
          </a:p>
        </p:txBody>
      </p:sp>
      <p:sp>
        <p:nvSpPr>
          <p:cNvPr id="38" name="Rectangle 6"/>
          <p:cNvSpPr>
            <a:spLocks noChangeArrowheads="1"/>
          </p:cNvSpPr>
          <p:nvPr/>
        </p:nvSpPr>
        <p:spPr bwMode="auto">
          <a:xfrm>
            <a:off x="6083298" y="5410200"/>
            <a:ext cx="4853342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140000"/>
              </a:lnSpc>
              <a:spcAft>
                <a:spcPts val="600"/>
              </a:spcAft>
              <a:buClr>
                <a:schemeClr val="accent2"/>
              </a:buClr>
              <a:buSzPct val="75000"/>
              <a:buBlip>
                <a:blip r:embed="rId2"/>
              </a:buBlip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1pPr>
            <a:lvl2pPr marL="742950" indent="-28575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2pPr>
            <a:lvl3pPr marL="11430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utura Medium" panose="00000400000000000000" pitchFamily="2" charset="0"/>
              </a:defRPr>
            </a:lvl3pPr>
            <a:lvl4pPr marL="16002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Futura Medium" panose="00000400000000000000" pitchFamily="2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 b="1" dirty="0"/>
              <a:t>POTENTIAL ROADBLOCKS/ ISSUES</a:t>
            </a:r>
          </a:p>
        </p:txBody>
      </p:sp>
      <p:sp>
        <p:nvSpPr>
          <p:cNvPr id="39" name="Rectangle 11"/>
          <p:cNvSpPr>
            <a:spLocks noChangeArrowheads="1"/>
          </p:cNvSpPr>
          <p:nvPr/>
        </p:nvSpPr>
        <p:spPr bwMode="auto">
          <a:xfrm>
            <a:off x="8534400" y="4306888"/>
            <a:ext cx="2389762" cy="102711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140000"/>
              </a:lnSpc>
              <a:spcAft>
                <a:spcPts val="600"/>
              </a:spcAft>
              <a:buClr>
                <a:schemeClr val="accent2"/>
              </a:buClr>
              <a:buSzPct val="75000"/>
              <a:buBlip>
                <a:blip r:embed="rId2"/>
              </a:buBlip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1pPr>
            <a:lvl2pPr marL="742950" indent="-28575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2pPr>
            <a:lvl3pPr marL="11430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utura Medium" panose="00000400000000000000" pitchFamily="2" charset="0"/>
              </a:defRPr>
            </a:lvl3pPr>
            <a:lvl4pPr marL="16002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Futura Medium" panose="00000400000000000000" pitchFamily="2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GB" altLang="en-US" sz="1050" b="1" u="sng" dirty="0">
                <a:solidFill>
                  <a:srgbClr val="C00000"/>
                </a:solidFill>
              </a:rPr>
              <a:t>OUT:</a:t>
            </a:r>
          </a:p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GB" altLang="en-US" sz="1050" dirty="0"/>
              <a:t> - Vehicles being used by Project teams, NNPC, DPR, Security, </a:t>
            </a:r>
            <a:r>
              <a:rPr lang="en-GB" altLang="en-US" sz="1050" dirty="0" err="1"/>
              <a:t>etc</a:t>
            </a:r>
            <a:endParaRPr lang="en-GB" altLang="en-US" sz="1050" dirty="0"/>
          </a:p>
        </p:txBody>
      </p:sp>
      <p:sp>
        <p:nvSpPr>
          <p:cNvPr id="40" name="Rectangle 91"/>
          <p:cNvSpPr>
            <a:spLocks noChangeArrowheads="1"/>
          </p:cNvSpPr>
          <p:nvPr/>
        </p:nvSpPr>
        <p:spPr bwMode="auto">
          <a:xfrm>
            <a:off x="6083299" y="2933700"/>
            <a:ext cx="1993901" cy="10287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140000"/>
              </a:lnSpc>
              <a:spcAft>
                <a:spcPts val="600"/>
              </a:spcAft>
              <a:buClr>
                <a:schemeClr val="accent2"/>
              </a:buClr>
              <a:buSzPct val="75000"/>
              <a:buBlip>
                <a:blip r:embed="rId2"/>
              </a:buBlip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1pPr>
            <a:lvl2pPr marL="742950" indent="-28575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2pPr>
            <a:lvl3pPr marL="11430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utura Medium" panose="00000400000000000000" pitchFamily="2" charset="0"/>
              </a:defRPr>
            </a:lvl3pPr>
            <a:lvl4pPr marL="16002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Futura Medium" panose="00000400000000000000" pitchFamily="2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50" b="1" u="sng" dirty="0">
                <a:solidFill>
                  <a:srgbClr val="C00000"/>
                </a:solidFill>
              </a:rPr>
              <a:t>Gross Hard Benefits*</a:t>
            </a:r>
            <a:r>
              <a:rPr lang="en-US" altLang="en-US" sz="1050" b="1" dirty="0">
                <a:solidFill>
                  <a:srgbClr val="C00000"/>
                </a:solidFill>
              </a:rPr>
              <a:t>:</a:t>
            </a:r>
          </a:p>
          <a:p>
            <a:pPr eaLnBrk="1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</a:pPr>
            <a:r>
              <a:rPr lang="en-US" altLang="en-US" sz="1050" dirty="0"/>
              <a:t>- N17m annual cost reduction</a:t>
            </a:r>
          </a:p>
          <a:p>
            <a:pPr eaLnBrk="1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</a:pPr>
            <a:endParaRPr lang="en-US" altLang="en-US" sz="1050" dirty="0"/>
          </a:p>
          <a:p>
            <a:pPr eaLnBrk="1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</a:pPr>
            <a:endParaRPr lang="en-US" altLang="en-US" sz="900" dirty="0"/>
          </a:p>
        </p:txBody>
      </p:sp>
      <p:sp>
        <p:nvSpPr>
          <p:cNvPr id="41" name="Rectangle 91"/>
          <p:cNvSpPr>
            <a:spLocks noChangeArrowheads="1"/>
          </p:cNvSpPr>
          <p:nvPr/>
        </p:nvSpPr>
        <p:spPr bwMode="auto">
          <a:xfrm>
            <a:off x="8077200" y="2922589"/>
            <a:ext cx="2846740" cy="103981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lnSpc>
                <a:spcPct val="140000"/>
              </a:lnSpc>
              <a:spcAft>
                <a:spcPts val="600"/>
              </a:spcAft>
              <a:buClr>
                <a:schemeClr val="accent2"/>
              </a:buClr>
              <a:buSzPct val="75000"/>
              <a:buBlip>
                <a:blip r:embed="rId2"/>
              </a:buBlip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1pPr>
            <a:lvl2pPr marL="742950" indent="-28575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2pPr>
            <a:lvl3pPr marL="11430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utura Medium" panose="00000400000000000000" pitchFamily="2" charset="0"/>
              </a:defRPr>
            </a:lvl3pPr>
            <a:lvl4pPr marL="16002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Futura Medium" panose="00000400000000000000" pitchFamily="2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50" b="1" u="sng" dirty="0">
                <a:solidFill>
                  <a:srgbClr val="C00000"/>
                </a:solidFill>
              </a:rPr>
              <a:t>Soft Benefits</a:t>
            </a:r>
            <a:r>
              <a:rPr lang="en-US" altLang="en-US" sz="1050" b="1" dirty="0">
                <a:solidFill>
                  <a:srgbClr val="C00000"/>
                </a:solidFill>
              </a:rPr>
              <a:t>:</a:t>
            </a:r>
          </a:p>
          <a:p>
            <a:pPr eaLnBrk="1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None/>
            </a:pPr>
            <a:r>
              <a:rPr lang="en-US" altLang="en-US" sz="1050" dirty="0"/>
              <a:t> - improved vehicles’ utilization</a:t>
            </a:r>
          </a:p>
          <a:p>
            <a:pPr eaLnBrk="1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Tx/>
              <a:buChar char="-"/>
            </a:pPr>
            <a:endParaRPr lang="en-US" altLang="en-US" sz="1000" dirty="0"/>
          </a:p>
        </p:txBody>
      </p:sp>
      <p:sp>
        <p:nvSpPr>
          <p:cNvPr id="42" name="Rectangle 12"/>
          <p:cNvSpPr>
            <a:spLocks noChangeArrowheads="1"/>
          </p:cNvSpPr>
          <p:nvPr/>
        </p:nvSpPr>
        <p:spPr bwMode="auto">
          <a:xfrm>
            <a:off x="6083299" y="2667000"/>
            <a:ext cx="4848251" cy="268288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lnSpc>
                <a:spcPct val="140000"/>
              </a:lnSpc>
              <a:spcAft>
                <a:spcPts val="600"/>
              </a:spcAft>
              <a:buClr>
                <a:schemeClr val="accent2"/>
              </a:buClr>
              <a:buSzPct val="75000"/>
              <a:buBlip>
                <a:blip r:embed="rId2"/>
              </a:buBlip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1pPr>
            <a:lvl2pPr marL="742950" indent="-28575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2pPr>
            <a:lvl3pPr marL="11430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utura Medium" panose="00000400000000000000" pitchFamily="2" charset="0"/>
              </a:defRPr>
            </a:lvl3pPr>
            <a:lvl4pPr marL="16002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Futura Medium" panose="00000400000000000000" pitchFamily="2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 b="1"/>
              <a:t>BENEFITS</a:t>
            </a:r>
          </a:p>
        </p:txBody>
      </p:sp>
      <p:sp>
        <p:nvSpPr>
          <p:cNvPr id="45" name="Rectangle 89"/>
          <p:cNvSpPr>
            <a:spLocks noChangeArrowheads="1"/>
          </p:cNvSpPr>
          <p:nvPr/>
        </p:nvSpPr>
        <p:spPr bwMode="auto">
          <a:xfrm>
            <a:off x="317500" y="2816225"/>
            <a:ext cx="5168900" cy="122237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just" eaLnBrk="1" hangingPunct="1">
              <a:spcBef>
                <a:spcPct val="50000"/>
              </a:spcBef>
              <a:defRPr/>
            </a:pPr>
            <a:r>
              <a:rPr lang="en-GB" sz="1050" dirty="0"/>
              <a:t>There are 42 numbers of dedicated light vehicles supporting Swamp West hub Operations. 62% of these vehicles usually run below monthly average Kilometre of the total fleet size. Total cost of Operate &amp; Maintain stands at N125.6M per annum. </a:t>
            </a:r>
            <a:r>
              <a:rPr lang="en-US" sz="1050" dirty="0"/>
              <a:t> </a:t>
            </a: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en-US" sz="1050" dirty="0"/>
              <a:t>In view of 38% average utilization, opportunity exists to optimize use of these light vehicles by creating pool services and reducing redundancies. This is expected to reduce cost of Operate &amp; Maintain by 10%.</a:t>
            </a:r>
            <a:r>
              <a:rPr lang="en-GB" sz="1050" dirty="0"/>
              <a:t> </a:t>
            </a:r>
            <a:endParaRPr lang="en-GB" sz="9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6" name="Rectangle 89"/>
          <p:cNvSpPr>
            <a:spLocks noChangeArrowheads="1"/>
          </p:cNvSpPr>
          <p:nvPr/>
        </p:nvSpPr>
        <p:spPr bwMode="auto">
          <a:xfrm>
            <a:off x="352425" y="4365625"/>
            <a:ext cx="5137832" cy="1120775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just" eaLnBrk="1" hangingPunct="1">
              <a:spcBef>
                <a:spcPct val="50000"/>
              </a:spcBef>
              <a:defRPr/>
            </a:pPr>
            <a:r>
              <a:rPr lang="en-US" sz="1050" dirty="0"/>
              <a:t>Optimization of dedicated light vehicles in Swamp West hub will deliver:</a:t>
            </a: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en-US" sz="1050" dirty="0"/>
              <a:t> - at least 10% reduction in current number of dedicated light vehicles </a:t>
            </a: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en-US" sz="1050" dirty="0"/>
              <a:t>  -  Annual cost reduction of N17m on O&amp;M. </a:t>
            </a:r>
          </a:p>
          <a:p>
            <a:pPr algn="just" eaLnBrk="1" hangingPunct="1">
              <a:spcBef>
                <a:spcPct val="50000"/>
              </a:spcBef>
              <a:defRPr/>
            </a:pPr>
            <a:r>
              <a:rPr lang="en-US" sz="1000" dirty="0">
                <a:latin typeface="+mn-lt"/>
              </a:rPr>
              <a:t>  </a:t>
            </a:r>
            <a:endParaRPr lang="en-GB" sz="600" dirty="0">
              <a:latin typeface="+mn-lt"/>
            </a:endParaRPr>
          </a:p>
        </p:txBody>
      </p:sp>
      <p:sp>
        <p:nvSpPr>
          <p:cNvPr id="47" name="Rectangle 89"/>
          <p:cNvSpPr>
            <a:spLocks noChangeArrowheads="1"/>
          </p:cNvSpPr>
          <p:nvPr/>
        </p:nvSpPr>
        <p:spPr bwMode="auto">
          <a:xfrm>
            <a:off x="371475" y="5842000"/>
            <a:ext cx="5132008" cy="627199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just" eaLnBrk="1" hangingPunct="1">
              <a:spcBef>
                <a:spcPct val="50000"/>
              </a:spcBef>
              <a:defRPr/>
            </a:pPr>
            <a:r>
              <a:rPr lang="en-US" sz="1050" dirty="0">
                <a:latin typeface="+mn-lt"/>
              </a:rPr>
              <a:t>Achieve at least 10% reduction in number of dedicated light vehicles in Swamp West hub by Q3 2017 without any negative impact to Production or Project activities.</a:t>
            </a:r>
            <a:endParaRPr lang="en-GB" sz="1050" dirty="0">
              <a:latin typeface="+mn-lt"/>
            </a:endParaRPr>
          </a:p>
        </p:txBody>
      </p:sp>
      <p:sp>
        <p:nvSpPr>
          <p:cNvPr id="48" name="Rectangle 89"/>
          <p:cNvSpPr>
            <a:spLocks noChangeArrowheads="1"/>
          </p:cNvSpPr>
          <p:nvPr/>
        </p:nvSpPr>
        <p:spPr bwMode="auto">
          <a:xfrm>
            <a:off x="6088063" y="5732464"/>
            <a:ext cx="4850153" cy="736736"/>
          </a:xfrm>
          <a:prstGeom prst="rect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171450" indent="-171450" eaLnBrk="1" hangingPunct="1">
              <a:spcBef>
                <a:spcPct val="50000"/>
              </a:spcBef>
              <a:buFontTx/>
              <a:buChar char="-"/>
              <a:defRPr/>
            </a:pPr>
            <a:r>
              <a:rPr lang="en-US" sz="1050" dirty="0">
                <a:latin typeface="+mn-lt"/>
              </a:rPr>
              <a:t>Resistance from FOT team</a:t>
            </a:r>
          </a:p>
          <a:p>
            <a:pPr marL="171450" indent="-171450" eaLnBrk="1" hangingPunct="1">
              <a:spcBef>
                <a:spcPct val="50000"/>
              </a:spcBef>
              <a:buFontTx/>
              <a:buChar char="-"/>
              <a:defRPr/>
            </a:pPr>
            <a:r>
              <a:rPr lang="en-GB" sz="1050" dirty="0">
                <a:latin typeface="+mn-lt"/>
              </a:rPr>
              <a:t>Possible Contracting constraint on Equipment off-hiring</a:t>
            </a:r>
          </a:p>
        </p:txBody>
      </p:sp>
      <p:sp>
        <p:nvSpPr>
          <p:cNvPr id="51" name="Rectangle 61"/>
          <p:cNvSpPr>
            <a:spLocks noChangeArrowheads="1"/>
          </p:cNvSpPr>
          <p:nvPr/>
        </p:nvSpPr>
        <p:spPr bwMode="auto">
          <a:xfrm>
            <a:off x="9047163" y="1466850"/>
            <a:ext cx="668337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lnSpc>
                <a:spcPct val="140000"/>
              </a:lnSpc>
              <a:spcAft>
                <a:spcPts val="600"/>
              </a:spcAft>
              <a:buClr>
                <a:schemeClr val="accent2"/>
              </a:buClr>
              <a:buSzPct val="75000"/>
              <a:buBlip>
                <a:blip r:embed="rId2"/>
              </a:buBlip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1pPr>
            <a:lvl2pPr marL="742950" indent="-28575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2pPr>
            <a:lvl3pPr marL="11430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utura Medium" panose="00000400000000000000" pitchFamily="2" charset="0"/>
              </a:defRPr>
            </a:lvl3pPr>
            <a:lvl4pPr marL="16002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Futura Medium" panose="00000400000000000000" pitchFamily="2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 b="1" dirty="0"/>
              <a:t>50%</a:t>
            </a:r>
          </a:p>
        </p:txBody>
      </p:sp>
      <p:sp>
        <p:nvSpPr>
          <p:cNvPr id="65" name="Rectangle 53"/>
          <p:cNvSpPr>
            <a:spLocks noChangeArrowheads="1"/>
          </p:cNvSpPr>
          <p:nvPr/>
        </p:nvSpPr>
        <p:spPr bwMode="auto">
          <a:xfrm>
            <a:off x="9059863" y="2260600"/>
            <a:ext cx="668337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lnSpc>
                <a:spcPct val="140000"/>
              </a:lnSpc>
              <a:spcAft>
                <a:spcPts val="600"/>
              </a:spcAft>
              <a:buClr>
                <a:schemeClr val="accent2"/>
              </a:buClr>
              <a:buSzPct val="75000"/>
              <a:buBlip>
                <a:blip r:embed="rId2"/>
              </a:buBlip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1pPr>
            <a:lvl2pPr marL="742950" indent="-28575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2pPr>
            <a:lvl3pPr marL="11430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utura Medium" panose="00000400000000000000" pitchFamily="2" charset="0"/>
              </a:defRPr>
            </a:lvl3pPr>
            <a:lvl4pPr marL="16002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Futura Medium" panose="00000400000000000000" pitchFamily="2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000" b="1"/>
              <a:t>0%</a:t>
            </a:r>
          </a:p>
        </p:txBody>
      </p:sp>
      <p:sp>
        <p:nvSpPr>
          <p:cNvPr id="71" name="Rectangle 61"/>
          <p:cNvSpPr>
            <a:spLocks noChangeArrowheads="1"/>
          </p:cNvSpPr>
          <p:nvPr/>
        </p:nvSpPr>
        <p:spPr bwMode="auto">
          <a:xfrm>
            <a:off x="7561263" y="1735138"/>
            <a:ext cx="668337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lnSpc>
                <a:spcPct val="140000"/>
              </a:lnSpc>
              <a:spcAft>
                <a:spcPts val="600"/>
              </a:spcAft>
              <a:buClr>
                <a:schemeClr val="accent2"/>
              </a:buClr>
              <a:buSzPct val="75000"/>
              <a:buBlip>
                <a:blip r:embed="rId2"/>
              </a:buBlip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1pPr>
            <a:lvl2pPr marL="742950" indent="-28575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2pPr>
            <a:lvl3pPr marL="11430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utura Medium" panose="00000400000000000000" pitchFamily="2" charset="0"/>
              </a:defRPr>
            </a:lvl3pPr>
            <a:lvl4pPr marL="16002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Futura Medium" panose="00000400000000000000" pitchFamily="2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800" b="1" dirty="0"/>
              <a:t>27/03/17</a:t>
            </a:r>
          </a:p>
        </p:txBody>
      </p:sp>
      <p:sp>
        <p:nvSpPr>
          <p:cNvPr id="75" name="Rectangle 61"/>
          <p:cNvSpPr>
            <a:spLocks noChangeArrowheads="1"/>
          </p:cNvSpPr>
          <p:nvPr/>
        </p:nvSpPr>
        <p:spPr bwMode="auto">
          <a:xfrm>
            <a:off x="7561263" y="2276475"/>
            <a:ext cx="668337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lnSpc>
                <a:spcPct val="140000"/>
              </a:lnSpc>
              <a:spcAft>
                <a:spcPts val="600"/>
              </a:spcAft>
              <a:buClr>
                <a:schemeClr val="accent2"/>
              </a:buClr>
              <a:buSzPct val="75000"/>
              <a:buBlip>
                <a:blip r:embed="rId2"/>
              </a:buBlip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1pPr>
            <a:lvl2pPr marL="742950" indent="-28575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2pPr>
            <a:lvl3pPr marL="11430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utura Medium" panose="00000400000000000000" pitchFamily="2" charset="0"/>
              </a:defRPr>
            </a:lvl3pPr>
            <a:lvl4pPr marL="1600200" indent="-228600">
              <a:lnSpc>
                <a:spcPct val="140000"/>
              </a:lnSpc>
              <a:spcAft>
                <a:spcPts val="60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n"/>
              <a:defRPr sz="1200">
                <a:solidFill>
                  <a:schemeClr val="tx1"/>
                </a:solidFill>
                <a:latin typeface="Futura Medium" panose="00000400000000000000" pitchFamily="2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Futura Medium" panose="00000400000000000000" pitchFamily="2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800" b="1" dirty="0"/>
              <a:t>01/06/17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083298" y="830262"/>
            <a:ext cx="4854918" cy="1692275"/>
            <a:chOff x="6083298" y="838200"/>
            <a:chExt cx="4854918" cy="1692275"/>
          </a:xfrm>
        </p:grpSpPr>
        <p:sp>
          <p:nvSpPr>
            <p:cNvPr id="43" name="Rectangle 15"/>
            <p:cNvSpPr>
              <a:spLocks noChangeArrowheads="1"/>
            </p:cNvSpPr>
            <p:nvPr/>
          </p:nvSpPr>
          <p:spPr bwMode="auto">
            <a:xfrm>
              <a:off x="6083300" y="838200"/>
              <a:ext cx="4854916" cy="265113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40000"/>
                </a:lnSpc>
                <a:spcAft>
                  <a:spcPts val="600"/>
                </a:spcAft>
                <a:buClr>
                  <a:schemeClr val="accent2"/>
                </a:buClr>
                <a:buSzPct val="75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1pPr>
              <a:lvl2pPr marL="742950" indent="-28575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2pPr>
              <a:lvl3pPr marL="11430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Futura Medium" panose="00000400000000000000" pitchFamily="2" charset="0"/>
                </a:defRPr>
              </a:lvl3pPr>
              <a:lvl4pPr marL="16002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200">
                  <a:solidFill>
                    <a:schemeClr val="tx1"/>
                  </a:solidFill>
                  <a:latin typeface="Futura Medium" panose="00000400000000000000" pitchFamily="2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000" b="1"/>
                <a:t>PROJECT STATUS</a:t>
              </a:r>
            </a:p>
          </p:txBody>
        </p:sp>
        <p:sp>
          <p:nvSpPr>
            <p:cNvPr id="44" name="Rectangle 13"/>
            <p:cNvSpPr>
              <a:spLocks noChangeArrowheads="1"/>
            </p:cNvSpPr>
            <p:nvPr/>
          </p:nvSpPr>
          <p:spPr bwMode="auto">
            <a:xfrm>
              <a:off x="6083298" y="1093788"/>
              <a:ext cx="4854918" cy="142081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lnSpc>
                  <a:spcPct val="140000"/>
                </a:lnSpc>
                <a:spcAft>
                  <a:spcPts val="600"/>
                </a:spcAft>
                <a:buClr>
                  <a:schemeClr val="accent2"/>
                </a:buClr>
                <a:buSzPct val="75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1pPr>
              <a:lvl2pPr marL="1143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2pPr>
              <a:lvl3pPr marL="11430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Futura Medium" panose="00000400000000000000" pitchFamily="2" charset="0"/>
                </a:defRPr>
              </a:lvl3pPr>
              <a:lvl4pPr marL="16002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200">
                  <a:solidFill>
                    <a:schemeClr val="tx1"/>
                  </a:solidFill>
                  <a:latin typeface="Futura Medium" panose="00000400000000000000" pitchFamily="2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9pPr>
            </a:lstStyle>
            <a:p>
              <a:pPr lvl="1" ea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</a:pPr>
              <a:endParaRPr lang="en-AU" altLang="en-US" sz="900"/>
            </a:p>
          </p:txBody>
        </p:sp>
        <p:sp>
          <p:nvSpPr>
            <p:cNvPr id="49" name="Rectangle 53"/>
            <p:cNvSpPr>
              <a:spLocks noChangeArrowheads="1"/>
            </p:cNvSpPr>
            <p:nvPr/>
          </p:nvSpPr>
          <p:spPr bwMode="auto">
            <a:xfrm>
              <a:off x="9047163" y="1976438"/>
              <a:ext cx="668337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lnSpc>
                  <a:spcPct val="140000"/>
                </a:lnSpc>
                <a:spcAft>
                  <a:spcPts val="600"/>
                </a:spcAft>
                <a:buClr>
                  <a:schemeClr val="accent2"/>
                </a:buClr>
                <a:buSzPct val="75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1pPr>
              <a:lvl2pPr marL="742950" indent="-28575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2pPr>
              <a:lvl3pPr marL="11430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Futura Medium" panose="00000400000000000000" pitchFamily="2" charset="0"/>
                </a:defRPr>
              </a:lvl3pPr>
              <a:lvl4pPr marL="16002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200">
                  <a:solidFill>
                    <a:schemeClr val="tx1"/>
                  </a:solidFill>
                  <a:latin typeface="Futura Medium" panose="00000400000000000000" pitchFamily="2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000" b="1"/>
                <a:t>0%</a:t>
              </a:r>
            </a:p>
          </p:txBody>
        </p:sp>
        <p:sp>
          <p:nvSpPr>
            <p:cNvPr id="50" name="Rectangle 57"/>
            <p:cNvSpPr>
              <a:spLocks noChangeArrowheads="1"/>
            </p:cNvSpPr>
            <p:nvPr/>
          </p:nvSpPr>
          <p:spPr bwMode="auto">
            <a:xfrm>
              <a:off x="9047163" y="1720850"/>
              <a:ext cx="668337" cy="255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lnSpc>
                  <a:spcPct val="140000"/>
                </a:lnSpc>
                <a:spcAft>
                  <a:spcPts val="600"/>
                </a:spcAft>
                <a:buClr>
                  <a:schemeClr val="accent2"/>
                </a:buClr>
                <a:buSzPct val="75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1pPr>
              <a:lvl2pPr marL="742950" indent="-28575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2pPr>
              <a:lvl3pPr marL="11430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Futura Medium" panose="00000400000000000000" pitchFamily="2" charset="0"/>
                </a:defRPr>
              </a:lvl3pPr>
              <a:lvl4pPr marL="16002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200">
                  <a:solidFill>
                    <a:schemeClr val="tx1"/>
                  </a:solidFill>
                  <a:latin typeface="Futura Medium" panose="00000400000000000000" pitchFamily="2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000" b="1"/>
                <a:t>0%</a:t>
              </a:r>
            </a:p>
          </p:txBody>
        </p:sp>
        <p:sp>
          <p:nvSpPr>
            <p:cNvPr id="52" name="Rectangle 64"/>
            <p:cNvSpPr>
              <a:spLocks noChangeArrowheads="1"/>
            </p:cNvSpPr>
            <p:nvPr/>
          </p:nvSpPr>
          <p:spPr bwMode="auto">
            <a:xfrm>
              <a:off x="9715500" y="1081088"/>
              <a:ext cx="5715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lnSpc>
                  <a:spcPct val="140000"/>
                </a:lnSpc>
                <a:spcAft>
                  <a:spcPts val="600"/>
                </a:spcAft>
                <a:buClr>
                  <a:schemeClr val="accent2"/>
                </a:buClr>
                <a:buSzPct val="75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1pPr>
              <a:lvl2pPr marL="742950" indent="-28575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2pPr>
              <a:lvl3pPr marL="11430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Futura Medium" panose="00000400000000000000" pitchFamily="2" charset="0"/>
                </a:defRPr>
              </a:lvl3pPr>
              <a:lvl4pPr marL="16002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200">
                  <a:solidFill>
                    <a:schemeClr val="tx1"/>
                  </a:solidFill>
                  <a:latin typeface="Futura Medium" panose="00000400000000000000" pitchFamily="2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800" b="1"/>
                <a:t>  Health</a:t>
              </a:r>
            </a:p>
          </p:txBody>
        </p:sp>
        <p:sp>
          <p:nvSpPr>
            <p:cNvPr id="53" name="Rectangle 65"/>
            <p:cNvSpPr>
              <a:spLocks noChangeArrowheads="1"/>
            </p:cNvSpPr>
            <p:nvPr/>
          </p:nvSpPr>
          <p:spPr bwMode="auto">
            <a:xfrm>
              <a:off x="9047163" y="1100138"/>
              <a:ext cx="668337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lnSpc>
                  <a:spcPct val="140000"/>
                </a:lnSpc>
                <a:spcAft>
                  <a:spcPts val="600"/>
                </a:spcAft>
                <a:buClr>
                  <a:schemeClr val="accent2"/>
                </a:buClr>
                <a:buSzPct val="75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1pPr>
              <a:lvl2pPr marL="742950" indent="-28575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2pPr>
              <a:lvl3pPr marL="11430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Futura Medium" panose="00000400000000000000" pitchFamily="2" charset="0"/>
                </a:defRPr>
              </a:lvl3pPr>
              <a:lvl4pPr marL="16002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200">
                  <a:solidFill>
                    <a:schemeClr val="tx1"/>
                  </a:solidFill>
                  <a:latin typeface="Futura Medium" panose="00000400000000000000" pitchFamily="2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800" b="1"/>
                <a:t>% Compl</a:t>
              </a:r>
            </a:p>
          </p:txBody>
        </p:sp>
        <p:sp>
          <p:nvSpPr>
            <p:cNvPr id="54" name="Rectangle 66"/>
            <p:cNvSpPr>
              <a:spLocks noChangeArrowheads="1"/>
            </p:cNvSpPr>
            <p:nvPr/>
          </p:nvSpPr>
          <p:spPr bwMode="auto">
            <a:xfrm>
              <a:off x="8245475" y="1100138"/>
              <a:ext cx="801688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lnSpc>
                  <a:spcPct val="140000"/>
                </a:lnSpc>
                <a:spcAft>
                  <a:spcPts val="600"/>
                </a:spcAft>
                <a:buClr>
                  <a:schemeClr val="accent2"/>
                </a:buClr>
                <a:buSzPct val="75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1pPr>
              <a:lvl2pPr marL="742950" indent="-28575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2pPr>
              <a:lvl3pPr marL="11430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Futura Medium" panose="00000400000000000000" pitchFamily="2" charset="0"/>
                </a:defRPr>
              </a:lvl3pPr>
              <a:lvl4pPr marL="16002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200">
                  <a:solidFill>
                    <a:schemeClr val="tx1"/>
                  </a:solidFill>
                  <a:latin typeface="Futura Medium" panose="00000400000000000000" pitchFamily="2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800" b="1"/>
                <a:t>Completion Date</a:t>
              </a:r>
            </a:p>
          </p:txBody>
        </p:sp>
        <p:sp>
          <p:nvSpPr>
            <p:cNvPr id="55" name="Rectangle 67"/>
            <p:cNvSpPr>
              <a:spLocks noChangeArrowheads="1"/>
            </p:cNvSpPr>
            <p:nvPr/>
          </p:nvSpPr>
          <p:spPr bwMode="auto">
            <a:xfrm>
              <a:off x="7446963" y="1100138"/>
              <a:ext cx="798512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lnSpc>
                  <a:spcPct val="140000"/>
                </a:lnSpc>
                <a:spcAft>
                  <a:spcPts val="600"/>
                </a:spcAft>
                <a:buClr>
                  <a:schemeClr val="accent2"/>
                </a:buClr>
                <a:buSzPct val="75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1pPr>
              <a:lvl2pPr marL="742950" indent="-28575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2pPr>
              <a:lvl3pPr marL="11430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Futura Medium" panose="00000400000000000000" pitchFamily="2" charset="0"/>
                </a:defRPr>
              </a:lvl3pPr>
              <a:lvl4pPr marL="16002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200">
                  <a:solidFill>
                    <a:schemeClr val="tx1"/>
                  </a:solidFill>
                  <a:latin typeface="Futura Medium" panose="00000400000000000000" pitchFamily="2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800" b="1"/>
                <a:t>Start  Date</a:t>
              </a:r>
            </a:p>
          </p:txBody>
        </p:sp>
        <p:sp>
          <p:nvSpPr>
            <p:cNvPr id="56" name="Line 77"/>
            <p:cNvSpPr>
              <a:spLocks noChangeShapeType="1"/>
            </p:cNvSpPr>
            <p:nvPr/>
          </p:nvSpPr>
          <p:spPr bwMode="auto">
            <a:xfrm>
              <a:off x="7451386" y="1721796"/>
              <a:ext cx="2835613" cy="64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78"/>
            <p:cNvSpPr>
              <a:spLocks noChangeShapeType="1"/>
            </p:cNvSpPr>
            <p:nvPr/>
          </p:nvSpPr>
          <p:spPr bwMode="auto">
            <a:xfrm>
              <a:off x="7446963" y="1466850"/>
              <a:ext cx="28400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79"/>
            <p:cNvSpPr>
              <a:spLocks noChangeShapeType="1"/>
            </p:cNvSpPr>
            <p:nvPr/>
          </p:nvSpPr>
          <p:spPr bwMode="auto">
            <a:xfrm>
              <a:off x="7446963" y="1976438"/>
              <a:ext cx="28400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Text Box 87"/>
            <p:cNvSpPr txBox="1">
              <a:spLocks noChangeArrowheads="1"/>
            </p:cNvSpPr>
            <p:nvPr/>
          </p:nvSpPr>
          <p:spPr bwMode="auto">
            <a:xfrm>
              <a:off x="6223000" y="1096963"/>
              <a:ext cx="681038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140000"/>
                </a:lnSpc>
                <a:spcAft>
                  <a:spcPts val="600"/>
                </a:spcAft>
                <a:buClr>
                  <a:schemeClr val="accent2"/>
                </a:buClr>
                <a:buSzPct val="75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1pPr>
              <a:lvl2pPr marL="742950" indent="-28575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2pPr>
              <a:lvl3pPr marL="11430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Futura Medium" panose="00000400000000000000" pitchFamily="2" charset="0"/>
                </a:defRPr>
              </a:lvl3pPr>
              <a:lvl4pPr marL="16002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200">
                  <a:solidFill>
                    <a:schemeClr val="tx1"/>
                  </a:solidFill>
                  <a:latin typeface="Futura Medium" panose="00000400000000000000" pitchFamily="2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900" b="1" dirty="0"/>
                <a:t>Overall % </a:t>
              </a:r>
              <a:r>
                <a:rPr lang="en-US" altLang="en-US" sz="900" b="1" dirty="0" err="1"/>
                <a:t>Compl</a:t>
              </a:r>
              <a:endParaRPr lang="en-US" altLang="en-US" sz="900" b="1" dirty="0"/>
            </a:p>
          </p:txBody>
        </p:sp>
        <p:sp>
          <p:nvSpPr>
            <p:cNvPr id="60" name="Oval 88"/>
            <p:cNvSpPr>
              <a:spLocks noChangeArrowheads="1"/>
            </p:cNvSpPr>
            <p:nvPr/>
          </p:nvSpPr>
          <p:spPr bwMode="auto">
            <a:xfrm>
              <a:off x="6883400" y="1168400"/>
              <a:ext cx="465138" cy="247650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40000"/>
                </a:lnSpc>
                <a:spcAft>
                  <a:spcPts val="600"/>
                </a:spcAft>
                <a:buClr>
                  <a:schemeClr val="accent2"/>
                </a:buClr>
                <a:buSzPct val="75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1pPr>
              <a:lvl2pPr marL="742950" indent="-28575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2pPr>
              <a:lvl3pPr marL="11430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Futura Medium" panose="00000400000000000000" pitchFamily="2" charset="0"/>
                </a:defRPr>
              </a:lvl3pPr>
              <a:lvl4pPr marL="16002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200">
                  <a:solidFill>
                    <a:schemeClr val="tx1"/>
                  </a:solidFill>
                  <a:latin typeface="Futura Medium" panose="00000400000000000000" pitchFamily="2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1000" b="1"/>
                <a:t>  4%</a:t>
              </a:r>
              <a:endParaRPr lang="en-US" altLang="en-US"/>
            </a:p>
          </p:txBody>
        </p:sp>
        <p:sp>
          <p:nvSpPr>
            <p:cNvPr id="61" name="Oval 93"/>
            <p:cNvSpPr>
              <a:spLocks noChangeArrowheads="1"/>
            </p:cNvSpPr>
            <p:nvPr/>
          </p:nvSpPr>
          <p:spPr bwMode="auto">
            <a:xfrm>
              <a:off x="9856788" y="2019300"/>
              <a:ext cx="214312" cy="171450"/>
            </a:xfrm>
            <a:prstGeom prst="ellipse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40000"/>
                </a:lnSpc>
                <a:spcAft>
                  <a:spcPts val="600"/>
                </a:spcAft>
                <a:buClr>
                  <a:schemeClr val="accent2"/>
                </a:buClr>
                <a:buSzPct val="75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1pPr>
              <a:lvl2pPr marL="742950" indent="-28575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2pPr>
              <a:lvl3pPr marL="11430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Futura Medium" panose="00000400000000000000" pitchFamily="2" charset="0"/>
                </a:defRPr>
              </a:lvl3pPr>
              <a:lvl4pPr marL="16002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200">
                  <a:solidFill>
                    <a:schemeClr val="tx1"/>
                  </a:solidFill>
                  <a:latin typeface="Futura Medium" panose="00000400000000000000" pitchFamily="2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800" dirty="0"/>
                <a:t>NS</a:t>
              </a:r>
              <a:endParaRPr lang="en-US" altLang="en-US" sz="600" dirty="0"/>
            </a:p>
          </p:txBody>
        </p:sp>
        <p:sp>
          <p:nvSpPr>
            <p:cNvPr id="62" name="AutoShape 96"/>
            <p:cNvSpPr>
              <a:spLocks noChangeArrowheads="1"/>
            </p:cNvSpPr>
            <p:nvPr/>
          </p:nvSpPr>
          <p:spPr bwMode="auto">
            <a:xfrm>
              <a:off x="6362700" y="1520825"/>
              <a:ext cx="927100" cy="177800"/>
            </a:xfrm>
            <a:prstGeom prst="homePlate">
              <a:avLst>
                <a:gd name="adj" fmla="val 49994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40000"/>
                </a:lnSpc>
                <a:spcAft>
                  <a:spcPts val="600"/>
                </a:spcAft>
                <a:buClr>
                  <a:schemeClr val="accent2"/>
                </a:buClr>
                <a:buSzPct val="75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1pPr>
              <a:lvl2pPr marL="742950" indent="-28575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2pPr>
              <a:lvl3pPr marL="11430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Futura Medium" panose="00000400000000000000" pitchFamily="2" charset="0"/>
                </a:defRPr>
              </a:lvl3pPr>
              <a:lvl4pPr marL="16002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200">
                  <a:solidFill>
                    <a:schemeClr val="tx1"/>
                  </a:solidFill>
                  <a:latin typeface="Futura Medium" panose="00000400000000000000" pitchFamily="2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900" b="1"/>
                <a:t>IDENTIFY</a:t>
              </a:r>
            </a:p>
          </p:txBody>
        </p:sp>
        <p:sp>
          <p:nvSpPr>
            <p:cNvPr id="63" name="AutoShape 97"/>
            <p:cNvSpPr>
              <a:spLocks noChangeArrowheads="1"/>
            </p:cNvSpPr>
            <p:nvPr/>
          </p:nvSpPr>
          <p:spPr bwMode="auto">
            <a:xfrm>
              <a:off x="6362700" y="1762125"/>
              <a:ext cx="927100" cy="177800"/>
            </a:xfrm>
            <a:prstGeom prst="homePlate">
              <a:avLst>
                <a:gd name="adj" fmla="val 49994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40000"/>
                </a:lnSpc>
                <a:spcAft>
                  <a:spcPts val="600"/>
                </a:spcAft>
                <a:buClr>
                  <a:schemeClr val="accent2"/>
                </a:buClr>
                <a:buSzPct val="75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1pPr>
              <a:lvl2pPr marL="742950" indent="-28575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2pPr>
              <a:lvl3pPr marL="11430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Futura Medium" panose="00000400000000000000" pitchFamily="2" charset="0"/>
                </a:defRPr>
              </a:lvl3pPr>
              <a:lvl4pPr marL="16002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200">
                  <a:solidFill>
                    <a:schemeClr val="tx1"/>
                  </a:solidFill>
                  <a:latin typeface="Futura Medium" panose="00000400000000000000" pitchFamily="2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900" b="1"/>
                <a:t>IMPROVE</a:t>
              </a:r>
            </a:p>
          </p:txBody>
        </p:sp>
        <p:sp>
          <p:nvSpPr>
            <p:cNvPr id="64" name="AutoShape 98"/>
            <p:cNvSpPr>
              <a:spLocks noChangeArrowheads="1"/>
            </p:cNvSpPr>
            <p:nvPr/>
          </p:nvSpPr>
          <p:spPr bwMode="auto">
            <a:xfrm>
              <a:off x="6362700" y="2009775"/>
              <a:ext cx="927100" cy="177800"/>
            </a:xfrm>
            <a:prstGeom prst="homePlate">
              <a:avLst>
                <a:gd name="adj" fmla="val 49994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40000"/>
                </a:lnSpc>
                <a:spcAft>
                  <a:spcPts val="600"/>
                </a:spcAft>
                <a:buClr>
                  <a:schemeClr val="accent2"/>
                </a:buClr>
                <a:buSzPct val="75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1pPr>
              <a:lvl2pPr marL="742950" indent="-28575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2pPr>
              <a:lvl3pPr marL="11430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Futura Medium" panose="00000400000000000000" pitchFamily="2" charset="0"/>
                </a:defRPr>
              </a:lvl3pPr>
              <a:lvl4pPr marL="16002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200">
                  <a:solidFill>
                    <a:schemeClr val="tx1"/>
                  </a:solidFill>
                  <a:latin typeface="Futura Medium" panose="00000400000000000000" pitchFamily="2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900" b="1"/>
                <a:t>SUSTAIN</a:t>
              </a:r>
            </a:p>
          </p:txBody>
        </p:sp>
        <p:sp>
          <p:nvSpPr>
            <p:cNvPr id="66" name="Line 79"/>
            <p:cNvSpPr>
              <a:spLocks noChangeShapeType="1"/>
            </p:cNvSpPr>
            <p:nvPr/>
          </p:nvSpPr>
          <p:spPr bwMode="auto">
            <a:xfrm>
              <a:off x="7434263" y="2260600"/>
              <a:ext cx="284003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Oval 93"/>
            <p:cNvSpPr>
              <a:spLocks noChangeArrowheads="1"/>
            </p:cNvSpPr>
            <p:nvPr/>
          </p:nvSpPr>
          <p:spPr bwMode="auto">
            <a:xfrm>
              <a:off x="9869488" y="2303463"/>
              <a:ext cx="214312" cy="171450"/>
            </a:xfrm>
            <a:prstGeom prst="ellipse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140000"/>
                </a:lnSpc>
                <a:spcAft>
                  <a:spcPts val="600"/>
                </a:spcAft>
                <a:buClr>
                  <a:schemeClr val="accent2"/>
                </a:buClr>
                <a:buSzPct val="75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1pPr>
              <a:lvl2pPr marL="742950" indent="-28575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2pPr>
              <a:lvl3pPr marL="11430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Futura Medium" panose="00000400000000000000" pitchFamily="2" charset="0"/>
                </a:defRPr>
              </a:lvl3pPr>
              <a:lvl4pPr marL="16002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200">
                  <a:solidFill>
                    <a:schemeClr val="tx1"/>
                  </a:solidFill>
                  <a:latin typeface="Futura Medium" panose="00000400000000000000" pitchFamily="2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800"/>
                <a:t>NS</a:t>
              </a:r>
              <a:endParaRPr lang="en-US" altLang="en-US" sz="600"/>
            </a:p>
          </p:txBody>
        </p:sp>
        <p:sp>
          <p:nvSpPr>
            <p:cNvPr id="68" name="AutoShape 98"/>
            <p:cNvSpPr>
              <a:spLocks noChangeArrowheads="1"/>
            </p:cNvSpPr>
            <p:nvPr/>
          </p:nvSpPr>
          <p:spPr bwMode="auto">
            <a:xfrm>
              <a:off x="6350000" y="2293938"/>
              <a:ext cx="927100" cy="177800"/>
            </a:xfrm>
            <a:prstGeom prst="homePlate">
              <a:avLst>
                <a:gd name="adj" fmla="val 49994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140000"/>
                </a:lnSpc>
                <a:spcAft>
                  <a:spcPts val="600"/>
                </a:spcAft>
                <a:buClr>
                  <a:schemeClr val="accent2"/>
                </a:buClr>
                <a:buSzPct val="75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1pPr>
              <a:lvl2pPr marL="742950" indent="-28575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2pPr>
              <a:lvl3pPr marL="11430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Futura Medium" panose="00000400000000000000" pitchFamily="2" charset="0"/>
                </a:defRPr>
              </a:lvl3pPr>
              <a:lvl4pPr marL="16002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200">
                  <a:solidFill>
                    <a:schemeClr val="tx1"/>
                  </a:solidFill>
                  <a:latin typeface="Futura Medium" panose="00000400000000000000" pitchFamily="2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900" b="1"/>
                <a:t>CLOSE</a:t>
              </a:r>
            </a:p>
          </p:txBody>
        </p:sp>
        <p:sp>
          <p:nvSpPr>
            <p:cNvPr id="69" name="Rectangle 61"/>
            <p:cNvSpPr>
              <a:spLocks noChangeArrowheads="1"/>
            </p:cNvSpPr>
            <p:nvPr/>
          </p:nvSpPr>
          <p:spPr bwMode="auto">
            <a:xfrm>
              <a:off x="7540625" y="1446213"/>
              <a:ext cx="668338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lnSpc>
                  <a:spcPct val="140000"/>
                </a:lnSpc>
                <a:spcAft>
                  <a:spcPts val="600"/>
                </a:spcAft>
                <a:buClr>
                  <a:schemeClr val="accent2"/>
                </a:buClr>
                <a:buSzPct val="75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1pPr>
              <a:lvl2pPr marL="742950" indent="-28575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2pPr>
              <a:lvl3pPr marL="11430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Futura Medium" panose="00000400000000000000" pitchFamily="2" charset="0"/>
                </a:defRPr>
              </a:lvl3pPr>
              <a:lvl4pPr marL="16002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200">
                  <a:solidFill>
                    <a:schemeClr val="tx1"/>
                  </a:solidFill>
                  <a:latin typeface="Futura Medium" panose="00000400000000000000" pitchFamily="2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800" b="1"/>
                <a:t>17/02/17</a:t>
              </a:r>
            </a:p>
          </p:txBody>
        </p:sp>
        <p:sp>
          <p:nvSpPr>
            <p:cNvPr id="70" name="Rectangle 61"/>
            <p:cNvSpPr>
              <a:spLocks noChangeArrowheads="1"/>
            </p:cNvSpPr>
            <p:nvPr/>
          </p:nvSpPr>
          <p:spPr bwMode="auto">
            <a:xfrm>
              <a:off x="8261350" y="1446213"/>
              <a:ext cx="668338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lnSpc>
                  <a:spcPct val="140000"/>
                </a:lnSpc>
                <a:spcAft>
                  <a:spcPts val="600"/>
                </a:spcAft>
                <a:buClr>
                  <a:schemeClr val="accent2"/>
                </a:buClr>
                <a:buSzPct val="75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1pPr>
              <a:lvl2pPr marL="742950" indent="-28575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2pPr>
              <a:lvl3pPr marL="11430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Futura Medium" panose="00000400000000000000" pitchFamily="2" charset="0"/>
                </a:defRPr>
              </a:lvl3pPr>
              <a:lvl4pPr marL="16002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200">
                  <a:solidFill>
                    <a:schemeClr val="tx1"/>
                  </a:solidFill>
                  <a:latin typeface="Futura Medium" panose="00000400000000000000" pitchFamily="2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800" b="1" dirty="0"/>
                <a:t>24/03/17</a:t>
              </a:r>
            </a:p>
          </p:txBody>
        </p:sp>
        <p:sp>
          <p:nvSpPr>
            <p:cNvPr id="72" name="Rectangle 61"/>
            <p:cNvSpPr>
              <a:spLocks noChangeArrowheads="1"/>
            </p:cNvSpPr>
            <p:nvPr/>
          </p:nvSpPr>
          <p:spPr bwMode="auto">
            <a:xfrm>
              <a:off x="8281988" y="1735138"/>
              <a:ext cx="668337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lnSpc>
                  <a:spcPct val="140000"/>
                </a:lnSpc>
                <a:spcAft>
                  <a:spcPts val="600"/>
                </a:spcAft>
                <a:buClr>
                  <a:schemeClr val="accent2"/>
                </a:buClr>
                <a:buSzPct val="75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1pPr>
              <a:lvl2pPr marL="742950" indent="-28575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2pPr>
              <a:lvl3pPr marL="11430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Futura Medium" panose="00000400000000000000" pitchFamily="2" charset="0"/>
                </a:defRPr>
              </a:lvl3pPr>
              <a:lvl4pPr marL="16002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200">
                  <a:solidFill>
                    <a:schemeClr val="tx1"/>
                  </a:solidFill>
                  <a:latin typeface="Futura Medium" panose="00000400000000000000" pitchFamily="2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800" b="1" dirty="0"/>
                <a:t>28/04/17</a:t>
              </a:r>
            </a:p>
          </p:txBody>
        </p:sp>
        <p:sp>
          <p:nvSpPr>
            <p:cNvPr id="73" name="Rectangle 61"/>
            <p:cNvSpPr>
              <a:spLocks noChangeArrowheads="1"/>
            </p:cNvSpPr>
            <p:nvPr/>
          </p:nvSpPr>
          <p:spPr bwMode="auto">
            <a:xfrm>
              <a:off x="7561263" y="1989138"/>
              <a:ext cx="668337" cy="290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lnSpc>
                  <a:spcPct val="140000"/>
                </a:lnSpc>
                <a:spcAft>
                  <a:spcPts val="600"/>
                </a:spcAft>
                <a:buClr>
                  <a:schemeClr val="accent2"/>
                </a:buClr>
                <a:buSzPct val="75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1pPr>
              <a:lvl2pPr marL="742950" indent="-28575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2pPr>
              <a:lvl3pPr marL="11430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Futura Medium" panose="00000400000000000000" pitchFamily="2" charset="0"/>
                </a:defRPr>
              </a:lvl3pPr>
              <a:lvl4pPr marL="16002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200">
                  <a:solidFill>
                    <a:schemeClr val="tx1"/>
                  </a:solidFill>
                  <a:latin typeface="Futura Medium" panose="00000400000000000000" pitchFamily="2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800" b="1" dirty="0"/>
                <a:t>01/05/17</a:t>
              </a:r>
            </a:p>
          </p:txBody>
        </p:sp>
        <p:sp>
          <p:nvSpPr>
            <p:cNvPr id="74" name="Rectangle 61"/>
            <p:cNvSpPr>
              <a:spLocks noChangeArrowheads="1"/>
            </p:cNvSpPr>
            <p:nvPr/>
          </p:nvSpPr>
          <p:spPr bwMode="auto">
            <a:xfrm>
              <a:off x="8281988" y="1989138"/>
              <a:ext cx="668337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lnSpc>
                  <a:spcPct val="140000"/>
                </a:lnSpc>
                <a:spcAft>
                  <a:spcPts val="600"/>
                </a:spcAft>
                <a:buClr>
                  <a:schemeClr val="accent2"/>
                </a:buClr>
                <a:buSzPct val="75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1pPr>
              <a:lvl2pPr marL="742950" indent="-28575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2pPr>
              <a:lvl3pPr marL="11430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Futura Medium" panose="00000400000000000000" pitchFamily="2" charset="0"/>
                </a:defRPr>
              </a:lvl3pPr>
              <a:lvl4pPr marL="16002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200">
                  <a:solidFill>
                    <a:schemeClr val="tx1"/>
                  </a:solidFill>
                  <a:latin typeface="Futura Medium" panose="00000400000000000000" pitchFamily="2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800" b="1" dirty="0"/>
                <a:t>31/05/17</a:t>
              </a:r>
            </a:p>
          </p:txBody>
        </p:sp>
        <p:sp>
          <p:nvSpPr>
            <p:cNvPr id="76" name="Rectangle 61"/>
            <p:cNvSpPr>
              <a:spLocks noChangeArrowheads="1"/>
            </p:cNvSpPr>
            <p:nvPr/>
          </p:nvSpPr>
          <p:spPr bwMode="auto">
            <a:xfrm>
              <a:off x="8281988" y="2276475"/>
              <a:ext cx="668337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 anchorCtr="1"/>
            <a:lstStyle>
              <a:lvl1pPr>
                <a:lnSpc>
                  <a:spcPct val="140000"/>
                </a:lnSpc>
                <a:spcAft>
                  <a:spcPts val="600"/>
                </a:spcAft>
                <a:buClr>
                  <a:schemeClr val="accent2"/>
                </a:buClr>
                <a:buSzPct val="75000"/>
                <a:buBlip>
                  <a:blip r:embed="rId2"/>
                </a:buBlip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1pPr>
              <a:lvl2pPr marL="742950" indent="-28575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2pPr>
              <a:lvl3pPr marL="11430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Futura Medium" panose="00000400000000000000" pitchFamily="2" charset="0"/>
                </a:defRPr>
              </a:lvl3pPr>
              <a:lvl4pPr marL="1600200" indent="-228600">
                <a:lnSpc>
                  <a:spcPct val="140000"/>
                </a:lnSpc>
                <a:spcAft>
                  <a:spcPts val="600"/>
                </a:spcAft>
                <a:buClr>
                  <a:schemeClr val="tx1"/>
                </a:buClr>
                <a:buSzPct val="75000"/>
                <a:buFont typeface="Wingdings" panose="05000000000000000000" pitchFamily="2" charset="2"/>
                <a:buChar char="n"/>
                <a:defRPr sz="1200">
                  <a:solidFill>
                    <a:schemeClr val="tx1"/>
                  </a:solidFill>
                  <a:latin typeface="Futura Medium" panose="00000400000000000000" pitchFamily="2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Futura Medium" panose="00000400000000000000" pitchFamily="2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800" b="1" dirty="0"/>
                <a:t>16/06/17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940953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/>
              <a:pPr/>
              <a:t>3</a:t>
            </a:fld>
            <a:endParaRPr lang="en-GB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6719525"/>
              </p:ext>
            </p:extLst>
          </p:nvPr>
        </p:nvGraphicFramePr>
        <p:xfrm>
          <a:off x="533399" y="457200"/>
          <a:ext cx="11191755" cy="617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6423849"/>
              </p:ext>
            </p:extLst>
          </p:nvPr>
        </p:nvGraphicFramePr>
        <p:xfrm>
          <a:off x="6858000" y="1295400"/>
          <a:ext cx="42862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84" name="Worksheet" r:id="rId4" imgW="4286199" imgH="838080" progId="Excel.Sheet.12">
                  <p:embed/>
                </p:oleObj>
              </mc:Choice>
              <mc:Fallback>
                <p:oleObj name="Worksheet" r:id="rId4" imgW="4286199" imgH="8380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58000" y="1295400"/>
                        <a:ext cx="428625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027325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/>
              <a:pPr/>
              <a:t>4</a:t>
            </a:fld>
            <a:endParaRPr lang="en-GB" dirty="0"/>
          </a:p>
        </p:txBody>
      </p:sp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1453938"/>
              </p:ext>
            </p:extLst>
          </p:nvPr>
        </p:nvGraphicFramePr>
        <p:xfrm>
          <a:off x="380999" y="561974"/>
          <a:ext cx="11298743" cy="57340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0496199"/>
              </p:ext>
            </p:extLst>
          </p:nvPr>
        </p:nvGraphicFramePr>
        <p:xfrm>
          <a:off x="7215711" y="1219200"/>
          <a:ext cx="42862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4" name="Worksheet" r:id="rId4" imgW="4286199" imgH="838080" progId="Excel.Sheet.12">
                  <p:embed/>
                </p:oleObj>
              </mc:Choice>
              <mc:Fallback>
                <p:oleObj name="Worksheet" r:id="rId4" imgW="4286199" imgH="8380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215711" y="1219200"/>
                        <a:ext cx="428625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650468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/>
              <a:pPr/>
              <a:t>5</a:t>
            </a:fld>
            <a:endParaRPr lang="en-GB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668854"/>
              </p:ext>
            </p:extLst>
          </p:nvPr>
        </p:nvGraphicFramePr>
        <p:xfrm>
          <a:off x="381000" y="533400"/>
          <a:ext cx="11430000" cy="6173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6160756"/>
              </p:ext>
            </p:extLst>
          </p:nvPr>
        </p:nvGraphicFramePr>
        <p:xfrm>
          <a:off x="7037929" y="533400"/>
          <a:ext cx="42862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40" name="Worksheet" r:id="rId4" imgW="4286199" imgH="838080" progId="Excel.Sheet.12">
                  <p:embed/>
                </p:oleObj>
              </mc:Choice>
              <mc:Fallback>
                <p:oleObj name="Worksheet" r:id="rId4" imgW="4286199" imgH="8380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37929" y="533400"/>
                        <a:ext cx="428625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988385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/>
              <a:pPr/>
              <a:t>6</a:t>
            </a:fld>
            <a:endParaRPr lang="en-GB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4423364"/>
              </p:ext>
            </p:extLst>
          </p:nvPr>
        </p:nvGraphicFramePr>
        <p:xfrm>
          <a:off x="838200" y="533400"/>
          <a:ext cx="10485979" cy="5867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6113337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7" name="Title 3"/>
          <p:cNvSpPr txBox="1">
            <a:spLocks/>
          </p:cNvSpPr>
          <p:nvPr/>
        </p:nvSpPr>
        <p:spPr bwMode="auto">
          <a:xfrm>
            <a:off x="1892300" y="304800"/>
            <a:ext cx="4584700" cy="42466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FOT Under – Utilized Fleet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3934801"/>
              </p:ext>
            </p:extLst>
          </p:nvPr>
        </p:nvGraphicFramePr>
        <p:xfrm>
          <a:off x="685800" y="1066800"/>
          <a:ext cx="10820400" cy="5402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3" name="Worksheet" r:id="rId3" imgW="8182057" imgH="5677020" progId="Excel.Sheet.12">
                  <p:embed/>
                </p:oleObj>
              </mc:Choice>
              <mc:Fallback>
                <p:oleObj name="Worksheet" r:id="rId3" imgW="8182057" imgH="567702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5800" y="1066800"/>
                        <a:ext cx="10820400" cy="54023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287931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7" name="Title 3"/>
          <p:cNvSpPr txBox="1">
            <a:spLocks/>
          </p:cNvSpPr>
          <p:nvPr/>
        </p:nvSpPr>
        <p:spPr bwMode="auto">
          <a:xfrm>
            <a:off x="1892300" y="533400"/>
            <a:ext cx="7327900" cy="457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Proposed Fleet Vs</a:t>
            </a:r>
            <a:r>
              <a:rPr kumimoji="0" lang="en-GB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Current Fleet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 flipH="1">
            <a:off x="533400" y="4495800"/>
            <a:ext cx="10058400" cy="27699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800" dirty="0"/>
              <a:t>Comparison shows only 14 out 38 vehicles meet Fleet average utilization</a:t>
            </a:r>
          </a:p>
          <a:p>
            <a:endParaRPr lang="en-US" sz="18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800" dirty="0"/>
              <a:t>About 7 of the under-utilized vehicles covered less than 150 Km per month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18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1800" dirty="0"/>
              <a:t>Total Annual Spend on Light Vehicles to be reduced by N17m by releasing 10 of the under-utilized vehicles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 bwMode="auto">
          <a:xfrm flipH="1">
            <a:off x="5410200" y="990600"/>
            <a:ext cx="5715000" cy="110799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6526293"/>
              </p:ext>
            </p:extLst>
          </p:nvPr>
        </p:nvGraphicFramePr>
        <p:xfrm>
          <a:off x="533400" y="990600"/>
          <a:ext cx="10668000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6733451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7" name="Title 3"/>
          <p:cNvSpPr txBox="1">
            <a:spLocks/>
          </p:cNvSpPr>
          <p:nvPr/>
        </p:nvSpPr>
        <p:spPr bwMode="auto">
          <a:xfrm>
            <a:off x="1892300" y="533400"/>
            <a:ext cx="4584700" cy="196069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 dirty="0"/>
              <a:t>Proposals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 flipH="1">
            <a:off x="1295460" y="1006996"/>
            <a:ext cx="10028717" cy="429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Keep vehicles to only critical teams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Establish a demand-led Light Fleet System by creating pool vehicles: 4nos </a:t>
            </a:r>
            <a:r>
              <a:rPr lang="en-US" sz="2000" dirty="0" err="1"/>
              <a:t>hilux</a:t>
            </a:r>
            <a:r>
              <a:rPr lang="en-US" sz="2000" dirty="0"/>
              <a:t> vehicles to be retained for Central pool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Eliminate non-critical Self-driven vehicles: 10nos</a:t>
            </a:r>
          </a:p>
          <a:p>
            <a:pPr marL="952485" lvl="1" indent="-342900">
              <a:buFont typeface="Wingdings" panose="05000000000000000000" pitchFamily="2" charset="2"/>
              <a:buChar char="q"/>
            </a:pPr>
            <a:r>
              <a:rPr lang="en-US" sz="2000" dirty="0"/>
              <a:t>Create Shuttles - Replace Hilux with One </a:t>
            </a:r>
            <a:r>
              <a:rPr lang="en-US" sz="2000" dirty="0" err="1"/>
              <a:t>Hiace</a:t>
            </a:r>
            <a:r>
              <a:rPr lang="en-US" sz="2000" dirty="0"/>
              <a:t>/Mini Bus (There are two existing Coaster buses at FOT)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7906895"/>
              </p:ext>
            </p:extLst>
          </p:nvPr>
        </p:nvGraphicFramePr>
        <p:xfrm>
          <a:off x="1676400" y="411480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4" name="Worksheet" showAsIcon="1" r:id="rId3" imgW="914400" imgH="771480" progId="Excel.Sheet.12">
                  <p:embed/>
                </p:oleObj>
              </mc:Choice>
              <mc:Fallback>
                <p:oleObj name="Worksheet" showAsIcon="1" r:id="rId3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6400" y="411480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725346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hell WizKit V3_Template_Widescreen_07june2016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Theme Fonts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>
          <a:defRPr smtClean="0"/>
        </a:defPPr>
      </a:lstStyle>
    </a:txDef>
  </a:objectDefaults>
  <a:extraClrSchemeLst/>
  <a:custClrLst>
    <a:custClr name="Shell-yellow">
      <a:srgbClr val="FBCE07"/>
    </a:custClr>
    <a:custClr name="Shell-yellow-60%">
      <a:srgbClr val="FDE26A"/>
    </a:custClr>
    <a:custClr name="Shell-yellow-40%">
      <a:srgbClr val="FDEB9C"/>
    </a:custClr>
    <a:custClr name="Shell-yellow-20%">
      <a:srgbClr val="FEF5CD"/>
    </a:custClr>
    <a:custClr name="Shell-yellow-20%">
      <a:srgbClr val="FEF5CD"/>
    </a:custClr>
    <a:custClr name="Shell-red">
      <a:srgbClr val="DD1D21"/>
    </a:custClr>
    <a:custClr name="Shell-red-60%">
      <a:srgbClr val="EB777A"/>
    </a:custClr>
    <a:custClr name="Shell-red-40%">
      <a:srgbClr val="F1A5A6"/>
    </a:custClr>
    <a:custClr name="Shell-red-20%">
      <a:srgbClr val="F8D2D3"/>
    </a:custClr>
    <a:custClr name="Shell-white">
      <a:srgbClr val="FFFFFF"/>
    </a:custClr>
    <a:custClr name="Shell-black">
      <a:srgbClr val="000000"/>
    </a:custClr>
    <a:custClr name="Shell-very dark grey">
      <a:srgbClr val="404040"/>
    </a:custClr>
    <a:custClr name="Shell-dark grey">
      <a:srgbClr val="595959"/>
    </a:custClr>
    <a:custClr name="Shell-mid grey">
      <a:srgbClr val="7F7F7F"/>
    </a:custClr>
    <a:custClr name="Shell-light grey">
      <a:srgbClr val="A6A6A6"/>
    </a:custClr>
    <a:custClr name="Shell-pale grey">
      <a:srgbClr val="D9D9D9"/>
    </a:custClr>
    <a:custClr name="Shell-very pale grey">
      <a:srgbClr val="F7F7F7"/>
    </a:custClr>
    <a:custClr name="Shell-dark blue">
      <a:srgbClr val="003C88"/>
    </a:custClr>
    <a:custClr name="Shell-dark blue-60%">
      <a:srgbClr val="668AB8"/>
    </a:custClr>
    <a:custClr name="Shell-dark blue-40%">
      <a:srgbClr val="99B1CF"/>
    </a:custClr>
    <a:custClr name="Shell-dark blue-20%">
      <a:srgbClr val="CCD8E7"/>
    </a:custClr>
    <a:custClr name="Shell-mid blue">
      <a:srgbClr val="009EB4"/>
    </a:custClr>
    <a:custClr name="Shell-mid blue-60%">
      <a:srgbClr val="66C5D2"/>
    </a:custClr>
    <a:custClr name="Shell-mid blue-40%">
      <a:srgbClr val="99D8E1"/>
    </a:custClr>
    <a:custClr name="Shell-mid blue-20%">
      <a:srgbClr val="CCECF0"/>
    </a:custClr>
    <a:custClr name="Shell-light blue">
      <a:srgbClr val="89CFDC"/>
    </a:custClr>
    <a:custClr name="Shell-light blue-60%">
      <a:srgbClr val="B8E2EA"/>
    </a:custClr>
    <a:custClr name="Shell-light blue-40%">
      <a:srgbClr val="D0ECF1"/>
    </a:custClr>
    <a:custClr name="Shell-light blue-20%">
      <a:srgbClr val="E7F5F8"/>
    </a:custClr>
    <a:custClr name="Shell-light green">
      <a:srgbClr val="BED50F"/>
    </a:custClr>
    <a:custClr name="Shell-light green-60%">
      <a:srgbClr val="D8E66F"/>
    </a:custClr>
    <a:custClr name="Shell-light green-40%">
      <a:srgbClr val="E5EE9F"/>
    </a:custClr>
    <a:custClr name="Shell-light green-20%">
      <a:srgbClr val="F2F7CF"/>
    </a:custClr>
    <a:custClr name="Shell-dark green">
      <a:srgbClr val="008443"/>
    </a:custClr>
    <a:custClr name="Shell-dark green-60%">
      <a:srgbClr val="66B58E"/>
    </a:custClr>
    <a:custClr name="Shell-dark green-40%">
      <a:srgbClr val="99CEB4"/>
    </a:custClr>
    <a:custClr name="Shell-dark green-20%">
      <a:srgbClr val="CCE6D9"/>
    </a:custClr>
    <a:custClr name="Shell-purple">
      <a:srgbClr val="641964"/>
    </a:custClr>
    <a:custClr name="Shell-purple-60%">
      <a:srgbClr val="A275A2"/>
    </a:custClr>
    <a:custClr name="Shell-purple-40%">
      <a:srgbClr val="C1A3C1"/>
    </a:custClr>
    <a:custClr name="Shell-purple-20%">
      <a:srgbClr val="E0D1E0"/>
    </a:custClr>
    <a:custClr name="Shell-lilac">
      <a:srgbClr val="BA95BE"/>
    </a:custClr>
    <a:custClr name="Shell-lilac-60%">
      <a:srgbClr val="D6BFD8"/>
    </a:custClr>
    <a:custClr name="Shell-lilac-40%">
      <a:srgbClr val="E3D5E5"/>
    </a:custClr>
    <a:custClr name="Shell-orange">
      <a:srgbClr val="EB8705"/>
    </a:custClr>
    <a:custClr name="Shell-orange-60%">
      <a:srgbClr val="F3B769"/>
    </a:custClr>
    <a:custClr name="Shell-orange-40%">
      <a:srgbClr val="F7CF9B"/>
    </a:custClr>
    <a:custClr name="Shell-brown">
      <a:srgbClr val="743410"/>
    </a:custClr>
    <a:custClr name="Shell-brown-60%">
      <a:srgbClr val="AC8570"/>
    </a:custClr>
    <a:custClr name="Shell-brown-40%">
      <a:srgbClr val="C7AE9F"/>
    </a:custClr>
    <a:custClr name="Shell-sand">
      <a:srgbClr val="FFEAC2"/>
    </a:custClr>
  </a:custClrLst>
  <a:extLst>
    <a:ext uri="{05A4C25C-085E-4340-85A3-A5531E510DB2}">
      <thm15:themeFamily xmlns:thm15="http://schemas.microsoft.com/office/thememl/2012/main" name="Shell Template - Widescreen - V25.potx" id="{5E22847D-5CBF-4CA8-8CE3-232DAB546EA5}" vid="{4B24E3B9-20E2-4138-8309-8028B113B2B8}"/>
    </a:ext>
  </a:extLst>
</a:theme>
</file>

<file path=ppt/theme/theme2.xml><?xml version="1.0" encoding="utf-8"?>
<a:theme xmlns:a="http://schemas.openxmlformats.org/drawingml/2006/main" name="Shell WizKit V3_Template_4by3_06July2016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Theme Fonts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marL="201613" indent="-201613" defTabSz="357708">
          <a:lnSpc>
            <a:spcPct val="140000"/>
          </a:lnSpc>
          <a:buClr>
            <a:schemeClr val="accent2"/>
          </a:buClr>
          <a:buSzPct val="85000"/>
          <a:buFont typeface="Wingdings" panose="05000000000000000000" pitchFamily="2" charset="2"/>
          <a:buChar char=""/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hell Template - Presentation Mode New v33.potx" id="{657A983B-3BF7-4CDF-9F8D-C341850A1E6B}" vid="{92CB91EA-BB9F-439C-8000-8296E719B80B}"/>
    </a:ext>
  </a:extLst>
</a:theme>
</file>

<file path=ppt/theme/theme3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Shell WizKit V3_Template_Widescreen_07june2016</Template>
  <TotalTime>6829</TotalTime>
  <Words>504</Words>
  <Application>Microsoft Office PowerPoint</Application>
  <PresentationFormat>Widescreen</PresentationFormat>
  <Paragraphs>104</Paragraphs>
  <Slides>10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Calibri</vt:lpstr>
      <vt:lpstr>Garamond</vt:lpstr>
      <vt:lpstr>Arial</vt:lpstr>
      <vt:lpstr>Futura Bold</vt:lpstr>
      <vt:lpstr>Futura Medium</vt:lpstr>
      <vt:lpstr>Wingdings</vt:lpstr>
      <vt:lpstr>Shell WizKit V3_Template_Widescreen_07june2016</vt:lpstr>
      <vt:lpstr>Shell WizKit V3_Template_4by3_06July2016</vt:lpstr>
      <vt:lpstr>Worksheet</vt:lpstr>
      <vt:lpstr>Swamp West Light Fleet Utilization Improvement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Shell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presentation title  Second title line if required</dc:title>
  <dc:creator>Akeem Adepoju</dc:creator>
  <cp:lastModifiedBy>Adepoju, Akeem A SPDC-UPO/G/PW</cp:lastModifiedBy>
  <cp:revision>207</cp:revision>
  <cp:lastPrinted>2016-07-15T10:24:53Z</cp:lastPrinted>
  <dcterms:created xsi:type="dcterms:W3CDTF">2016-07-14T09:25:04Z</dcterms:created>
  <dcterms:modified xsi:type="dcterms:W3CDTF">2017-03-18T15:12:07Z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Widescreen</vt:lpwstr>
  </property>
  <property fmtid="{D5CDD505-2E9C-101B-9397-08002B2CF9AE}" pid="3" name="WizKit Template Version">
    <vt:i4>4</vt:i4>
  </property>
</Properties>
</file>