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6" d="100"/>
          <a:sy n="86" d="100"/>
        </p:scale>
        <p:origin x="72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10/3/2019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txBox="1">
            <a:spLocks/>
          </p:cNvSpPr>
          <p:nvPr/>
        </p:nvSpPr>
        <p:spPr>
          <a:xfrm>
            <a:off x="89502" y="1066800"/>
            <a:ext cx="8920163" cy="1524000"/>
          </a:xfrm>
          <a:prstGeom prst="rect">
            <a:avLst/>
          </a:prstGeom>
          <a:solidFill>
            <a:schemeClr val="bg1"/>
          </a:solidFill>
          <a:ln>
            <a:solidFill>
              <a:srgbClr val="2C2C2C"/>
            </a:solidFill>
          </a:ln>
        </p:spPr>
        <p:txBody>
          <a:bodyPr/>
          <a:lstStyle/>
          <a:p>
            <a:pPr algn="just" defTabSz="685800">
              <a:spcAft>
                <a:spcPts val="375"/>
              </a:spcAft>
              <a:defRPr/>
            </a:pPr>
            <a:r>
              <a:rPr lang="en-US" sz="825" dirty="0">
                <a:solidFill>
                  <a:srgbClr val="404040"/>
                </a:solidFill>
                <a:latin typeface="Futura Medium" panose="00000400000000000000" pitchFamily="2" charset="0"/>
              </a:rPr>
              <a:t>This project is aimed at modification of the condensate export line and newly commissioned 18k pump discharge line to accommodate a prover loop on each line for the statutory one monthly class 2 meter proving of the condensate export flow meter (Coriolis) 57 FIT 900 and 18k pump discharge flow meter (Coriolis) 53 FIT 302 at Okoloma integrated oil &amp; gas plant.</a:t>
            </a:r>
          </a:p>
          <a:p>
            <a:pPr algn="just" defTabSz="685800">
              <a:spcAft>
                <a:spcPts val="375"/>
              </a:spcAft>
              <a:defRPr/>
            </a:pPr>
            <a:r>
              <a:rPr lang="en-US" sz="825" dirty="0">
                <a:solidFill>
                  <a:srgbClr val="404040"/>
                </a:solidFill>
                <a:latin typeface="Futura Medium" panose="00000400000000000000" pitchFamily="2" charset="0"/>
              </a:rPr>
              <a:t>Prover loops are not available on the Okoloma condensate export lines and no provision was made to allow connection of mobile [temporary] prover units. The current configuration cannot accommodate the series connection due to unavailability of tie-in points. New Tie-in points will be provided via new valve arrangements to divert flow into the mobile prover loop. Two of the valves will serve as inlet and outlet functions for the master meter, while the third in-line valve will be the diverter valve. </a:t>
            </a:r>
          </a:p>
          <a:p>
            <a:pPr algn="just" defTabSz="685800">
              <a:spcAft>
                <a:spcPts val="375"/>
              </a:spcAft>
              <a:defRPr/>
            </a:pPr>
            <a:r>
              <a:rPr lang="en-US" sz="825" dirty="0">
                <a:solidFill>
                  <a:srgbClr val="404040"/>
                </a:solidFill>
                <a:latin typeface="Futura Medium" panose="00000400000000000000" pitchFamily="2" charset="0"/>
              </a:rPr>
              <a:t>The proposed change will include</a:t>
            </a:r>
          </a:p>
          <a:p>
            <a:pPr algn="just" defTabSz="685800">
              <a:spcAft>
                <a:spcPts val="375"/>
              </a:spcAft>
              <a:defRPr/>
            </a:pPr>
            <a:r>
              <a:rPr lang="en-US" sz="825" dirty="0">
                <a:solidFill>
                  <a:srgbClr val="404040"/>
                </a:solidFill>
                <a:latin typeface="Futura Medium" panose="00000400000000000000" pitchFamily="2" charset="0"/>
              </a:rPr>
              <a:t>1. Modification of the downstream piping to introduce tie in points for mobile meter prover connection.</a:t>
            </a:r>
          </a:p>
          <a:p>
            <a:pPr algn="just" defTabSz="685800">
              <a:spcAft>
                <a:spcPts val="375"/>
              </a:spcAft>
              <a:defRPr/>
            </a:pPr>
            <a:r>
              <a:rPr lang="en-US" sz="825" dirty="0">
                <a:solidFill>
                  <a:srgbClr val="404040"/>
                </a:solidFill>
                <a:latin typeface="Futura Medium" panose="00000400000000000000" pitchFamily="2" charset="0"/>
              </a:rPr>
              <a:t>2. Installation of 3 Nos 600# ball valves to divert export flow through the master meter</a:t>
            </a:r>
          </a:p>
          <a:p>
            <a:pPr algn="just" defTabSz="685800">
              <a:spcAft>
                <a:spcPts val="375"/>
              </a:spcAft>
              <a:defRPr/>
            </a:pPr>
            <a:endParaRPr lang="en-US" sz="825" dirty="0">
              <a:solidFill>
                <a:srgbClr val="404040"/>
              </a:solidFill>
              <a:latin typeface="Futura Medium" panose="00000400000000000000" pitchFamily="2" charset="0"/>
            </a:endParaRPr>
          </a:p>
        </p:txBody>
      </p:sp>
      <p:sp>
        <p:nvSpPr>
          <p:cNvPr id="2" name="Title 1"/>
          <p:cNvSpPr>
            <a:spLocks noGrp="1"/>
          </p:cNvSpPr>
          <p:nvPr>
            <p:ph type="title"/>
          </p:nvPr>
        </p:nvSpPr>
        <p:spPr>
          <a:xfrm>
            <a:off x="381000" y="661369"/>
            <a:ext cx="8378429" cy="379547"/>
          </a:xfrm>
          <a:prstGeom prst="rect">
            <a:avLst/>
          </a:prstGeom>
        </p:spPr>
        <p:txBody>
          <a:bodyPr>
            <a:normAutofit fontScale="90000"/>
          </a:bodyPr>
          <a:lstStyle/>
          <a:p>
            <a:pPr>
              <a:defRPr/>
            </a:pPr>
            <a:r>
              <a:rPr lang="en-US" sz="1500" b="1" dirty="0">
                <a:latin typeface="Futura Medium" panose="00000400000000000000" pitchFamily="2" charset="0"/>
              </a:rPr>
              <a:t>Project Title: </a:t>
            </a:r>
            <a:r>
              <a:rPr lang="en-US" sz="1300" dirty="0"/>
              <a:t>Modification of condensate export and 18k pump discharge lines to accommodate a prover loop in Okoloma gas plant by November 2019</a:t>
            </a:r>
            <a:br>
              <a:rPr lang="en-US" sz="1600" dirty="0">
                <a:latin typeface="Arial" charset="0"/>
              </a:rPr>
            </a:br>
            <a:br>
              <a:rPr lang="en-US" sz="1600" dirty="0">
                <a:solidFill>
                  <a:schemeClr val="accent3">
                    <a:lumMod val="50000"/>
                  </a:schemeClr>
                </a:solidFill>
              </a:rPr>
            </a:br>
            <a:endParaRPr lang="en-US" sz="1500" dirty="0">
              <a:latin typeface="Futura Medium" panose="00000400000000000000" pitchFamily="2" charset="0"/>
            </a:endParaRPr>
          </a:p>
        </p:txBody>
      </p:sp>
      <p:sp>
        <p:nvSpPr>
          <p:cNvPr id="13" name="Text Placeholder 2 rename 1"/>
          <p:cNvSpPr txBox="1">
            <a:spLocks/>
          </p:cNvSpPr>
          <p:nvPr/>
        </p:nvSpPr>
        <p:spPr>
          <a:xfrm>
            <a:off x="92360" y="2691248"/>
            <a:ext cx="2946608" cy="1302324"/>
          </a:xfrm>
          <a:prstGeom prst="rect">
            <a:avLst/>
          </a:prstGeom>
          <a:ln>
            <a:solidFill>
              <a:srgbClr val="2C2C2C"/>
            </a:solidFill>
          </a:ln>
        </p:spPr>
        <p:txBody>
          <a:bodyPr/>
          <a:lstStyle/>
          <a:p>
            <a:pPr algn="just" defTabSz="685800">
              <a:spcAft>
                <a:spcPts val="375"/>
              </a:spcAft>
              <a:defRPr/>
            </a:pPr>
            <a:r>
              <a:rPr lang="en-US" sz="825" b="1" u="sng" dirty="0">
                <a:solidFill>
                  <a:srgbClr val="404040"/>
                </a:solidFill>
                <a:latin typeface="Futura Medium" panose="00000400000000000000" pitchFamily="2" charset="0"/>
              </a:rPr>
              <a:t>Project Scope/Actions : </a:t>
            </a:r>
          </a:p>
          <a:p>
            <a:pPr marL="171450" indent="-171450" algn="just" defTabSz="685800">
              <a:spcAft>
                <a:spcPts val="375"/>
              </a:spcAft>
              <a:buFont typeface="Wingdings" panose="05000000000000000000" pitchFamily="2" charset="2"/>
              <a:buChar char="v"/>
              <a:defRPr/>
            </a:pPr>
            <a:r>
              <a:rPr lang="en-GB" sz="900" dirty="0"/>
              <a:t>     Obtain MOC approval</a:t>
            </a:r>
          </a:p>
          <a:p>
            <a:pPr marL="171450" indent="-171450" algn="just" defTabSz="685800">
              <a:spcAft>
                <a:spcPts val="375"/>
              </a:spcAft>
              <a:buFont typeface="Wingdings" panose="05000000000000000000" pitchFamily="2" charset="2"/>
              <a:buChar char="v"/>
              <a:defRPr/>
            </a:pPr>
            <a:r>
              <a:rPr lang="en-GB" sz="900" dirty="0"/>
              <a:t>      Engineering/Design of prover loop modification</a:t>
            </a:r>
          </a:p>
          <a:p>
            <a:pPr marL="342900" indent="-342900">
              <a:buFont typeface="Wingdings" panose="05000000000000000000" pitchFamily="2" charset="2"/>
              <a:buChar char="v"/>
            </a:pPr>
            <a:r>
              <a:rPr lang="en-US" sz="900" dirty="0"/>
              <a:t>Asset engineering  to mobilize for modification during shutdown</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Delivery of materials to site (valves and spools)</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Modification activities</a:t>
            </a:r>
          </a:p>
          <a:p>
            <a:pPr marL="342900" indent="-342900">
              <a:buFont typeface="Wingdings" panose="05000000000000000000" pitchFamily="2" charset="2"/>
              <a:buChar char="v"/>
            </a:pPr>
            <a:r>
              <a:rPr lang="en-US" sz="900" dirty="0">
                <a:solidFill>
                  <a:srgbClr val="404040"/>
                </a:solidFill>
                <a:latin typeface="Futura Medium" panose="00000400000000000000" pitchFamily="2" charset="0"/>
              </a:rPr>
              <a:t>Commission and handover</a:t>
            </a:r>
          </a:p>
          <a:p>
            <a:pPr marL="342900" indent="-342900">
              <a:buFont typeface="Wingdings" panose="05000000000000000000" pitchFamily="2" charset="2"/>
              <a:buChar char="v"/>
            </a:pPr>
            <a:endParaRPr lang="en-US" sz="900" dirty="0">
              <a:solidFill>
                <a:srgbClr val="404040"/>
              </a:solidFill>
              <a:latin typeface="Futura Medium" panose="00000400000000000000" pitchFamily="2" charset="0"/>
            </a:endParaRPr>
          </a:p>
          <a:p>
            <a:pPr marL="342900" indent="-342900">
              <a:buFont typeface="Wingdings" panose="05000000000000000000" pitchFamily="2" charset="2"/>
              <a:buChar char="v"/>
            </a:pPr>
            <a:endParaRPr lang="en-GB" sz="900" dirty="0">
              <a:solidFill>
                <a:srgbClr val="404040"/>
              </a:solidFill>
              <a:latin typeface="Futura Medium" panose="00000400000000000000" pitchFamily="2" charset="0"/>
            </a:endParaRPr>
          </a:p>
        </p:txBody>
      </p:sp>
      <p:sp>
        <p:nvSpPr>
          <p:cNvPr id="10" name="Text Placeholder 2 rename 2"/>
          <p:cNvSpPr txBox="1">
            <a:spLocks/>
          </p:cNvSpPr>
          <p:nvPr/>
        </p:nvSpPr>
        <p:spPr>
          <a:xfrm>
            <a:off x="3143354" y="2698172"/>
            <a:ext cx="3624263" cy="1295400"/>
          </a:xfrm>
          <a:prstGeom prst="rect">
            <a:avLst/>
          </a:prstGeom>
          <a:solidFill>
            <a:schemeClr val="bg1"/>
          </a:solidFill>
          <a:ln>
            <a:solidFill>
              <a:srgbClr val="2C2C2C"/>
            </a:solidFill>
          </a:ln>
        </p:spPr>
        <p:txBody>
          <a:bodyPr/>
          <a:lstStyle/>
          <a:p>
            <a:pPr algn="just" defTabSz="685800">
              <a:spcAft>
                <a:spcPts val="375"/>
              </a:spcAft>
              <a:defRPr/>
            </a:pPr>
            <a:r>
              <a:rPr lang="en-GB" sz="825" b="1" u="sng" dirty="0">
                <a:solidFill>
                  <a:srgbClr val="404040"/>
                </a:solidFill>
                <a:latin typeface="Futura Medium" panose="00000400000000000000" pitchFamily="2" charset="0"/>
              </a:rPr>
              <a:t>High-level Timeline:</a:t>
            </a:r>
            <a:endParaRPr lang="en-GB" sz="825" dirty="0">
              <a:solidFill>
                <a:srgbClr val="404040"/>
              </a:solidFill>
              <a:latin typeface="Futura Medium" panose="00000400000000000000" pitchFamily="2" charset="0"/>
            </a:endParaRPr>
          </a:p>
          <a:p>
            <a:pPr marL="128588" indent="-128588" defTabSz="685800">
              <a:buFont typeface="Wingdings" panose="05000000000000000000" pitchFamily="2" charset="2"/>
              <a:buChar char="n"/>
              <a:defRPr/>
            </a:pPr>
            <a:r>
              <a:rPr lang="en-GB" sz="900" dirty="0">
                <a:solidFill>
                  <a:srgbClr val="404040"/>
                </a:solidFill>
                <a:latin typeface="Futura Medium" panose="00000400000000000000" pitchFamily="2" charset="0"/>
              </a:rPr>
              <a:t>L0-L1: SEP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L2: SEP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L3: SEPT 2019</a:t>
            </a:r>
          </a:p>
          <a:p>
            <a:pPr marL="128588" indent="-128588" defTabSz="685800">
              <a:spcBef>
                <a:spcPts val="225"/>
              </a:spcBef>
              <a:buFont typeface="Wingdings" pitchFamily="2" charset="2"/>
              <a:buChar char="n"/>
              <a:defRPr/>
            </a:pPr>
            <a:r>
              <a:rPr lang="en-GB" sz="900" dirty="0">
                <a:solidFill>
                  <a:srgbClr val="404040"/>
                </a:solidFill>
                <a:latin typeface="Futura Medium" panose="00000400000000000000" pitchFamily="2" charset="0"/>
              </a:rPr>
              <a:t>L4: OCTOBER 2019</a:t>
            </a:r>
          </a:p>
          <a:p>
            <a:pPr marL="128588" indent="-128588" defTabSz="685800">
              <a:spcBef>
                <a:spcPts val="225"/>
              </a:spcBef>
              <a:buFont typeface="Wingdings" pitchFamily="2" charset="2"/>
              <a:buChar char="n"/>
              <a:defRPr/>
            </a:pPr>
            <a:r>
              <a:rPr lang="en-US" sz="900" dirty="0">
                <a:solidFill>
                  <a:srgbClr val="404040"/>
                </a:solidFill>
                <a:latin typeface="Futura Medium" panose="00000400000000000000" pitchFamily="2" charset="0"/>
              </a:rPr>
              <a:t>L5: </a:t>
            </a:r>
            <a:r>
              <a:rPr lang="en-GB" sz="900" dirty="0">
                <a:solidFill>
                  <a:srgbClr val="404040"/>
                </a:solidFill>
                <a:latin typeface="Futura Medium" panose="00000400000000000000" pitchFamily="2" charset="0"/>
              </a:rPr>
              <a:t>DECEMBER</a:t>
            </a:r>
            <a:r>
              <a:rPr lang="en-US" sz="900" dirty="0">
                <a:solidFill>
                  <a:srgbClr val="404040"/>
                </a:solidFill>
                <a:latin typeface="Futura Medium" panose="00000400000000000000" pitchFamily="2" charset="0"/>
              </a:rPr>
              <a:t> 2019</a:t>
            </a:r>
          </a:p>
          <a:p>
            <a:pPr marL="128588" indent="-128588" defTabSz="685800">
              <a:spcBef>
                <a:spcPts val="225"/>
              </a:spcBef>
              <a:buFont typeface="Wingdings" pitchFamily="2" charset="2"/>
              <a:buChar char="n"/>
              <a:defRPr/>
            </a:pPr>
            <a:r>
              <a:rPr lang="en-US" sz="900" dirty="0">
                <a:solidFill>
                  <a:srgbClr val="404040"/>
                </a:solidFill>
                <a:latin typeface="Futura Medium" panose="00000400000000000000" pitchFamily="2" charset="0"/>
              </a:rPr>
              <a:t>Initiative End</a:t>
            </a:r>
            <a:endParaRPr lang="en-GB" sz="90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200" dirty="0">
              <a:solidFill>
                <a:srgbClr val="404040"/>
              </a:solidFill>
              <a:latin typeface="Futura Medium" panose="00000400000000000000" pitchFamily="2" charset="0"/>
            </a:endParaRPr>
          </a:p>
        </p:txBody>
      </p:sp>
      <p:sp>
        <p:nvSpPr>
          <p:cNvPr id="11" name="Text Placeholder 2 rename 3"/>
          <p:cNvSpPr txBox="1">
            <a:spLocks/>
          </p:cNvSpPr>
          <p:nvPr/>
        </p:nvSpPr>
        <p:spPr>
          <a:xfrm>
            <a:off x="6872004" y="2704191"/>
            <a:ext cx="2179637" cy="1289381"/>
          </a:xfrm>
          <a:prstGeom prst="rect">
            <a:avLst/>
          </a:prstGeom>
          <a:solidFill>
            <a:schemeClr val="bg1"/>
          </a:solidFill>
          <a:ln>
            <a:solidFill>
              <a:srgbClr val="2C2C2C"/>
            </a:solidFill>
          </a:ln>
        </p:spPr>
        <p:txBody>
          <a:bodyPr/>
          <a:lstStyle/>
          <a:p>
            <a:pPr algn="just" defTabSz="685800">
              <a:spcAft>
                <a:spcPts val="375"/>
              </a:spcAft>
              <a:defRPr/>
            </a:pPr>
            <a:r>
              <a:rPr lang="en-US" sz="900" b="1" u="sng" dirty="0">
                <a:solidFill>
                  <a:srgbClr val="404040"/>
                </a:solidFill>
                <a:latin typeface="Futura Medium" panose="00000400000000000000" pitchFamily="2" charset="0"/>
              </a:rPr>
              <a:t>Critical Success Factors:</a:t>
            </a:r>
            <a:endParaRPr lang="en-GB" sz="900" dirty="0">
              <a:solidFill>
                <a:srgbClr val="404040"/>
              </a:solidFill>
              <a:latin typeface="Futura Medium" panose="00000400000000000000" pitchFamily="2" charset="0"/>
            </a:endParaRP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Asset leadership support to provide CAPEX budget</a:t>
            </a:r>
          </a:p>
          <a:p>
            <a:pPr marL="128588" indent="-128588" defTabSz="914378">
              <a:spcBef>
                <a:spcPct val="50000"/>
              </a:spcBef>
              <a:buFont typeface="Wingdings" panose="05000000000000000000" pitchFamily="2" charset="2"/>
              <a:buChar char="n"/>
            </a:pPr>
            <a:r>
              <a:rPr lang="en-GB" sz="750" dirty="0">
                <a:solidFill>
                  <a:srgbClr val="404040"/>
                </a:solidFill>
                <a:latin typeface="Futura Medium" panose="00000400000000000000" pitchFamily="2" charset="0"/>
              </a:rPr>
              <a:t>Material availability on site</a:t>
            </a:r>
          </a:p>
          <a:p>
            <a:pPr algn="just" defTabSz="685800">
              <a:spcBef>
                <a:spcPts val="150"/>
              </a:spcBef>
              <a:spcAft>
                <a:spcPts val="150"/>
              </a:spcAft>
              <a:buClr>
                <a:srgbClr val="9BBB59">
                  <a:lumMod val="50000"/>
                </a:srgbClr>
              </a:buClr>
              <a:buSzPct val="125000"/>
              <a:defRPr/>
            </a:pPr>
            <a:endParaRPr lang="en-US" sz="1350" dirty="0">
              <a:solidFill>
                <a:srgbClr val="404040"/>
              </a:solidFill>
              <a:latin typeface="Futura Medium" panose="00000400000000000000" pitchFamily="2" charset="0"/>
            </a:endParaRPr>
          </a:p>
        </p:txBody>
      </p:sp>
      <p:sp>
        <p:nvSpPr>
          <p:cNvPr id="12" name="Text Placeholder 2 rename 4"/>
          <p:cNvSpPr txBox="1">
            <a:spLocks/>
          </p:cNvSpPr>
          <p:nvPr/>
        </p:nvSpPr>
        <p:spPr>
          <a:xfrm>
            <a:off x="88149" y="4094020"/>
            <a:ext cx="2981245" cy="959428"/>
          </a:xfrm>
          <a:prstGeom prst="rect">
            <a:avLst/>
          </a:prstGeom>
          <a:solidFill>
            <a:schemeClr val="bg1"/>
          </a:solidFill>
          <a:ln>
            <a:solidFill>
              <a:srgbClr val="2C2C2C"/>
            </a:solidFill>
          </a:ln>
        </p:spPr>
        <p:txBody>
          <a:bodyPr/>
          <a:lstStyle/>
          <a:p>
            <a:pPr algn="just" defTabSz="685800">
              <a:spcAft>
                <a:spcPts val="375"/>
              </a:spcAft>
              <a:defRPr/>
            </a:pPr>
            <a:r>
              <a:rPr lang="en-US" sz="788" b="1" u="sng" dirty="0">
                <a:solidFill>
                  <a:srgbClr val="404040"/>
                </a:solidFill>
                <a:latin typeface="Futura Medium" panose="00000400000000000000" pitchFamily="2" charset="0"/>
              </a:rPr>
              <a:t>Potential Benefits &amp; Measurement:</a:t>
            </a:r>
            <a:endParaRPr lang="en-GB" sz="788" dirty="0">
              <a:solidFill>
                <a:srgbClr val="404040"/>
              </a:solidFill>
              <a:latin typeface="Futura Medium" panose="00000400000000000000" pitchFamily="2" charset="0"/>
            </a:endParaRPr>
          </a:p>
          <a:p>
            <a:pPr marL="128588" indent="-128588" defTabSz="685800">
              <a:buFont typeface="Wingdings" pitchFamily="2" charset="2"/>
              <a:buChar char="n"/>
              <a:defRPr/>
            </a:pPr>
            <a:r>
              <a:rPr lang="en-US" sz="900" dirty="0">
                <a:solidFill>
                  <a:srgbClr val="404040"/>
                </a:solidFill>
                <a:latin typeface="Futura Medium" panose="00000400000000000000" pitchFamily="2" charset="0"/>
              </a:rPr>
              <a:t>Compliance to statutory requirements (DPR)</a:t>
            </a:r>
          </a:p>
          <a:p>
            <a:pPr marL="128588" indent="-128588" defTabSz="685800">
              <a:buFont typeface="Wingdings" pitchFamily="2" charset="2"/>
              <a:buChar char="n"/>
              <a:defRPr/>
            </a:pPr>
            <a:r>
              <a:rPr lang="en-US" sz="900" dirty="0">
                <a:solidFill>
                  <a:srgbClr val="404040"/>
                </a:solidFill>
                <a:latin typeface="Futura Medium" panose="00000400000000000000" pitchFamily="2" charset="0"/>
              </a:rPr>
              <a:t>Significant reduction in hours required to execute activity from 72 hours to 5hours</a:t>
            </a:r>
            <a:endParaRPr lang="en-GB" sz="900" dirty="0"/>
          </a:p>
          <a:p>
            <a:pPr defTabSz="685800">
              <a:defRPr/>
            </a:pPr>
            <a:endParaRPr lang="en-US" sz="900" dirty="0">
              <a:solidFill>
                <a:srgbClr val="404040"/>
              </a:solidFill>
              <a:latin typeface="Futura Medium" panose="00000400000000000000" pitchFamily="2" charset="0"/>
            </a:endParaRP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6" name="Date Placeholder 5">
            <a:extLst>
              <a:ext uri="{FF2B5EF4-FFF2-40B4-BE49-F238E27FC236}">
                <a16:creationId xmlns:a16="http://schemas.microsoft.com/office/drawing/2014/main" id="{6E2FC81F-7C55-4E35-871B-E5662AAF827A}"/>
              </a:ext>
            </a:extLst>
          </p:cNvPr>
          <p:cNvSpPr>
            <a:spLocks noGrp="1"/>
          </p:cNvSpPr>
          <p:nvPr>
            <p:ph type="dt" sz="half" idx="2"/>
          </p:nvPr>
        </p:nvSpPr>
        <p:spPr/>
        <p:txBody>
          <a:bodyPr/>
          <a:lstStyle/>
          <a:p>
            <a:pPr>
              <a:defRPr/>
            </a:pPr>
            <a:r>
              <a:rPr lang="en-GB" noProof="1">
                <a:solidFill>
                  <a:srgbClr val="404040"/>
                </a:solidFill>
              </a:rPr>
              <a:t>Date July 2019</a:t>
            </a:r>
          </a:p>
        </p:txBody>
      </p:sp>
      <p:sp>
        <p:nvSpPr>
          <p:cNvPr id="15" name="Text Placeholder 2 rename 5"/>
          <p:cNvSpPr txBox="1">
            <a:spLocks/>
          </p:cNvSpPr>
          <p:nvPr/>
        </p:nvSpPr>
        <p:spPr>
          <a:xfrm>
            <a:off x="6887485" y="4132123"/>
            <a:ext cx="2168366" cy="1125677"/>
          </a:xfrm>
          <a:prstGeom prst="rect">
            <a:avLst/>
          </a:prstGeom>
          <a:solidFill>
            <a:schemeClr val="bg1"/>
          </a:solidFill>
          <a:ln>
            <a:solidFill>
              <a:srgbClr val="2C2C2C"/>
            </a:solidFill>
          </a:ln>
        </p:spPr>
        <p:txBody>
          <a:bodyPr/>
          <a:lstStyle/>
          <a:p>
            <a:pPr defTabSz="914378">
              <a:spcBef>
                <a:spcPts val="225"/>
              </a:spcBef>
            </a:pPr>
            <a:r>
              <a:rPr lang="en-US" sz="825" dirty="0">
                <a:solidFill>
                  <a:srgbClr val="404040"/>
                </a:solidFill>
                <a:latin typeface="Futura Medium"/>
                <a:ea typeface="Times New Roman"/>
                <a:cs typeface="Times New Roman"/>
              </a:rPr>
              <a:t>Project Sponsor: PUM</a:t>
            </a:r>
            <a:endParaRPr lang="en-GB" sz="825" dirty="0">
              <a:solidFill>
                <a:srgbClr val="404040"/>
              </a:solidFill>
              <a:latin typeface="Times New Roman"/>
              <a:ea typeface="Times New Roman"/>
            </a:endParaRPr>
          </a:p>
          <a:p>
            <a:pPr defTabSz="914378">
              <a:spcBef>
                <a:spcPts val="225"/>
              </a:spcBef>
            </a:pPr>
            <a:r>
              <a:rPr lang="en-US" sz="825" dirty="0">
                <a:solidFill>
                  <a:srgbClr val="404040"/>
                </a:solidFill>
                <a:latin typeface="Futura Medium"/>
                <a:ea typeface="Times New Roman"/>
                <a:cs typeface="Times New Roman"/>
              </a:rPr>
              <a:t>Implementation Lead: Okey Anozie/Soba</a:t>
            </a:r>
          </a:p>
          <a:p>
            <a:pPr defTabSz="914378">
              <a:spcBef>
                <a:spcPts val="225"/>
              </a:spcBef>
            </a:pPr>
            <a:r>
              <a:rPr lang="en-US" sz="825" dirty="0">
                <a:solidFill>
                  <a:srgbClr val="404040"/>
                </a:solidFill>
                <a:latin typeface="Futura Medium"/>
                <a:ea typeface="Times New Roman"/>
                <a:cs typeface="Times New Roman"/>
              </a:rPr>
              <a:t>Project Team: Okoye Elizabeth, Obinna Obioha, Asoh Joseph, </a:t>
            </a:r>
            <a:r>
              <a:rPr lang="en-US" sz="825">
                <a:solidFill>
                  <a:srgbClr val="404040"/>
                </a:solidFill>
                <a:latin typeface="Futura Medium"/>
                <a:ea typeface="Times New Roman"/>
                <a:cs typeface="Times New Roman"/>
              </a:rPr>
              <a:t>Solomon Thomas</a:t>
            </a:r>
            <a:endParaRPr lang="en-US" sz="825" dirty="0">
              <a:solidFill>
                <a:srgbClr val="404040"/>
              </a:solidFill>
              <a:latin typeface="Futura Medium"/>
              <a:ea typeface="Times New Roman"/>
              <a:cs typeface="Times New Roman"/>
            </a:endParaRP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2692</TotalTime>
  <Words>357</Words>
  <Application>Microsoft Office PowerPoint</Application>
  <PresentationFormat>On-screen Show (4:3)</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 Bold</vt:lpstr>
      <vt:lpstr>Futura Medium</vt:lpstr>
      <vt:lpstr>Times New Roman</vt:lpstr>
      <vt:lpstr>Wingdings</vt:lpstr>
      <vt:lpstr>Shell layouts with footer</vt:lpstr>
      <vt:lpstr>Project Title: Modification of condensate export and 18k pump discharge lines to accommodate a prover loop in Okoloma gas plant by November 2019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UTILIZE MOTION-SENSITIVE LIGHTING SYSTEMS AND CONSOLIDATE OFFICE SPACE DURING OFF-PERIODS</dc:title>
  <dc:creator>SPDC LEH IMOR OH SPDC-UPO/G/PLI</dc:creator>
  <cp:lastModifiedBy>Okoye, Elizabeth C SPDC-UPO/G/ULM</cp:lastModifiedBy>
  <cp:revision>97</cp:revision>
  <dcterms:created xsi:type="dcterms:W3CDTF">2006-08-16T00:00:00Z</dcterms:created>
  <dcterms:modified xsi:type="dcterms:W3CDTF">2019-10-03T15:03:08Z</dcterms:modified>
</cp:coreProperties>
</file>