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7"/>
  </p:sldMasterIdLst>
  <p:notesMasterIdLst>
    <p:notesMasterId r:id="rId18"/>
  </p:notesMasterIdLst>
  <p:handoutMasterIdLst>
    <p:handoutMasterId r:id="rId19"/>
  </p:handoutMasterIdLst>
  <p:sldIdLst>
    <p:sldId id="256" r:id="rId8"/>
    <p:sldId id="345" r:id="rId9"/>
    <p:sldId id="356" r:id="rId10"/>
    <p:sldId id="380" r:id="rId11"/>
    <p:sldId id="381" r:id="rId12"/>
    <p:sldId id="382" r:id="rId13"/>
    <p:sldId id="383" r:id="rId14"/>
    <p:sldId id="384" r:id="rId15"/>
    <p:sldId id="385" r:id="rId16"/>
    <p:sldId id="354" r:id="rId17"/>
  </p:sldIdLst>
  <p:sldSz cx="12192000" cy="6858000"/>
  <p:notesSz cx="6797675" cy="9926638"/>
  <p:embeddedFontLst>
    <p:embeddedFont>
      <p:font typeface="ShellBold" panose="00000800000000000000" pitchFamily="2" charset="0"/>
      <p:regular r:id="rId20"/>
      <p:bold r:id="rId21"/>
    </p:embeddedFont>
    <p:embeddedFont>
      <p:font typeface="ShellMedium" panose="00000600000000000000" pitchFamily="2" charset="0"/>
      <p:regular r:id="rId22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448" autoAdjust="0"/>
  </p:normalViewPr>
  <p:slideViewPr>
    <p:cSldViewPr snapToGrid="0" snapToObjects="1" showGuides="1">
      <p:cViewPr varScale="1">
        <p:scale>
          <a:sx n="67" d="100"/>
          <a:sy n="67" d="100"/>
        </p:scale>
        <p:origin x="64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1" d="100"/>
          <a:sy n="61" d="100"/>
        </p:scale>
        <p:origin x="2712" y="84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ShellMedium" panose="00000600000000000000" pitchFamily="50" charset="0"/>
              </a:rPr>
              <a:pPr/>
              <a:t>25/02/2021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>
                <a:latin typeface="ShellMedium" panose="00000600000000000000" pitchFamily="50" charset="0"/>
              </a:rPr>
              <a:pPr/>
              <a:t>25/02/2021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95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10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80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>
                <a:latin typeface="ShellMedium" panose="00000600000000000000" pitchFamily="50" charset="0"/>
              </a:rPr>
              <a:pPr/>
              <a:t>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251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3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195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4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754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5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488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6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553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7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776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8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57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9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794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May 2020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TextBox 12" descr="CONFIDENTIAL_TAG_0xFFEE">
            <a:extLst>
              <a:ext uri="{FF2B5EF4-FFF2-40B4-BE49-F238E27FC236}">
                <a16:creationId xmlns:a16="http://schemas.microsoft.com/office/drawing/2014/main" id="{75482005-ADAF-4A84-9988-8679E0582B5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198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May 2020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7" name="TextBox 26" descr="CONFIDENTIAL_TAG_0xFFEE">
            <a:extLst>
              <a:ext uri="{FF2B5EF4-FFF2-40B4-BE49-F238E27FC236}">
                <a16:creationId xmlns:a16="http://schemas.microsoft.com/office/drawing/2014/main" id="{D2BBA8D6-CE8F-4163-94E0-1258F04EAE0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ShellBold" panose="00000800000000000000" pitchFamily="50" charset="0"/>
                <a:ea typeface="ShellMedium" panose="00000600000000000000" pitchFamily="50" charset="0"/>
                <a:cs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May 2020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1" name="TextBox 10" descr="CONFIDENTIAL_TAG_0xFFEE">
            <a:extLst>
              <a:ext uri="{FF2B5EF4-FFF2-40B4-BE49-F238E27FC236}">
                <a16:creationId xmlns:a16="http://schemas.microsoft.com/office/drawing/2014/main" id="{53E18F82-8B18-4F37-A0A1-15F7B9980FF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May 2020</a:t>
            </a:r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57416278-A96A-4329-982F-78AE052CCBD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May 2020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FC958996-89EE-494A-A900-A57CE6DC6004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May 2020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0" kern="1200" dirty="0" smtClean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AAB8B668-89B3-4D67-8E37-3189FC93CBA4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May 2020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</p:cSld>
  <p:clrMapOvr>
    <a:masterClrMapping/>
  </p:clrMapOvr>
  <p:transition/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May 2020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C40D73B2-0BAC-4F42-848C-C52167685A19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May 2020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5EE50D6A-1230-4D5E-A856-BC07CB43F16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May 2020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A86C8552-A2B7-46F8-9BD8-9F37D8C9E63B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May 2020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0CE1498C-06A8-4E57-8887-79656D17F2B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May 2020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443C6877-1333-4CA0-9E8C-11092F64BD64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May 2020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C8B2AAA8-A425-4B64-91D4-97EE1EEB29A3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May 2020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13793F51-0F78-46CD-A9FA-81EC51176B8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May 2020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A104F737-34E6-4933-8B92-A979760AD5F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May 2020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DA8E756E-D5FA-469D-9F88-544FFC7C81EA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May 2020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91" r:id="rId7"/>
    <p:sldLayoutId id="2147483667" r:id="rId8"/>
    <p:sldLayoutId id="2147483692" r:id="rId9"/>
    <p:sldLayoutId id="2147483694" r:id="rId10"/>
    <p:sldLayoutId id="2147483680" r:id="rId11"/>
    <p:sldLayoutId id="2147483697" r:id="rId12"/>
    <p:sldLayoutId id="2147483678" r:id="rId13"/>
    <p:sldLayoutId id="2147483700" r:id="rId14"/>
    <p:sldLayoutId id="2147483681" r:id="rId15"/>
    <p:sldLayoutId id="2147483682" r:id="rId16"/>
    <p:sldLayoutId id="2147483683" r:id="rId17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ShellBold" panose="00000800000000000000" pitchFamily="50" charset="0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2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Gbaran CPF OSD1 Trip 28-05-2020</a:t>
            </a:r>
          </a:p>
        </p:txBody>
      </p:sp>
      <p:sp>
        <p:nvSpPr>
          <p:cNvPr id="23" name="Subtitle 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Investigation Results 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Oba' Durodola, Lawson Agabi &amp; Chidiebere Nkere)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Investigation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May 2020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1026" name="6D88802B-E574-4CF3-9943-DD23DD2073CB" descr="156B2376-5810-4321-9671-9E83D5F2C79E@clients">
            <a:extLst>
              <a:ext uri="{FF2B5EF4-FFF2-40B4-BE49-F238E27FC236}">
                <a16:creationId xmlns:a16="http://schemas.microsoft.com/office/drawing/2014/main" id="{0005C80E-9901-4D9D-9D38-3FFEEAAA5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312238" y="2139855"/>
            <a:ext cx="4365509" cy="38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08000" y="1176338"/>
            <a:ext cx="11171238" cy="483076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Problem Statement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Timeline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Findings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Conclusions and Recommendations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May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2</a:t>
            </a:fld>
            <a:endParaRPr lang="en-GB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10381" y="1195388"/>
            <a:ext cx="11171238" cy="4830761"/>
          </a:xfrm>
        </p:spPr>
        <p:txBody>
          <a:bodyPr/>
          <a:lstStyle/>
          <a:p>
            <a:r>
              <a:rPr lang="en-GB" b="1" dirty="0">
                <a:solidFill>
                  <a:srgbClr val="000000"/>
                </a:solidFill>
              </a:rPr>
              <a:t>Expected</a:t>
            </a:r>
          </a:p>
          <a:p>
            <a:r>
              <a:rPr lang="en-GB" dirty="0">
                <a:solidFill>
                  <a:srgbClr val="000000"/>
                </a:solidFill>
              </a:rPr>
              <a:t>Gbaran CPF to continuously produce oil and gas to deliver current CPF nomination of 1,100MMscf/d and OP19/Stretch Plan of 36,600bbl/d</a:t>
            </a:r>
          </a:p>
          <a:p>
            <a:endParaRPr lang="en-GB" dirty="0">
              <a:solidFill>
                <a:srgbClr val="000000"/>
              </a:solidFill>
            </a:endParaRPr>
          </a:p>
          <a:p>
            <a:r>
              <a:rPr lang="en-GB" b="1" dirty="0">
                <a:solidFill>
                  <a:srgbClr val="000000"/>
                </a:solidFill>
              </a:rPr>
              <a:t>Actual</a:t>
            </a:r>
          </a:p>
          <a:p>
            <a:r>
              <a:rPr lang="en-GB" dirty="0">
                <a:solidFill>
                  <a:srgbClr val="000000"/>
                </a:solidFill>
              </a:rPr>
              <a:t>Gbaran CPF experienced an OSD1 trip on 28 May 2020 at 18:13hrs</a:t>
            </a:r>
          </a:p>
          <a:p>
            <a:endParaRPr lang="en-GB" dirty="0">
              <a:solidFill>
                <a:srgbClr val="000000"/>
              </a:solidFill>
            </a:endParaRPr>
          </a:p>
          <a:p>
            <a:r>
              <a:rPr lang="en-GB" b="1" dirty="0">
                <a:solidFill>
                  <a:srgbClr val="000000"/>
                </a:solidFill>
              </a:rPr>
              <a:t>Impact</a:t>
            </a:r>
          </a:p>
          <a:p>
            <a:r>
              <a:rPr lang="en-GB" dirty="0">
                <a:solidFill>
                  <a:srgbClr val="000000"/>
                </a:solidFill>
              </a:rPr>
              <a:t>Gbaran deferred circa 780MMscf gas and 18,000bbl liquid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May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3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10381" y="1195388"/>
            <a:ext cx="11171238" cy="4830761"/>
          </a:xfrm>
        </p:spPr>
        <p:txBody>
          <a:bodyPr/>
          <a:lstStyle/>
          <a:p>
            <a:r>
              <a:rPr lang="en-GB" sz="1600" b="1" dirty="0">
                <a:solidFill>
                  <a:srgbClr val="000000"/>
                </a:solidFill>
              </a:rPr>
              <a:t>28 May 2020</a:t>
            </a:r>
          </a:p>
          <a:p>
            <a:r>
              <a:rPr lang="en-GB" sz="1600" b="1" dirty="0">
                <a:solidFill>
                  <a:srgbClr val="000000"/>
                </a:solidFill>
              </a:rPr>
              <a:t>18:13: </a:t>
            </a:r>
            <a:r>
              <a:rPr lang="en-GB" sz="1600" dirty="0">
                <a:solidFill>
                  <a:srgbClr val="000000"/>
                </a:solidFill>
              </a:rPr>
              <a:t>Gbaran CPF tripped on OSD1</a:t>
            </a:r>
          </a:p>
          <a:p>
            <a:r>
              <a:rPr lang="en-GB" sz="1600" b="1" dirty="0">
                <a:solidFill>
                  <a:srgbClr val="000000"/>
                </a:solidFill>
              </a:rPr>
              <a:t>19:20 – 21:36: </a:t>
            </a:r>
            <a:r>
              <a:rPr lang="en-GB" sz="1600" dirty="0">
                <a:solidFill>
                  <a:srgbClr val="000000"/>
                </a:solidFill>
              </a:rPr>
              <a:t>Commenced Well Open up activities and pulling</a:t>
            </a:r>
          </a:p>
          <a:p>
            <a:r>
              <a:rPr lang="en-GB" sz="1600" b="1" dirty="0">
                <a:solidFill>
                  <a:srgbClr val="000000"/>
                </a:solidFill>
              </a:rPr>
              <a:t>22:10: </a:t>
            </a:r>
            <a:r>
              <a:rPr lang="en-GB" sz="1600" dirty="0">
                <a:solidFill>
                  <a:srgbClr val="000000"/>
                </a:solidFill>
              </a:rPr>
              <a:t>High Level on the HP Flare K.O Drum due to failed 51-RV-254 on the XHP Train 2 Heater Relief Line to Flare</a:t>
            </a:r>
          </a:p>
          <a:p>
            <a:r>
              <a:rPr lang="en-GB" sz="1600" b="1" dirty="0">
                <a:solidFill>
                  <a:srgbClr val="000000"/>
                </a:solidFill>
              </a:rPr>
              <a:t>22:15: </a:t>
            </a:r>
            <a:r>
              <a:rPr lang="en-GB" sz="1600" dirty="0">
                <a:solidFill>
                  <a:srgbClr val="000000"/>
                </a:solidFill>
              </a:rPr>
              <a:t>Closed in 12XV213/214 XHP Oil Inlet Header Train 2 to reduce fluid flow to the XHP Separator Train 2</a:t>
            </a:r>
          </a:p>
          <a:p>
            <a:r>
              <a:rPr lang="en-GB" sz="1600" b="1" dirty="0">
                <a:solidFill>
                  <a:srgbClr val="000000"/>
                </a:solidFill>
              </a:rPr>
              <a:t>22:30: </a:t>
            </a:r>
            <a:r>
              <a:rPr lang="en-GB" sz="1600" dirty="0">
                <a:solidFill>
                  <a:srgbClr val="000000"/>
                </a:solidFill>
              </a:rPr>
              <a:t>Reset Oil Stabilization Train 1 &amp; 2 post trip</a:t>
            </a:r>
          </a:p>
          <a:p>
            <a:r>
              <a:rPr lang="en-GB" sz="1600" b="1" dirty="0">
                <a:solidFill>
                  <a:srgbClr val="000000"/>
                </a:solidFill>
              </a:rPr>
              <a:t>23:00: </a:t>
            </a:r>
            <a:r>
              <a:rPr lang="en-GB" sz="1600" dirty="0">
                <a:solidFill>
                  <a:srgbClr val="000000"/>
                </a:solidFill>
              </a:rPr>
              <a:t>Fully isolated the XHP Train 2 Heater and lined up the bypass</a:t>
            </a:r>
          </a:p>
          <a:p>
            <a:endParaRPr lang="en-GB" sz="1600" b="1" dirty="0">
              <a:solidFill>
                <a:srgbClr val="000000"/>
              </a:solidFill>
            </a:endParaRPr>
          </a:p>
          <a:p>
            <a:r>
              <a:rPr lang="en-GB" sz="1600" b="1" dirty="0">
                <a:solidFill>
                  <a:srgbClr val="000000"/>
                </a:solidFill>
              </a:rPr>
              <a:t>29 May 2020</a:t>
            </a:r>
          </a:p>
          <a:p>
            <a:r>
              <a:rPr lang="en-GB" sz="1600" b="1" dirty="0">
                <a:solidFill>
                  <a:srgbClr val="000000"/>
                </a:solidFill>
              </a:rPr>
              <a:t>02:15: </a:t>
            </a:r>
            <a:r>
              <a:rPr lang="en-GB" sz="1600" dirty="0">
                <a:solidFill>
                  <a:srgbClr val="000000"/>
                </a:solidFill>
              </a:rPr>
              <a:t>Started up AGC1 post trip</a:t>
            </a:r>
          </a:p>
          <a:p>
            <a:r>
              <a:rPr lang="en-GB" sz="1600" b="1" dirty="0">
                <a:solidFill>
                  <a:srgbClr val="000000"/>
                </a:solidFill>
              </a:rPr>
              <a:t>05:57: </a:t>
            </a:r>
            <a:r>
              <a:rPr lang="en-GB" sz="1600" dirty="0">
                <a:solidFill>
                  <a:srgbClr val="000000"/>
                </a:solidFill>
              </a:rPr>
              <a:t>AGC1 tripped</a:t>
            </a:r>
          </a:p>
          <a:p>
            <a:r>
              <a:rPr lang="en-GB" sz="1600" b="1" dirty="0">
                <a:solidFill>
                  <a:srgbClr val="000000"/>
                </a:solidFill>
              </a:rPr>
              <a:t>06:31: </a:t>
            </a:r>
            <a:r>
              <a:rPr lang="en-GB" sz="1600" dirty="0">
                <a:solidFill>
                  <a:srgbClr val="000000"/>
                </a:solidFill>
              </a:rPr>
              <a:t>Restarted AGC1 post trip</a:t>
            </a:r>
          </a:p>
          <a:p>
            <a:r>
              <a:rPr lang="en-GB" sz="1600" b="1" dirty="0">
                <a:solidFill>
                  <a:srgbClr val="000000"/>
                </a:solidFill>
              </a:rPr>
              <a:t>10:39: </a:t>
            </a:r>
            <a:r>
              <a:rPr lang="en-GB" sz="1600" dirty="0">
                <a:solidFill>
                  <a:srgbClr val="000000"/>
                </a:solidFill>
              </a:rPr>
              <a:t>Started AGC2 post plant trip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May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4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157919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10381" y="1195388"/>
            <a:ext cx="11171238" cy="4830761"/>
          </a:xfrm>
        </p:spPr>
        <p:txBody>
          <a:bodyPr/>
          <a:lstStyle/>
          <a:p>
            <a:r>
              <a:rPr lang="en-GB" sz="1600" dirty="0">
                <a:solidFill>
                  <a:srgbClr val="000000"/>
                </a:solidFill>
              </a:rPr>
              <a:t>Investigations carried out by the team revealed the following;</a:t>
            </a:r>
          </a:p>
          <a:p>
            <a:r>
              <a:rPr lang="en-GB" sz="1600" dirty="0">
                <a:solidFill>
                  <a:srgbClr val="000000"/>
                </a:solidFill>
              </a:rPr>
              <a:t>1. OSD1 occurred at 18:13hrs due to </a:t>
            </a:r>
            <a:r>
              <a:rPr lang="en-US" sz="1600" dirty="0"/>
              <a:t>GBRG174QS624 point gas detector at Train 2 Export Pump 2P-5501C Seal IRPG5.  The Event Logs download from DCS indicate a Gas Audible Alarm at the Train 2 Export Pump as the First Out.  The data is as follows;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dirty="0"/>
              <a:t>2. The Alarm trend for the Gas Detector indicated the Detector tripped the plant at a set point of 37.2% at 18:13hrs.  In Fig1 the Gas Detector started experiencing a Device Fault severally as from 18:01hrs (highlighted in yellow).  The timing of the trip corelates with the time captured in the Event Logs however the required set point to activate a Trip is 60%. Reference Fig 2 for data.  </a:t>
            </a:r>
          </a:p>
          <a:p>
            <a:endParaRPr lang="en-US" sz="1600" dirty="0"/>
          </a:p>
          <a:p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May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5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14C26A-F2F6-4131-B118-25F507158FF5}"/>
              </a:ext>
            </a:extLst>
          </p:cNvPr>
          <p:cNvSpPr/>
          <p:nvPr/>
        </p:nvSpPr>
        <p:spPr>
          <a:xfrm>
            <a:off x="4023123" y="4700761"/>
            <a:ext cx="39885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/>
              <a:t>Fig1 – Event Logs download from DCS </a:t>
            </a:r>
            <a:endParaRPr lang="en-GB" sz="1600" b="1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B3194-3CB0-4132-A70C-EB5C26EA8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2556605"/>
            <a:ext cx="11341100" cy="214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8636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May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6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D182A9E-BD3C-4FCD-8BA4-78757048B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375" y="1099203"/>
            <a:ext cx="7128368" cy="50083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DB333D1-0800-4C44-841F-87B239F28F3A}"/>
              </a:ext>
            </a:extLst>
          </p:cNvPr>
          <p:cNvSpPr/>
          <p:nvPr/>
        </p:nvSpPr>
        <p:spPr>
          <a:xfrm>
            <a:off x="3144348" y="6135889"/>
            <a:ext cx="4692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i="1" dirty="0"/>
              <a:t>Fig 2– Alarm Trend for GBRG174QS624</a:t>
            </a:r>
            <a:endParaRPr lang="en-GB" sz="1800" b="1" i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3F924D-3185-4664-9BDC-55B2DB769B8A}"/>
              </a:ext>
            </a:extLst>
          </p:cNvPr>
          <p:cNvGrpSpPr/>
          <p:nvPr/>
        </p:nvGrpSpPr>
        <p:grpSpPr>
          <a:xfrm>
            <a:off x="480870" y="3135439"/>
            <a:ext cx="3957780" cy="865061"/>
            <a:chOff x="985695" y="3135439"/>
            <a:chExt cx="3957780" cy="865061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BB0D2D6-045A-4521-8C05-DDFA07C6AD81}"/>
                </a:ext>
              </a:extLst>
            </p:cNvPr>
            <p:cNvCxnSpPr/>
            <p:nvPr/>
          </p:nvCxnSpPr>
          <p:spPr>
            <a:xfrm>
              <a:off x="2600325" y="3429000"/>
              <a:ext cx="2343150" cy="57150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FCC4AB-5BB3-4C4B-9ED3-15A59C802B00}"/>
                </a:ext>
              </a:extLst>
            </p:cNvPr>
            <p:cNvSpPr/>
            <p:nvPr/>
          </p:nvSpPr>
          <p:spPr>
            <a:xfrm>
              <a:off x="985695" y="3135439"/>
              <a:ext cx="185178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/>
                <a:t>Trip Point = 37.2% </a:t>
              </a:r>
              <a:endParaRPr lang="en-GB" sz="1400" b="1" dirty="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F998BA-EE6E-4A01-9EAE-9A8C911FE1D7}"/>
              </a:ext>
            </a:extLst>
          </p:cNvPr>
          <p:cNvCxnSpPr>
            <a:cxnSpLocks/>
          </p:cNvCxnSpPr>
          <p:nvPr/>
        </p:nvCxnSpPr>
        <p:spPr>
          <a:xfrm flipH="1">
            <a:off x="4438650" y="2658566"/>
            <a:ext cx="5595809" cy="27040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300123-8958-433B-A6C1-1D579C83E4CC}"/>
              </a:ext>
            </a:extLst>
          </p:cNvPr>
          <p:cNvCxnSpPr>
            <a:cxnSpLocks/>
          </p:cNvCxnSpPr>
          <p:nvPr/>
        </p:nvCxnSpPr>
        <p:spPr>
          <a:xfrm flipH="1">
            <a:off x="7784554" y="2658566"/>
            <a:ext cx="2249905" cy="26986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EEA90F1-20FA-489A-87C1-791A112C6E45}"/>
              </a:ext>
            </a:extLst>
          </p:cNvPr>
          <p:cNvSpPr/>
          <p:nvPr/>
        </p:nvSpPr>
        <p:spPr>
          <a:xfrm>
            <a:off x="9747743" y="2135346"/>
            <a:ext cx="24131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Alarm Trend indicated gas dissipated within 4hrs  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412704579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8000" y="712800"/>
            <a:ext cx="11171238" cy="752475"/>
          </a:xfrm>
        </p:spPr>
        <p:txBody>
          <a:bodyPr/>
          <a:lstStyle/>
          <a:p>
            <a:r>
              <a:rPr lang="en-GB"/>
              <a:t>Findings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175475" y="1042470"/>
            <a:ext cx="7650179" cy="4830761"/>
          </a:xfrm>
        </p:spPr>
        <p:txBody>
          <a:bodyPr/>
          <a:lstStyle/>
          <a:p>
            <a:pPr algn="just"/>
            <a:r>
              <a:rPr lang="en-GB" sz="1600" dirty="0">
                <a:solidFill>
                  <a:srgbClr val="000000"/>
                </a:solidFill>
              </a:rPr>
              <a:t>3. Alarm Trends indicated a fault due to the following;</a:t>
            </a:r>
          </a:p>
          <a:p>
            <a:pPr marL="573300" lvl="1" indent="-342900" algn="just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Gas detector tripped below its required trip point</a:t>
            </a:r>
          </a:p>
          <a:p>
            <a:pPr marL="573300" lvl="1" indent="-342900" algn="just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Gas trends indicated 4 hours for gas to dissipate which is a deviation from normal gas envelopes recorded from trends.</a:t>
            </a:r>
          </a:p>
          <a:p>
            <a:pPr algn="just"/>
            <a:r>
              <a:rPr lang="en-GB" sz="1600" dirty="0">
                <a:solidFill>
                  <a:srgbClr val="000000"/>
                </a:solidFill>
              </a:rPr>
              <a:t>4. The Gas Detector has a 1 Yearly Maintenance Cycle.  The last function check was executed on 02-02-2020 with SAP W/O 22674964, its status was OK and Detector was passed Healthy.</a:t>
            </a:r>
          </a:p>
          <a:p>
            <a:pPr algn="just"/>
            <a:r>
              <a:rPr lang="en-GB" sz="1600" dirty="0">
                <a:solidFill>
                  <a:srgbClr val="000000"/>
                </a:solidFill>
              </a:rPr>
              <a:t>5. Investigation Team’s visit to site indicated absence of a possible gas emission.  Export Pump 2P-5501C was on stand-by when Plan tripped with 2P-5501B in operation.</a:t>
            </a:r>
          </a:p>
          <a:p>
            <a:pPr algn="just"/>
            <a:r>
              <a:rPr lang="en-GB" sz="1600" dirty="0">
                <a:solidFill>
                  <a:srgbClr val="000000"/>
                </a:solidFill>
              </a:rPr>
              <a:t>6. Investigation Team performed simulation tests on 31 May 2020 at 16:10hrs to ascertain condition of gas detector.  Simulation Tests indicated the following;</a:t>
            </a:r>
          </a:p>
          <a:p>
            <a:pPr marL="516150" lvl="1" indent="-285750" algn="just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</a:rPr>
              <a:t>Gas detector failed to record gas levels above 48.4% when exposed to continuous supply of Calibration Gas.  Investigation Team expected to register a 100% level due to high volumes of Calibration Gas emitted to sensor. Reference Fig 4 for data.</a:t>
            </a:r>
          </a:p>
          <a:p>
            <a:pPr lvl="1" indent="0" algn="just">
              <a:buNone/>
            </a:pPr>
            <a:endParaRPr lang="en-US" sz="1600" dirty="0"/>
          </a:p>
          <a:p>
            <a:pPr marL="342900" indent="-342900" algn="just">
              <a:buAutoNum type="arabicPeriod"/>
            </a:pPr>
            <a:endParaRPr lang="en-US" sz="1600" dirty="0"/>
          </a:p>
          <a:p>
            <a:pPr marL="342900" indent="-342900" algn="just">
              <a:buAutoNum type="arabicPeriod"/>
            </a:pPr>
            <a:endParaRPr lang="en-US" sz="1600" dirty="0"/>
          </a:p>
          <a:p>
            <a:pPr marL="342900" indent="-342900" algn="just">
              <a:buAutoNum type="arabicPeriod"/>
            </a:pPr>
            <a:endParaRPr lang="en-US" sz="1600" dirty="0"/>
          </a:p>
          <a:p>
            <a:pPr marL="342900" indent="-342900" algn="just">
              <a:buAutoNum type="arabicPeriod"/>
            </a:pPr>
            <a:endParaRPr lang="en-US" sz="1600" dirty="0"/>
          </a:p>
          <a:p>
            <a:pPr algn="just"/>
            <a:endParaRPr lang="en-US" sz="1600" dirty="0"/>
          </a:p>
          <a:p>
            <a:pPr algn="just"/>
            <a:endParaRPr lang="en-US" sz="1600" dirty="0"/>
          </a:p>
          <a:p>
            <a:pPr marL="342900" indent="-342900" algn="just">
              <a:buAutoNum type="arabicPeriod"/>
            </a:pPr>
            <a:endParaRPr lang="en-US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May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7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2050" name="D839BA5A-1EDF-4678-B412-524975C1078D" descr="A627594E-50B6-4472-AE07-2F75CB2BB9E5@clients">
            <a:extLst>
              <a:ext uri="{FF2B5EF4-FFF2-40B4-BE49-F238E27FC236}">
                <a16:creationId xmlns:a16="http://schemas.microsoft.com/office/drawing/2014/main" id="{AE839D86-F504-43D9-9FA5-7CC32E46C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734169" y="1872409"/>
            <a:ext cx="4625588" cy="3469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5A2672-4D71-4437-B1B7-B95BFB746D50}"/>
              </a:ext>
            </a:extLst>
          </p:cNvPr>
          <p:cNvCxnSpPr>
            <a:cxnSpLocks/>
          </p:cNvCxnSpPr>
          <p:nvPr/>
        </p:nvCxnSpPr>
        <p:spPr>
          <a:xfrm>
            <a:off x="7915275" y="1294210"/>
            <a:ext cx="710406" cy="132397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B48FC7E-6DA0-4DE2-86C5-084CA06BEF77}"/>
              </a:ext>
            </a:extLst>
          </p:cNvPr>
          <p:cNvSpPr/>
          <p:nvPr/>
        </p:nvSpPr>
        <p:spPr>
          <a:xfrm>
            <a:off x="7237534" y="645813"/>
            <a:ext cx="21496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GBRG174QS624 point gas detector </a:t>
            </a:r>
            <a:endParaRPr lang="en-GB" sz="16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141E6-5472-4945-A674-3138F562AD93}"/>
              </a:ext>
            </a:extLst>
          </p:cNvPr>
          <p:cNvSpPr/>
          <p:nvPr/>
        </p:nvSpPr>
        <p:spPr>
          <a:xfrm>
            <a:off x="7915275" y="6019752"/>
            <a:ext cx="41719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/>
              <a:t>Fig 3– CPF Location of GBRG174QS624</a:t>
            </a:r>
            <a:endParaRPr lang="en-GB" sz="1600" b="1" i="1" dirty="0"/>
          </a:p>
        </p:txBody>
      </p:sp>
    </p:spTree>
    <p:extLst>
      <p:ext uri="{BB962C8B-B14F-4D97-AF65-F5344CB8AC3E}">
        <p14:creationId xmlns:p14="http://schemas.microsoft.com/office/powerpoint/2010/main" val="78121152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May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8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B333D1-0800-4C44-841F-87B239F28F3A}"/>
              </a:ext>
            </a:extLst>
          </p:cNvPr>
          <p:cNvSpPr/>
          <p:nvPr/>
        </p:nvSpPr>
        <p:spPr>
          <a:xfrm>
            <a:off x="2356155" y="6099867"/>
            <a:ext cx="6692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i="1" dirty="0"/>
              <a:t>Fig 4– Alarm Trend for GBRG174QS624 during Simulation</a:t>
            </a:r>
            <a:endParaRPr lang="en-GB" sz="1800" b="1" i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EA90F1-20FA-489A-87C1-791A112C6E45}"/>
              </a:ext>
            </a:extLst>
          </p:cNvPr>
          <p:cNvSpPr/>
          <p:nvPr/>
        </p:nvSpPr>
        <p:spPr>
          <a:xfrm>
            <a:off x="9452468" y="880499"/>
            <a:ext cx="24131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Alarm Trend indicated Gas Detector failed to record gas volumes above 48.4%  during Simulation</a:t>
            </a:r>
            <a:endParaRPr lang="en-GB" sz="1400" b="1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9842C20-0F84-46D0-82C5-007808CB3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155" y="805389"/>
            <a:ext cx="6924210" cy="53305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EB30D6-59F4-458D-A965-42763C7A4657}"/>
              </a:ext>
            </a:extLst>
          </p:cNvPr>
          <p:cNvCxnSpPr>
            <a:cxnSpLocks/>
          </p:cNvCxnSpPr>
          <p:nvPr/>
        </p:nvCxnSpPr>
        <p:spPr>
          <a:xfrm flipH="1">
            <a:off x="7667625" y="2076450"/>
            <a:ext cx="2781300" cy="95250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58125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 and Recommendations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510381" y="1195388"/>
            <a:ext cx="11171238" cy="4830761"/>
          </a:xfrm>
        </p:spPr>
        <p:txBody>
          <a:bodyPr/>
          <a:lstStyle/>
          <a:p>
            <a:r>
              <a:rPr lang="en-GB" sz="1600" dirty="0">
                <a:solidFill>
                  <a:srgbClr val="000000"/>
                </a:solidFill>
              </a:rPr>
              <a:t>Conclusions are as follows;</a:t>
            </a:r>
          </a:p>
          <a:p>
            <a:r>
              <a:rPr lang="en-GB" sz="1600" dirty="0">
                <a:solidFill>
                  <a:srgbClr val="000000"/>
                </a:solidFill>
              </a:rPr>
              <a:t>1. The Gbaran CPF OSD1 on 28 May 2020 at 18:13hrs was caused by a spurious trip of </a:t>
            </a:r>
            <a:r>
              <a:rPr lang="en-US" sz="1600" dirty="0"/>
              <a:t>GBRG174QS624 point gas detector at Train 2 Export Pump 2P-5501C Seal IRPG5.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r>
              <a:rPr lang="en-US" sz="1600" dirty="0"/>
              <a:t>Recommendations are as follows;</a:t>
            </a:r>
          </a:p>
          <a:p>
            <a:r>
              <a:rPr lang="en-US" sz="1600" dirty="0"/>
              <a:t>1. Replace faulty Gas Detector</a:t>
            </a:r>
          </a:p>
          <a:p>
            <a:r>
              <a:rPr lang="en-US" sz="1600"/>
              <a:t>2. Capture </a:t>
            </a:r>
            <a:r>
              <a:rPr lang="en-US" sz="1600" dirty="0"/>
              <a:t>threat in MTO and perform Causal Learning</a:t>
            </a:r>
          </a:p>
          <a:p>
            <a:pPr marL="342900" indent="-342900">
              <a:buAutoNum type="arabicPeriod"/>
            </a:pPr>
            <a:endParaRPr lang="en-US" sz="1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May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9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349982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Font Theme">
      <a:majorFont>
        <a:latin typeface="ShellBold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1;Date1;Widescreen Shell template - 16x9.potx" id="{F99105CB-A4F5-413F-A47E-DB01C9EA953F}" vid="{8469B93A-448D-4F50-A8E8-884986DC6B4E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PolicyDirtyBag xmlns="microsoft.office.server.policy.changes">
  <Microsoft.Office.RecordsManagement.PolicyFeatures.Expiration op="Change"/>
</PolicyDirtyBag>
</file>

<file path=customXml/item2.xml><?xml version="1.0" encoding="utf-8"?>
<?mso-contentType ?>
<p:Policy xmlns:p="office.server.policy" id="" local="true">
  <p:Name>Shell Document Base</p:Name>
  <p:Description/>
  <p:Statement/>
  <p:PolicyItems/>
</p:Policy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ell_x0020_SharePoint_x0020_SAEF_x0020_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The Shell Petroleum Development Company Of Nigeria Limited</TermName>
          <TermId xmlns="http://schemas.microsoft.com/office/infopath/2007/PartnerControls">b482a97d-f8dd-41c8-ab1c-99b8408fd22e</TermId>
        </TermInfo>
      </Terms>
    </Shell_x0020_SharePoint_x0020_SAEF_x0020_LegalEntityTaxHTField0>
    <Shell_x0020_SharePoint_x0020_SAEF_x0020_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NIGERIA</TermName>
          <TermId xmlns="http://schemas.microsoft.com/office/infopath/2007/PartnerControls">973e3eb3-a5f9-4712-a628-787e048af9f3</TermId>
        </TermInfo>
      </Terms>
    </Shell_x0020_SharePoint_x0020_SAEF_x0020_CountryOfJurisdictionTaxHTField0>
    <Shell_x0020_SharePoint_x0020_SAEF_x0020_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International</TermName>
          <TermId xmlns="http://schemas.microsoft.com/office/infopath/2007/PartnerControls">dabf15d9-4f75-4ed1-b8a1-a0c3e2a85888</TermId>
        </TermInfo>
      </Terms>
    </Shell_x0020_SharePoint_x0020_SAEF_x0020_BusinessTaxHTField0>
    <Shell_x0020_SharePoint_x0020_SAEF_x0020_Collection xmlns="http://schemas.microsoft.com/sharepoint/v3">false</Shell_x0020_SharePoint_x0020_SAEF_x0020_Collection>
    <Shell_x0020_SharePoint_x0020_SAEF_x0020_RecordStatus xmlns="http://schemas.microsoft.com/sharepoint/v3" xsi:nil="true"/>
    <Shell_x0020_SharePoint_x0020_SAEF_x0020_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Shell_x0020_SharePoint_x0020_SAEF_x0020_ExportControlClassificationTaxHTField0>
    <Shell_x0020_SharePoint_x0020_SAEF_x0020_WorkgroupID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Shell_x0020_SharePoint_x0020_SAEF_x0020_WorkgroupIDTaxHTField0>
    <IconOverlay xmlns="http://schemas.microsoft.com/sharepoint/v4" xsi:nil="true"/>
    <Shell_x0020_SharePoint_x0020_SAEF_x0020_FilePlanRecordType xmlns="http://schemas.microsoft.com/sharepoint/v3" xsi:nil="true"/>
    <Shell_x0020_SharePoint_x0020_SAEF_x0020_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Sub-Saharan Africa</TermName>
          <TermId xmlns="http://schemas.microsoft.com/office/infopath/2007/PartnerControls">9d13514c-804d-40ff-8e8a-f6825f62fb70</TermId>
        </TermInfo>
      </Terms>
    </Shell_x0020_SharePoint_x0020_SAEF_x0020_BusinessUnitRegionTaxHTField0>
    <Shell_x0020_SharePoint_x0020_SAEF_x0020_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- Records Management</TermName>
          <TermId xmlns="http://schemas.microsoft.com/office/infopath/2007/PartnerControls">1f68a0f2-47ab-4887-8df5-7c0616d5ad90</TermId>
        </TermInfo>
      </Terms>
    </Shell_x0020_SharePoint_x0020_SAEF_x0020_BusinessProcessTaxHTField0>
    <Shell_x0020_SharePoint_x0020_SAEF_x0020_KeepFileLocal xmlns="http://schemas.microsoft.com/sharepoint/v3">false</Shell_x0020_SharePoint_x0020_SAEF_x0020_KeepFileLocal>
    <Shell_x0020_SharePoint_x0020_SAEF_x0020_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Shell_x0020_SharePoint_x0020_SAEF_x0020_DocumentStatusTaxHTField0>
    <TaxCatchAll xmlns="6bf13cdf-fe37-4f83-b678-a66af09c9b81">
      <Value>5</Value>
      <Value>11</Value>
      <Value>10</Value>
      <Value>9</Value>
      <Value>8</Value>
      <Value>7</Value>
      <Value>6</Value>
      <Value>39</Value>
      <Value>4</Value>
      <Value>3</Value>
      <Value>2</Value>
      <Value>1</Value>
    </TaxCatchAll>
    <Shell_x0020_SharePoint_x0020_SAEF_x0020_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hell_x0020_SharePoint_x0020_SAEF_x0020_LanguageTaxHTField0>
    <Shell_x0020_SharePoint_x0020_SAEF_x0020_SiteOwner xmlns="http://schemas.microsoft.com/sharepoint/v3">i:0#.w|africa-me\bisi.t.banigbe</Shell_x0020_SharePoint_x0020_SAEF_x0020_SiteOwner>
    <Shell_x0020_SharePoint_x0020_SAEF_x0020_TRIMRecordNumber xmlns="http://schemas.microsoft.com/sharepoint/v3" xsi:nil="true"/>
    <Shell_x0020_SharePoint_x0020_SAEF_x0020_IsRecord xmlns="http://schemas.microsoft.com/sharepoint/v3" xsi:nil="true"/>
    <Shell_x0020_SharePoint_x0020_SAEF_x0020_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Field Reviews [ARM]</TermName>
          <TermId xmlns="http://schemas.microsoft.com/office/infopath/2007/PartnerControls">e9a5838a-a230-4603-9825-56768e7df68e</TermId>
        </TermInfo>
      </Terms>
    </Shell_x0020_SharePoint_x0020_SAEF_x0020_DocumentTypeTaxHTField0>
    <Shell_x0020_SharePoint_x0020_SAEF_x0020_SiteCollectionName xmlns="http://schemas.microsoft.com/sharepoint/v3">Asset Land 7 East</Shell_x0020_SharePoint_x0020_SAEF_x0020_SiteCollectionName>
    <Shell_x0020_SharePoint_x0020_SAEF_x0020_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Shell_x0020_SharePoint_x0020_SAEF_x0020_SecurityClassificationTaxHTField0>
    <Shell_x0020_SharePoint_x0020_SAEF_x0020_Owner xmlns="http://schemas.microsoft.com/sharepoint/v3" xsi:nil="true"/>
    <Shell_x0020_SharePoint_x0020_SAEF_x0020_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ddce64fb-3cb8-4cd9-8e3d-0fe554247fd1</TermId>
        </TermInfo>
      </Terms>
    </Shell_x0020_SharePoint_x0020_SAEF_x0020_GlobalFunctionTaxHTField0>
    <Shell_x0020_SharePoint_x0020_SAEF_x0020_Declarer xmlns="http://schemas.microsoft.com/sharepoint/v3" xsi:nil="true"/>
    <Shell_x0020_SharePoint_x0020_SAEF_x0020_AssetIdentifier xmlns="http://schemas.microsoft.com/sharepoint/v3" xsi:nil="true"/>
    <_dlc_DocId xmlns="6bf13cdf-fe37-4f83-b678-a66af09c9b81">AFFAA0353-380134468-2228</_dlc_DocId>
    <_dlc_DocIdUrl xmlns="6bf13cdf-fe37-4f83-b678-a66af09c9b81">
      <Url>https://nga001-sp.shell.com/sites/AFFAA0353/_layouts/15/DocIdRedir.aspx?ID=AFFAA0353-380134468-2228</Url>
      <Description>AFFAA0353-380134468-2228</Description>
    </_dlc_DocIdUrl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9F866143A1CD13448DCD0C8C6DD3EBBE" ma:contentTypeVersion="316" ma:contentTypeDescription="Shell Document Content Type" ma:contentTypeScope="" ma:versionID="c1637f4d0ac40020bab0d60768b69eb8">
  <xsd:schema xmlns:xsd="http://www.w3.org/2001/XMLSchema" xmlns:xs="http://www.w3.org/2001/XMLSchema" xmlns:p="http://schemas.microsoft.com/office/2006/metadata/properties" xmlns:ns1="http://schemas.microsoft.com/sharepoint/v3" xmlns:ns2="6bf13cdf-fe37-4f83-b678-a66af09c9b81" xmlns:ns4="http://schemas.microsoft.com/sharepoint/v4" targetNamespace="http://schemas.microsoft.com/office/2006/metadata/properties" ma:root="true" ma:fieldsID="27f340481a38de8dd708a88c138af478" ns1:_="" ns2:_="" ns4:_="">
    <xsd:import namespace="http://schemas.microsoft.com/sharepoint/v3"/>
    <xsd:import namespace="6bf13cdf-fe37-4f83-b678-a66af09c9b81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hell_x0020_SharePoint_x0020_SAEF_x0020_SecurityClassificationTaxHTField0" minOccurs="0"/>
                <xsd:element ref="ns1:Shell_x0020_SharePoint_x0020_SAEF_x0020_ExportControlClassificationTaxHTField0" minOccurs="0"/>
                <xsd:element ref="ns1:Shell_x0020_SharePoint_x0020_SAEF_x0020_DocumentStatusTaxHTField0" minOccurs="0"/>
                <xsd:element ref="ns1:Shell_x0020_SharePoint_x0020_SAEF_x0020_DocumentTypeTaxHTField0" minOccurs="0"/>
                <xsd:element ref="ns1:Shell_x0020_SharePoint_x0020_SAEF_x0020_Owner" minOccurs="0"/>
                <xsd:element ref="ns1:Shell_x0020_SharePoint_x0020_SAEF_x0020_BusinessTaxHTField0" minOccurs="0"/>
                <xsd:element ref="ns1:Shell_x0020_SharePoint_x0020_SAEF_x0020_BusinessUnitRegionTaxHTField0" minOccurs="0"/>
                <xsd:element ref="ns1:Shell_x0020_SharePoint_x0020_SAEF_x0020_GlobalFunctionTaxHTField0" minOccurs="0"/>
                <xsd:element ref="ns1:Shell_x0020_SharePoint_x0020_SAEF_x0020_BusinessProcessTaxHTField0" minOccurs="0"/>
                <xsd:element ref="ns1:Shell_x0020_SharePoint_x0020_SAEF_x0020_LegalEntityTaxHTField0" minOccurs="0"/>
                <xsd:element ref="ns1:Shell_x0020_SharePoint_x0020_SAEF_x0020_WorkgroupIDTaxHTField0" minOccurs="0"/>
                <xsd:element ref="ns1:Shell_x0020_SharePoint_x0020_SAEF_x0020_SiteCollectionName"/>
                <xsd:element ref="ns1:Shell_x0020_SharePoint_x0020_SAEF_x0020_SiteOwner"/>
                <xsd:element ref="ns1:Shell_x0020_SharePoint_x0020_SAEF_x0020_LanguageTaxHTField0" minOccurs="0"/>
                <xsd:element ref="ns1:Shell_x0020_SharePoint_x0020_SAEF_x0020_CountryOfJurisdictionTaxHTField0" minOccurs="0"/>
                <xsd:element ref="ns1:Shell_x0020_SharePoint_x0020_SAEF_x0020_Collection"/>
                <xsd:element ref="ns1:Shell_x0020_SharePoint_x0020_SAEF_x0020_KeepFileLocal"/>
                <xsd:element ref="ns1:Shell_x0020_SharePoint_x0020_SAEF_x0020_AssetIdentifier" minOccurs="0"/>
                <xsd:element ref="ns2:_dlc_DocId" minOccurs="0"/>
                <xsd:element ref="ns2:_dlc_DocIdPersistId" minOccurs="0"/>
                <xsd:element ref="ns1:Shell_x0020_SharePoint_x0020_SAEF_x0020_FilePlanRecordType" minOccurs="0"/>
                <xsd:element ref="ns1:Shell_x0020_SharePoint_x0020_SAEF_x0020_RecordStatus" minOccurs="0"/>
                <xsd:element ref="ns1:Shell_x0020_SharePoint_x0020_SAEF_x0020_Declarer" minOccurs="0"/>
                <xsd:element ref="ns1:Shell_x0020_SharePoint_x0020_SAEF_x0020_IsRecord" minOccurs="0"/>
                <xsd:element ref="ns1:Shell_x0020_SharePoint_x0020_SAEF_x0020_TRIMRecordNumber" minOccurs="0"/>
                <xsd:element ref="ns1:_dlc_Exempt" minOccurs="0"/>
                <xsd:element ref="ns1:_dlc_ExpireDateSaved" minOccurs="0"/>
                <xsd:element ref="ns1:_dlc_ExpireDate" minOccurs="0"/>
                <xsd:element ref="ns2:TaxCatchAll" minOccurs="0"/>
                <xsd:element ref="ns2:TaxCatchAllLabel" minOccurs="0"/>
                <xsd:element ref="ns1:AverageRating" minOccurs="0"/>
                <xsd:element ref="ns1:RatingCount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ell_x0020_SharePoint_x0020_SAEF_x0020_SecurityClassificationTaxHTField0" ma:index="3" ma:taxonomy="true" ma:internalName="Shell_x0020_SharePoint_x0020_SAEF_x0020_SecurityClassificationTaxHTField0" ma:taxonomyFieldName="Shell_x0020_SharePoint_x0020_SAEF_x0020_SecurityClassification" ma:displayName="Security Classification" ma:default="8;#Restricted|21aa7f98-4035-4019-a764-107acb7269af" ma:fieldId="{2ce2f798-4e95-48f9-a317-73f854109466}" ma:sspId="b9f46dd1-24cc-42ee-81c0-d22fe755409c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ExportControlClassificationTaxHTField0" ma:index="5" nillable="true" ma:taxonomy="true" ma:internalName="Shell_x0020_SharePoint_x0020_SAEF_x0020_ExportControlClassificationTaxHTField0" ma:taxonomyFieldName="Shell_x0020_SharePoint_x0020_SAEF_x0020_ExportControlClassification" ma:displayName="Export Control" ma:readOnly="false" ma:default="9;#Non-US content - Non Controlled|2ac8835e-0587-4096-a6e2-1f68da1e6cb3" ma:fieldId="{334f96ae-8e6f-4bca-bd92-9698e8369ad6}" ma:sspId="b9f46dd1-24cc-42ee-81c0-d22fe755409c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StatusTaxHTField0" ma:index="7" ma:taxonomy="true" ma:internalName="Shell_x0020_SharePoint_x0020_SAEF_x0020_DocumentStatusTaxHTField0" ma:taxonomyFieldName="Shell_x0020_SharePoint_x0020_SAEF_x0020_DocumentStatus" ma:displayName="Document Status" ma:default="11;#Draft|1c86f377-7d91-4c95-bd5b-c18c83fe0aa5" ma:fieldId="{627a77c6-2170-43dd-a0ef-eb6a3870ea75}" ma:sspId="b9f46dd1-24cc-42ee-81c0-d22fe755409c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TypeTaxHTField0" ma:index="9" ma:taxonomy="true" ma:internalName="Shell_x0020_SharePoint_x0020_SAEF_x0020_DocumentTypeTaxHTField0" ma:taxonomyFieldName="Shell_x0020_SharePoint_x0020_SAEF_x0020_DocumentType" ma:displayName="Document Type" ma:default="" ma:fieldId="{566fdc14-b4fa-46ee-a88e-e2aac7ad2eac}" ma:sspId="b9f46dd1-24cc-42ee-81c0-d22fe755409c" ma:termSetId="c44bbaaa-530b-481e-814c-1a89fe9de40e" ma:anchorId="352dd3f6-c8ee-4c48-93af-e62c944275c3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Owner" ma:index="12" nillable="true" ma:displayName="Owner" ma:internalName="Shell_x0020_SharePoint_x0020_SAEF_x0020_Owner">
      <xsd:simpleType>
        <xsd:restriction base="dms:Text"/>
      </xsd:simpleType>
    </xsd:element>
    <xsd:element name="Shell_x0020_SharePoint_x0020_SAEF_x0020_BusinessTaxHTField0" ma:index="13" ma:taxonomy="true" ma:internalName="Shell_x0020_SharePoint_x0020_SAEF_x0020_BusinessTaxHTField0" ma:taxonomyFieldName="Shell_x0020_SharePoint_x0020_SAEF_x0020_Business" ma:displayName="Business" ma:default="1;#Upstream International|dabf15d9-4f75-4ed1-b8a1-a0c3e2a85888" ma:fieldId="{0d7acb72-5c17-4ee6-b184-d60d15597f6a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UnitRegionTaxHTField0" ma:index="15" ma:taxonomy="true" ma:internalName="Shell_x0020_SharePoint_x0020_SAEF_x0020_BusinessUnitRegionTaxHTField0" ma:taxonomyFieldName="Shell_x0020_SharePoint_x0020_SAEF_x0020_BusinessUnitRegion" ma:displayName="Business Unit/Region" ma:default="2;#Sub-Saharan Africa|9d13514c-804d-40ff-8e8a-f6825f62fb70" ma:fieldId="{98984985-015b-4079-8918-b5a01b45e4b3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GlobalFunctionTaxHTField0" ma:index="17" ma:taxonomy="true" ma:internalName="Shell_x0020_SharePoint_x0020_SAEF_x0020_GlobalFunctionTaxHTField0" ma:taxonomyFieldName="Shell_x0020_SharePoint_x0020_SAEF_x0020_GlobalFunction" ma:displayName="Business Function" ma:default="3;#Not Applicable|ddce64fb-3cb8-4cd9-8e3d-0fe554247fd1" ma:fieldId="{1284211f-8330-48b1-a5cc-ec1f0d9b0f7a}" ma:sspId="b9f46dd1-24cc-42ee-81c0-d22fe755409c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ProcessTaxHTField0" ma:index="19" nillable="true" ma:taxonomy="true" ma:internalName="Shell_x0020_SharePoint_x0020_SAEF_x0020_BusinessProcessTaxHTField0" ma:taxonomyFieldName="Shell_x0020_SharePoint_x0020_SAEF_x0020_BusinessProcess" ma:displayName="Business Process" ma:default="10;#All - Records Management|1f68a0f2-47ab-4887-8df5-7c0616d5ad90" ma:fieldId="{f7493bb9-5348-44de-a787-5c9f505950a2}" ma:sspId="b9f46dd1-24cc-42ee-81c0-d22fe755409c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LegalEntityTaxHTField0" ma:index="21" ma:taxonomy="true" ma:internalName="Shell_x0020_SharePoint_x0020_SAEF_x0020_LegalEntityTaxHTField0" ma:taxonomyFieldName="Shell_x0020_SharePoint_x0020_SAEF_x0020_LegalEntity" ma:displayName="Legal Entity" ma:default="4;#The Shell Petroleum Development Company Of Nigeria Limited|b482a97d-f8dd-41c8-ab1c-99b8408fd22e" ma:fieldId="{529dd253-148e-4d10-9b8c-1444f6695d3b}" ma:sspId="b9f46dd1-24cc-42ee-81c0-d22fe755409c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WorkgroupIDTaxHTField0" ma:index="23" ma:taxonomy="true" ma:internalName="Shell_x0020_SharePoint_x0020_SAEF_x0020_WorkgroupIDTaxHTField0" ma:taxonomyFieldName="Shell_x0020_SharePoint_x0020_SAEF_x0020_WorkgroupID" ma:displayName="TRIM Workgroup" ma:default="5;#Upstream _ Single File Plan - 22022|d3ed65c1-761d-4a84-a678-924ffd6ed182" ma:fieldId="{c47cabfe-a1bc-4e26-91b8-d95c8ce41647}" ma:sspId="b9f46dd1-24cc-42ee-81c0-d22fe755409c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SiteCollectionName" ma:index="25" ma:displayName="Site Collection Name" ma:default="Asset Land 7 East" ma:hidden="true" ma:internalName="Shell_x0020_SharePoint_x0020_SAEF_x0020_SiteCollectionName">
      <xsd:simpleType>
        <xsd:restriction base="dms:Text"/>
      </xsd:simpleType>
    </xsd:element>
    <xsd:element name="Shell_x0020_SharePoint_x0020_SAEF_x0020_SiteOwner" ma:index="26" ma:displayName="Site Owner" ma:default="i:0#.w|africa-me\bisi.t.banigbe" ma:hidden="true" ma:internalName="Shell_x0020_SharePoint_x0020_SAEF_x0020_SiteOwner">
      <xsd:simpleType>
        <xsd:restriction base="dms:Text"/>
      </xsd:simpleType>
    </xsd:element>
    <xsd:element name="Shell_x0020_SharePoint_x0020_SAEF_x0020_LanguageTaxHTField0" ma:index="27" ma:taxonomy="true" ma:internalName="Shell_x0020_SharePoint_x0020_SAEF_x0020_LanguageTaxHTField0" ma:taxonomyFieldName="Shell_x0020_SharePoint_x0020_SAEF_x0020_Language" ma:displayName="Language" ma:default="6;#English|bd3ad5ee-f0c3-40aa-8cc8-36ef09940af3" ma:fieldId="{a99e316a-5158-4b34-9a98-5674ef8a1639}" ma:sspId="b9f46dd1-24cc-42ee-81c0-d22fe755409c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untryOfJurisdictionTaxHTField0" ma:index="29" ma:taxonomy="true" ma:internalName="Shell_x0020_SharePoint_x0020_SAEF_x0020_CountryOfJurisdictionTaxHTField0" ma:taxonomyFieldName="Shell_x0020_SharePoint_x0020_SAEF_x0020_CountryOfJurisdiction" ma:displayName="Country of Jurisdiction" ma:default="7;#NIGERIA|973e3eb3-a5f9-4712-a628-787e048af9f3" ma:fieldId="{dc07035f-7987-48f5-ba88-2d29e2b62c9e}" ma:sspId="b9f46dd1-24cc-42ee-81c0-d22fe755409c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llection" ma:index="31" ma:displayName="Collection" ma:default="0" ma:hidden="true" ma:internalName="Shell_x0020_SharePoint_x0020_SAEF_x0020_Collection">
      <xsd:simpleType>
        <xsd:restriction base="dms:Boolean"/>
      </xsd:simpleType>
    </xsd:element>
    <xsd:element name="Shell_x0020_SharePoint_x0020_SAEF_x0020_KeepFileLocal" ma:index="32" ma:displayName="Keep File Local" ma:default="0" ma:hidden="true" ma:internalName="Shell_x0020_SharePoint_x0020_SAEF_x0020_KeepFileLocal" ma:readOnly="false">
      <xsd:simpleType>
        <xsd:restriction base="dms:Boolean"/>
      </xsd:simpleType>
    </xsd:element>
    <xsd:element name="Shell_x0020_SharePoint_x0020_SAEF_x0020_AssetIdentifier" ma:index="33" nillable="true" ma:displayName="Asset Identifier" ma:hidden="true" ma:internalName="Shell_x0020_SharePoint_x0020_SAEF_x0020_AssetIdentifier">
      <xsd:simpleType>
        <xsd:restriction base="dms:Text"/>
      </xsd:simpleType>
    </xsd:element>
    <xsd:element name="Shell_x0020_SharePoint_x0020_SAEF_x0020_FilePlanRecordType" ma:index="42" nillable="true" ma:displayName="File Plan Record Type" ma:hidden="true" ma:internalName="Shell_x0020_SharePoint_x0020_SAEF_x0020_FilePlanRecordType">
      <xsd:simpleType>
        <xsd:restriction base="dms:Text"/>
      </xsd:simpleType>
    </xsd:element>
    <xsd:element name="Shell_x0020_SharePoint_x0020_SAEF_x0020_RecordStatus" ma:index="43" nillable="true" ma:displayName="Record Status" ma:hidden="true" ma:internalName="Shell_x0020_SharePoint_x0020_SAEF_x0020_RecordStatus">
      <xsd:simpleType>
        <xsd:restriction base="dms:Text"/>
      </xsd:simpleType>
    </xsd:element>
    <xsd:element name="Shell_x0020_SharePoint_x0020_SAEF_x0020_Declarer" ma:index="44" nillable="true" ma:displayName="Declarer" ma:hidden="true" ma:internalName="Shell_x0020_SharePoint_x0020_SAEF_x0020_Declarer">
      <xsd:simpleType>
        <xsd:restriction base="dms:Text"/>
      </xsd:simpleType>
    </xsd:element>
    <xsd:element name="Shell_x0020_SharePoint_x0020_SAEF_x0020_IsRecord" ma:index="45" nillable="true" ma:displayName="Is Record" ma:hidden="true" ma:internalName="Shell_x0020_SharePoint_x0020_SAEF_x0020_IsRecord">
      <xsd:simpleType>
        <xsd:restriction base="dms:Text"/>
      </xsd:simpleType>
    </xsd:element>
    <xsd:element name="Shell_x0020_SharePoint_x0020_SAEF_x0020_TRIMRecordNumber" ma:index="46" nillable="true" ma:displayName="TRIM Record Number" ma:hidden="true" ma:internalName="Shell_x0020_SharePoint_x0020_SAEF_x0020_TRIMRecordNumber">
      <xsd:simpleType>
        <xsd:restriction base="dms:Text"/>
      </xsd:simpleType>
    </xsd:element>
    <xsd:element name="_dlc_Exempt" ma:index="47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48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49" nillable="true" ma:displayName="Expiration Date" ma:description="" ma:hidden="true" ma:indexed="true" ma:internalName="_dlc_ExpireDate" ma:readOnly="true">
      <xsd:simpleType>
        <xsd:restriction base="dms:DateTime"/>
      </xsd:simpleType>
    </xsd:element>
    <xsd:element name="AverageRating" ma:index="52" nillable="true" ma:displayName="Rating (0-5)" ma:decimals="2" ma:description="Average value of all the ratings that have been submitted" ma:hidden="true" ma:internalName="AverageRating" ma:readOnly="true">
      <xsd:simpleType>
        <xsd:restriction base="dms:Number"/>
      </xsd:simpleType>
    </xsd:element>
    <xsd:element name="RatingCount" ma:index="53" nillable="true" ma:displayName="Number of Ratings" ma:decimals="0" ma:description="Number of ratings submitted" ma:hidden="true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f13cdf-fe37-4f83-b678-a66af09c9b81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3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4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50" nillable="true" ma:displayName="Taxonomy Catch All Column" ma:description="" ma:hidden="true" ma:list="{32511c44-37be-4c24-a779-c9529cd60560}" ma:internalName="TaxCatchAll" ma:showField="CatchAllData" ma:web="6bf13cdf-fe37-4f83-b678-a66af09c9b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51" nillable="true" ma:displayName="Taxonomy Catch All Column1" ma:description="" ma:hidden="true" ma:list="{32511c44-37be-4c24-a779-c9529cd60560}" ma:internalName="TaxCatchAllLabel" ma:readOnly="true" ma:showField="CatchAllDataLabel" ma:web="6bf13cdf-fe37-4f83-b678-a66af09c9b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54" nillable="true" ma:displayName="IconOverlay" ma:hidden="true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4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B823BE-6D63-4F3A-A456-26BCA0D2DD0B}">
  <ds:schemaRefs>
    <ds:schemaRef ds:uri="microsoft.office.server.policy.changes"/>
  </ds:schemaRefs>
</ds:datastoreItem>
</file>

<file path=customXml/itemProps2.xml><?xml version="1.0" encoding="utf-8"?>
<ds:datastoreItem xmlns:ds="http://schemas.openxmlformats.org/officeDocument/2006/customXml" ds:itemID="{29FAD8AD-CC9D-419F-B24E-8EDF8B0FC064}">
  <ds:schemaRefs>
    <ds:schemaRef ds:uri="office.server.policy"/>
  </ds:schemaRefs>
</ds:datastoreItem>
</file>

<file path=customXml/itemProps3.xml><?xml version="1.0" encoding="utf-8"?>
<ds:datastoreItem xmlns:ds="http://schemas.openxmlformats.org/officeDocument/2006/customXml" ds:itemID="{1A7A9B5E-BB33-4738-B9A0-E8E65F075CD8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CE0B9F5A-6164-406D-840B-833D15D5E5FB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sharepoint/v4"/>
    <ds:schemaRef ds:uri="6bf13cdf-fe37-4f83-b678-a66af09c9b81"/>
    <ds:schemaRef ds:uri="http://schemas.microsoft.com/sharepoint/v3"/>
    <ds:schemaRef ds:uri="http://purl.org/dc/terms/"/>
  </ds:schemaRefs>
</ds:datastoreItem>
</file>

<file path=customXml/itemProps5.xml><?xml version="1.0" encoding="utf-8"?>
<ds:datastoreItem xmlns:ds="http://schemas.openxmlformats.org/officeDocument/2006/customXml" ds:itemID="{AC1288A7-363F-455E-BDB9-FAE9D60D9B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bf13cdf-fe37-4f83-b678-a66af09c9b81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.xml><?xml version="1.0" encoding="utf-8"?>
<ds:datastoreItem xmlns:ds="http://schemas.openxmlformats.org/officeDocument/2006/customXml" ds:itemID="{D72E9AC1-3A73-4A2D-B900-A06702CB83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Onscreen;2057;Pos1;Date1;Widescreen Shell template - 16x9</Template>
  <TotalTime>124</TotalTime>
  <Words>684</Words>
  <Application>Microsoft Office PowerPoint</Application>
  <PresentationFormat>Widescreen</PresentationFormat>
  <Paragraphs>112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Wingdings</vt:lpstr>
      <vt:lpstr>ShellBold</vt:lpstr>
      <vt:lpstr>Arial</vt:lpstr>
      <vt:lpstr>ShellMedium</vt:lpstr>
      <vt:lpstr>Shell layouts with footer</vt:lpstr>
      <vt:lpstr>Gbaran CPF OSD1 Trip 28-05-2020</vt:lpstr>
      <vt:lpstr>Outline</vt:lpstr>
      <vt:lpstr>Problem Statement</vt:lpstr>
      <vt:lpstr>Timeline</vt:lpstr>
      <vt:lpstr>Findings</vt:lpstr>
      <vt:lpstr>Findings</vt:lpstr>
      <vt:lpstr>Findings</vt:lpstr>
      <vt:lpstr>Findings</vt:lpstr>
      <vt:lpstr>Conclusions and Recommendations</vt:lpstr>
      <vt:lpstr>PowerPoint Presentation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Gbaran CPF OSD1 Trip 28-05-2020</dc:title>
  <dc:creator>Agabi, Lawson U SPDC-UPC/G/UCG</dc:creator>
  <cp:lastModifiedBy>Anyaegbu, Ebele F SPDC-UPC/G/UCG</cp:lastModifiedBy>
  <cp:revision>14</cp:revision>
  <dcterms:created xsi:type="dcterms:W3CDTF">2020-05-31T16:22:09Z</dcterms:created>
  <dcterms:modified xsi:type="dcterms:W3CDTF">2021-02-25T18:36:05Z</dcterms:modified>
  <cp:category>Shell_IC: 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5</vt:i4>
  </property>
  <property fmtid="{D5CDD505-2E9C-101B-9397-08002B2CF9AE}" pid="4" name="ContentTypeId">
    <vt:lpwstr>0x0101006F0A470EEB1140E7AA14F4CE8A50B54C0001CB1477F4DD432AA86DD56CC3887AF4009F866143A1CD13448DCD0C8C6DD3EBBE</vt:lpwstr>
  </property>
  <property fmtid="{D5CDD505-2E9C-101B-9397-08002B2CF9AE}" pid="5" name="_dlc_policyId">
    <vt:lpwstr/>
  </property>
  <property fmtid="{D5CDD505-2E9C-101B-9397-08002B2CF9AE}" pid="6" name="ItemRetentionFormula">
    <vt:lpwstr/>
  </property>
  <property fmtid="{D5CDD505-2E9C-101B-9397-08002B2CF9AE}" pid="7" name="_dlc_DocIdItemGuid">
    <vt:lpwstr>fdf8f487-a246-47bd-9dd3-8753c2da5936</vt:lpwstr>
  </property>
  <property fmtid="{D5CDD505-2E9C-101B-9397-08002B2CF9AE}" pid="8" name="Shell SharePoint SAEF SecurityClassification">
    <vt:lpwstr>8;#Restricted|21aa7f98-4035-4019-a764-107acb7269af</vt:lpwstr>
  </property>
  <property fmtid="{D5CDD505-2E9C-101B-9397-08002B2CF9AE}" pid="9" name="Shell SharePoint SAEF DocumentType">
    <vt:lpwstr>39;#Field Reviews [ARM]|e9a5838a-a230-4603-9825-56768e7df68e</vt:lpwstr>
  </property>
  <property fmtid="{D5CDD505-2E9C-101B-9397-08002B2CF9AE}" pid="10" name="Shell SharePoint SAEF LegalEntity">
    <vt:lpwstr>4;#The Shell Petroleum Development Company Of Nigeria Limited|b482a97d-f8dd-41c8-ab1c-99b8408fd22e</vt:lpwstr>
  </property>
  <property fmtid="{D5CDD505-2E9C-101B-9397-08002B2CF9AE}" pid="11" name="Shell SharePoint SAEF BusinessUnitRegion">
    <vt:lpwstr>2;#Sub-Saharan Africa|9d13514c-804d-40ff-8e8a-f6825f62fb70</vt:lpwstr>
  </property>
  <property fmtid="{D5CDD505-2E9C-101B-9397-08002B2CF9AE}" pid="12" name="Shell SharePoint SAEF GlobalFunction">
    <vt:lpwstr>3;#Not Applicable|ddce64fb-3cb8-4cd9-8e3d-0fe554247fd1</vt:lpwstr>
  </property>
  <property fmtid="{D5CDD505-2E9C-101B-9397-08002B2CF9AE}" pid="13" name="Shell SharePoint SAEF WorkgroupID">
    <vt:lpwstr>5;#Upstream _ Single File Plan - 22022|d3ed65c1-761d-4a84-a678-924ffd6ed182</vt:lpwstr>
  </property>
  <property fmtid="{D5CDD505-2E9C-101B-9397-08002B2CF9AE}" pid="14" name="Shell SharePoint SAEF CountryOfJurisdiction">
    <vt:lpwstr>7;#NIGERIA|973e3eb3-a5f9-4712-a628-787e048af9f3</vt:lpwstr>
  </property>
  <property fmtid="{D5CDD505-2E9C-101B-9397-08002B2CF9AE}" pid="15" name="Shell SharePoint SAEF ExportControlClassification">
    <vt:lpwstr>9;#Non-US content - Non Controlled|2ac8835e-0587-4096-a6e2-1f68da1e6cb3</vt:lpwstr>
  </property>
  <property fmtid="{D5CDD505-2E9C-101B-9397-08002B2CF9AE}" pid="16" name="Shell SharePoint SAEF DocumentStatus">
    <vt:lpwstr>11;#Draft|1c86f377-7d91-4c95-bd5b-c18c83fe0aa5</vt:lpwstr>
  </property>
  <property fmtid="{D5CDD505-2E9C-101B-9397-08002B2CF9AE}" pid="17" name="Shell SharePoint SAEF Language">
    <vt:lpwstr>6;#English|bd3ad5ee-f0c3-40aa-8cc8-36ef09940af3</vt:lpwstr>
  </property>
  <property fmtid="{D5CDD505-2E9C-101B-9397-08002B2CF9AE}" pid="18" name="Shell SharePoint SAEF Business">
    <vt:lpwstr>1;#Upstream International|dabf15d9-4f75-4ed1-b8a1-a0c3e2a85888</vt:lpwstr>
  </property>
  <property fmtid="{D5CDD505-2E9C-101B-9397-08002B2CF9AE}" pid="19" name="Shell SharePoint SAEF BusinessProcess">
    <vt:lpwstr>10;#All - Records Management|1f68a0f2-47ab-4887-8df5-7c0616d5ad90</vt:lpwstr>
  </property>
</Properties>
</file>