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3" r:id="rId5"/>
    <p:sldMasterId id="2147483770" r:id="rId6"/>
  </p:sldMasterIdLst>
  <p:notesMasterIdLst>
    <p:notesMasterId r:id="rId16"/>
  </p:notesMasterIdLst>
  <p:handoutMasterIdLst>
    <p:handoutMasterId r:id="rId17"/>
  </p:handoutMasterIdLst>
  <p:sldIdLst>
    <p:sldId id="256" r:id="rId7"/>
    <p:sldId id="651" r:id="rId8"/>
    <p:sldId id="634" r:id="rId9"/>
    <p:sldId id="476" r:id="rId10"/>
    <p:sldId id="652" r:id="rId11"/>
    <p:sldId id="1769" r:id="rId12"/>
    <p:sldId id="655" r:id="rId13"/>
    <p:sldId id="1770" r:id="rId14"/>
    <p:sldId id="354" r:id="rId15"/>
  </p:sldIdLst>
  <p:sldSz cx="12192000" cy="6858000"/>
  <p:notesSz cx="6797675" cy="9926638"/>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Futura Medium" panose="00000400000000000000" pitchFamily="2" charset="0"/>
      <p:regular r:id="rId24"/>
      <p:bold r:id="rId25"/>
      <p:italic r:id="rId26"/>
      <p:boldItalic r:id="rId27"/>
    </p:embeddedFont>
    <p:embeddedFont>
      <p:font typeface="ShellBold" panose="00000800000000000000" pitchFamily="2" charset="0"/>
      <p:regular r:id="rId28"/>
      <p:bold r:id="rId29"/>
    </p:embeddedFont>
    <p:embeddedFont>
      <p:font typeface="ShellMedium" panose="00000600000000000000" pitchFamily="2" charset="0"/>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6991" autoAdjust="0"/>
  </p:normalViewPr>
  <p:slideViewPr>
    <p:cSldViewPr snapToGrid="0" snapToObjects="1" showGuides="1">
      <p:cViewPr varScale="1">
        <p:scale>
          <a:sx n="67" d="100"/>
          <a:sy n="67" d="100"/>
        </p:scale>
        <p:origin x="568" y="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4.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25/02/2021</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25/02/2021</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pitchFamily="2" charset="0"/>
              </a:rPr>
              <a:pPr/>
              <a:t>1</a:t>
            </a:fld>
            <a:endParaRPr lang="en-GB" dirty="0">
              <a:latin typeface="Futura Medium" pitchFamily="2"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4</a:t>
            </a:fld>
            <a:endParaRPr lang="en-GB" dirty="0"/>
          </a:p>
        </p:txBody>
      </p:sp>
    </p:spTree>
    <p:extLst>
      <p:ext uri="{BB962C8B-B14F-4D97-AF65-F5344CB8AC3E}">
        <p14:creationId xmlns:p14="http://schemas.microsoft.com/office/powerpoint/2010/main" val="25896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9</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noProof="1"/>
          </a:p>
        </p:txBody>
      </p:sp>
      <p:sp>
        <p:nvSpPr>
          <p:cNvPr id="5" name="Footer Placeholder 4"/>
          <p:cNvSpPr>
            <a:spLocks noGrp="1"/>
          </p:cNvSpPr>
          <p:nvPr>
            <p:ph type="ftr" sz="quarter" idx="11"/>
          </p:nvPr>
        </p:nvSpPr>
        <p:spPr/>
        <p:txBody>
          <a:bodyPr/>
          <a:lstStyle/>
          <a:p>
            <a:pPr>
              <a:defRPr/>
            </a:pPr>
            <a:endParaRPr lang="en-GB" noProof="1"/>
          </a:p>
        </p:txBody>
      </p:sp>
      <p:sp>
        <p:nvSpPr>
          <p:cNvPr id="6" name="Slide Number Placeholder 5"/>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0C284FB4-7EB4-4EED-BAC6-233B9DF3ED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67345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noProof="1"/>
          </a:p>
        </p:txBody>
      </p:sp>
      <p:sp>
        <p:nvSpPr>
          <p:cNvPr id="5" name="Footer Placeholder 4"/>
          <p:cNvSpPr>
            <a:spLocks noGrp="1"/>
          </p:cNvSpPr>
          <p:nvPr>
            <p:ph type="ftr" sz="quarter" idx="11"/>
          </p:nvPr>
        </p:nvSpPr>
        <p:spPr/>
        <p:txBody>
          <a:bodyPr/>
          <a:lstStyle/>
          <a:p>
            <a:pPr>
              <a:defRPr/>
            </a:pPr>
            <a:endParaRPr lang="en-GB" noProof="1"/>
          </a:p>
        </p:txBody>
      </p:sp>
      <p:sp>
        <p:nvSpPr>
          <p:cNvPr id="6" name="Slide Number Placeholder 5"/>
          <p:cNvSpPr>
            <a:spLocks noGrp="1"/>
          </p:cNvSpPr>
          <p:nvPr>
            <p:ph type="sldNum" sz="quarter" idx="12"/>
          </p:nvPr>
        </p:nvSpPr>
        <p:spPr/>
        <p:txBody>
          <a:body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220422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noProof="1"/>
          </a:p>
        </p:txBody>
      </p:sp>
      <p:sp>
        <p:nvSpPr>
          <p:cNvPr id="5" name="Footer Placeholder 4"/>
          <p:cNvSpPr>
            <a:spLocks noGrp="1"/>
          </p:cNvSpPr>
          <p:nvPr>
            <p:ph type="ftr" sz="quarter" idx="11"/>
          </p:nvPr>
        </p:nvSpPr>
        <p:spPr/>
        <p:txBody>
          <a:bodyPr/>
          <a:lstStyle/>
          <a:p>
            <a:pPr>
              <a:defRPr/>
            </a:pPr>
            <a:endParaRPr lang="en-GB" noProof="1"/>
          </a:p>
        </p:txBody>
      </p:sp>
      <p:sp>
        <p:nvSpPr>
          <p:cNvPr id="6" name="Slide Number Placeholder 5"/>
          <p:cNvSpPr>
            <a:spLocks noGrp="1"/>
          </p:cNvSpPr>
          <p:nvPr>
            <p:ph type="sldNum" sz="quarter" idx="12"/>
          </p:nvPr>
        </p:nvSpPr>
        <p:spPr/>
        <p:txBody>
          <a:body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19172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The Shell Petroleum Development Company</a:t>
            </a:r>
            <a:endParaRPr lang="en-GB" sz="850" noProof="1">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4" name="TextBox 13" descr="CONFIDENTIAL_TAG_0xFFEE">
            <a:extLst>
              <a:ext uri="{FF2B5EF4-FFF2-40B4-BE49-F238E27FC236}">
                <a16:creationId xmlns:a16="http://schemas.microsoft.com/office/drawing/2014/main" id="{D5F9551D-839A-433B-8353-F6051C26C99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58610753"/>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 High 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33B6A3-28E7-4EA7-865D-37319F426EEB}"/>
              </a:ext>
            </a:extLst>
          </p:cNvPr>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3" name="TextBox 2" descr="CONFIDENTIAL_TAG_0xFFEE">
            <a:extLst>
              <a:ext uri="{FF2B5EF4-FFF2-40B4-BE49-F238E27FC236}">
                <a16:creationId xmlns:a16="http://schemas.microsoft.com/office/drawing/2014/main" id="{75838874-057D-494B-A733-E7312F34A40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26755256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4194637070"/>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5" name="TextBox 14" descr="CONFIDENTIAL_TAG_0xFFEE">
            <a:extLst>
              <a:ext uri="{FF2B5EF4-FFF2-40B4-BE49-F238E27FC236}">
                <a16:creationId xmlns:a16="http://schemas.microsoft.com/office/drawing/2014/main" id="{91E9B949-FF4A-4B44-8163-846F4AC0E26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6" name="TextBox 15" descr="CONFIDENTIAL_TAG_0xFFEE">
            <a:extLst>
              <a:ext uri="{FF2B5EF4-FFF2-40B4-BE49-F238E27FC236}">
                <a16:creationId xmlns:a16="http://schemas.microsoft.com/office/drawing/2014/main" id="{ACEF1A39-57CE-469D-B840-28E4EBF33EB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6" name="TextBox 15" descr="CONFIDENTIAL_TAG_0xFFEE">
            <a:extLst>
              <a:ext uri="{FF2B5EF4-FFF2-40B4-BE49-F238E27FC236}">
                <a16:creationId xmlns:a16="http://schemas.microsoft.com/office/drawing/2014/main" id="{A6380866-0F2E-4B86-8A5F-6A9DAD3C9CE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2" name="TextBox 11" descr="CONFIDENTIAL_TAG_0xFFEE">
            <a:extLst>
              <a:ext uri="{FF2B5EF4-FFF2-40B4-BE49-F238E27FC236}">
                <a16:creationId xmlns:a16="http://schemas.microsoft.com/office/drawing/2014/main" id="{74AD323B-4D46-42FA-9833-654CC513B68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8" name="TextBox 7" descr="CONFIDENTIAL_TAG_0xFFEE">
            <a:extLst>
              <a:ext uri="{FF2B5EF4-FFF2-40B4-BE49-F238E27FC236}">
                <a16:creationId xmlns:a16="http://schemas.microsoft.com/office/drawing/2014/main" id="{BF331153-1683-45E5-B1D0-37C475CDA9A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noProof="1"/>
          </a:p>
        </p:txBody>
      </p:sp>
      <p:sp>
        <p:nvSpPr>
          <p:cNvPr id="5" name="Footer Placeholder 4"/>
          <p:cNvSpPr>
            <a:spLocks noGrp="1"/>
          </p:cNvSpPr>
          <p:nvPr>
            <p:ph type="ftr" sz="quarter" idx="11"/>
          </p:nvPr>
        </p:nvSpPr>
        <p:spPr/>
        <p:txBody>
          <a:bodyPr/>
          <a:lstStyle/>
          <a:p>
            <a:pPr>
              <a:defRPr/>
            </a:pPr>
            <a:endParaRPr lang="en-GB" noProof="1"/>
          </a:p>
        </p:txBody>
      </p:sp>
      <p:sp>
        <p:nvSpPr>
          <p:cNvPr id="6" name="Slide Number Placeholder 5"/>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070B2EB5-3EDF-4CC2-9276-3E013BBDDBE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481763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9" name="TextBox 8" descr="CONFIDENTIAL_TAG_0xFFEE">
            <a:extLst>
              <a:ext uri="{FF2B5EF4-FFF2-40B4-BE49-F238E27FC236}">
                <a16:creationId xmlns:a16="http://schemas.microsoft.com/office/drawing/2014/main" id="{1C91AE6F-B7EF-435B-AD98-67BD7ACA9F8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9" name="TextBox 8" descr="CONFIDENTIAL_TAG_0xFFEE">
            <a:extLst>
              <a:ext uri="{FF2B5EF4-FFF2-40B4-BE49-F238E27FC236}">
                <a16:creationId xmlns:a16="http://schemas.microsoft.com/office/drawing/2014/main" id="{2910EEA8-88DE-4759-B096-A01B2C35722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28" name="TextBox 27" descr="CONFIDENTIAL_TAG_0xFFEE">
            <a:extLst>
              <a:ext uri="{FF2B5EF4-FFF2-40B4-BE49-F238E27FC236}">
                <a16:creationId xmlns:a16="http://schemas.microsoft.com/office/drawing/2014/main" id="{3C70AB18-63B4-4928-B198-73B10BD0A4E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4" name="TextBox 13" descr="CONFIDENTIAL_TAG_0xFFEE">
            <a:extLst>
              <a:ext uri="{FF2B5EF4-FFF2-40B4-BE49-F238E27FC236}">
                <a16:creationId xmlns:a16="http://schemas.microsoft.com/office/drawing/2014/main" id="{A3D7AC04-147C-4BB0-B047-90B278CB573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 name="TextBox 7" descr="CONFIDENTIAL_TAG_0xFFEE">
            <a:extLst>
              <a:ext uri="{FF2B5EF4-FFF2-40B4-BE49-F238E27FC236}">
                <a16:creationId xmlns:a16="http://schemas.microsoft.com/office/drawing/2014/main" id="{33AD5745-BDF8-44F8-9DBD-94D0E546B17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a:t>Edit Master text styles</a:t>
            </a:r>
            <a:endParaRPr lang="en-GB" dirty="0"/>
          </a:p>
        </p:txBody>
      </p:sp>
      <p:sp>
        <p:nvSpPr>
          <p:cNvPr id="9" name="TextBox 8" descr="CONFIDENTIAL_TAG_0xFFEE">
            <a:extLst>
              <a:ext uri="{FF2B5EF4-FFF2-40B4-BE49-F238E27FC236}">
                <a16:creationId xmlns:a16="http://schemas.microsoft.com/office/drawing/2014/main" id="{66F63753-B8AA-4CE2-9DFC-330C9AC934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7" name="TextBox 6" descr="CONFIDENTIAL_TAG_0xFFEE">
            <a:extLst>
              <a:ext uri="{FF2B5EF4-FFF2-40B4-BE49-F238E27FC236}">
                <a16:creationId xmlns:a16="http://schemas.microsoft.com/office/drawing/2014/main" id="{AE4AFDAC-F3BB-4074-B23A-B9C42F9E3F6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4" name="TextBox 13" descr="CONFIDENTIAL_TAG_0xFFEE">
            <a:extLst>
              <a:ext uri="{FF2B5EF4-FFF2-40B4-BE49-F238E27FC236}">
                <a16:creationId xmlns:a16="http://schemas.microsoft.com/office/drawing/2014/main" id="{2AA645B3-4FC6-49E4-B1FC-A12F33B123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874012679"/>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5" name="TextBox 14" descr="CONFIDENTIAL_TAG_0xFFEE">
            <a:extLst>
              <a:ext uri="{FF2B5EF4-FFF2-40B4-BE49-F238E27FC236}">
                <a16:creationId xmlns:a16="http://schemas.microsoft.com/office/drawing/2014/main" id="{9E4DEBA2-2B78-4FB0-9258-BB1542DF4ED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326558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GB" noProof="1"/>
          </a:p>
        </p:txBody>
      </p:sp>
      <p:sp>
        <p:nvSpPr>
          <p:cNvPr id="5" name="Footer Placeholder 4"/>
          <p:cNvSpPr>
            <a:spLocks noGrp="1"/>
          </p:cNvSpPr>
          <p:nvPr>
            <p:ph type="ftr" sz="quarter" idx="11"/>
          </p:nvPr>
        </p:nvSpPr>
        <p:spPr/>
        <p:txBody>
          <a:bodyPr/>
          <a:lstStyle/>
          <a:p>
            <a:pPr>
              <a:defRPr/>
            </a:pPr>
            <a:endParaRPr lang="en-GB" noProof="1"/>
          </a:p>
        </p:txBody>
      </p:sp>
      <p:sp>
        <p:nvSpPr>
          <p:cNvPr id="6" name="Slide Number Placeholder 5"/>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D5882F7C-B522-4137-840B-7716C33202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36800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6" name="TextBox 15" descr="CONFIDENTIAL_TAG_0xFFEE">
            <a:extLst>
              <a:ext uri="{FF2B5EF4-FFF2-40B4-BE49-F238E27FC236}">
                <a16:creationId xmlns:a16="http://schemas.microsoft.com/office/drawing/2014/main" id="{8AAB056C-0030-49D2-AF82-947F4C4FEBC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44332791"/>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6" name="TextBox 15" descr="CONFIDENTIAL_TAG_0xFFEE">
            <a:extLst>
              <a:ext uri="{FF2B5EF4-FFF2-40B4-BE49-F238E27FC236}">
                <a16:creationId xmlns:a16="http://schemas.microsoft.com/office/drawing/2014/main" id="{CCB8CAD8-8847-46A4-A68F-8D4AFD94B6D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75348708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9" name="TextBox 8" descr="CONFIDENTIAL_TAG_0xFFEE">
            <a:extLst>
              <a:ext uri="{FF2B5EF4-FFF2-40B4-BE49-F238E27FC236}">
                <a16:creationId xmlns:a16="http://schemas.microsoft.com/office/drawing/2014/main" id="{745A8261-B772-4140-8EDF-3A520DB75BB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173561808"/>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2" name="TextBox 11" descr="CONFIDENTIAL_TAG_0xFFEE">
            <a:extLst>
              <a:ext uri="{FF2B5EF4-FFF2-40B4-BE49-F238E27FC236}">
                <a16:creationId xmlns:a16="http://schemas.microsoft.com/office/drawing/2014/main" id="{2AD999B9-570D-4A96-8ABF-99411AEBA0A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958218912"/>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8" name="TextBox 7" descr="CONFIDENTIAL_TAG_0xFFEE">
            <a:extLst>
              <a:ext uri="{FF2B5EF4-FFF2-40B4-BE49-F238E27FC236}">
                <a16:creationId xmlns:a16="http://schemas.microsoft.com/office/drawing/2014/main" id="{CE290632-FFFB-41B8-B423-CFC4B01C43D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7193256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9" name="TextBox 8" descr="CONFIDENTIAL_TAG_0xFFEE">
            <a:extLst>
              <a:ext uri="{FF2B5EF4-FFF2-40B4-BE49-F238E27FC236}">
                <a16:creationId xmlns:a16="http://schemas.microsoft.com/office/drawing/2014/main" id="{06745745-462F-403A-BFE3-05349873F88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147845464"/>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9" name="TextBox 8" descr="CONFIDENTIAL_TAG_0xFFEE">
            <a:extLst>
              <a:ext uri="{FF2B5EF4-FFF2-40B4-BE49-F238E27FC236}">
                <a16:creationId xmlns:a16="http://schemas.microsoft.com/office/drawing/2014/main" id="{F85C5DD4-141F-4A1F-80C5-3C7F8252FF2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8782343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28" name="TextBox 27" descr="CONFIDENTIAL_TAG_0xFFEE">
            <a:extLst>
              <a:ext uri="{FF2B5EF4-FFF2-40B4-BE49-F238E27FC236}">
                <a16:creationId xmlns:a16="http://schemas.microsoft.com/office/drawing/2014/main" id="{5085E5FB-F893-4598-925D-FE81A125213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574482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The Shell Petroleum Development Company</a:t>
            </a:r>
            <a:endParaRPr lang="en-GB" sz="850" noProof="1">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2" name="TextBox 11" descr="CONFIDENTIAL_TAG_0xFFEE">
            <a:extLst>
              <a:ext uri="{FF2B5EF4-FFF2-40B4-BE49-F238E27FC236}">
                <a16:creationId xmlns:a16="http://schemas.microsoft.com/office/drawing/2014/main" id="{ADAEF3A8-B901-49C9-BA5F-A75BA2296BD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69295088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4" name="TextBox 13" descr="CONFIDENTIAL_TAG_0xFFEE">
            <a:extLst>
              <a:ext uri="{FF2B5EF4-FFF2-40B4-BE49-F238E27FC236}">
                <a16:creationId xmlns:a16="http://schemas.microsoft.com/office/drawing/2014/main" id="{96606000-6D8C-47E1-A404-9570F678DE6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6670361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GB" noProof="1"/>
          </a:p>
        </p:txBody>
      </p:sp>
      <p:sp>
        <p:nvSpPr>
          <p:cNvPr id="6" name="Footer Placeholder 5"/>
          <p:cNvSpPr>
            <a:spLocks noGrp="1"/>
          </p:cNvSpPr>
          <p:nvPr>
            <p:ph type="ftr" sz="quarter" idx="11"/>
          </p:nvPr>
        </p:nvSpPr>
        <p:spPr/>
        <p:txBody>
          <a:bodyPr/>
          <a:lstStyle/>
          <a:p>
            <a:pPr>
              <a:defRPr/>
            </a:pPr>
            <a:endParaRPr lang="en-GB" noProof="1"/>
          </a:p>
        </p:txBody>
      </p:sp>
      <p:sp>
        <p:nvSpPr>
          <p:cNvPr id="7" name="Slide Number Placeholder 6"/>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8" name="TextBox 7" descr="CONFIDENTIAL_TAG_0xFFEE">
            <a:extLst>
              <a:ext uri="{FF2B5EF4-FFF2-40B4-BE49-F238E27FC236}">
                <a16:creationId xmlns:a16="http://schemas.microsoft.com/office/drawing/2014/main" id="{BEAA34F1-334B-4F4F-A08D-87047B05299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8023981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 name="TextBox 7" descr="CONFIDENTIAL_TAG_0xFFEE">
            <a:extLst>
              <a:ext uri="{FF2B5EF4-FFF2-40B4-BE49-F238E27FC236}">
                <a16:creationId xmlns:a16="http://schemas.microsoft.com/office/drawing/2014/main" id="{C5932C39-5EC2-4F37-9FD2-9B447A44AC0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02563886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9" name="TextBox 8" descr="CONFIDENTIAL_TAG_0xFFEE">
            <a:extLst>
              <a:ext uri="{FF2B5EF4-FFF2-40B4-BE49-F238E27FC236}">
                <a16:creationId xmlns:a16="http://schemas.microsoft.com/office/drawing/2014/main" id="{22C11D24-9563-45D6-A7E4-9A953888535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66721136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The Shell Petroleum Development Company</a:t>
            </a:r>
            <a:endParaRPr lang="en-GB" sz="850" noProof="1">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99906948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noProof="1"/>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The Shell Petroleum Development Company</a:t>
            </a:r>
            <a:endParaRPr lang="en-GB" sz="850" noProof="1">
              <a:solidFill>
                <a:schemeClr val="tx1"/>
              </a:solidFill>
              <a:latin typeface="+mn-lt"/>
              <a:cs typeface="Arial" pitchFamily="34" charset="0"/>
            </a:endParaRPr>
          </a:p>
        </p:txBody>
      </p:sp>
      <p:sp>
        <p:nvSpPr>
          <p:cNvPr id="7" name="TextBox 6" descr="CONFIDENTIAL_TAG_0xFFEE">
            <a:extLst>
              <a:ext uri="{FF2B5EF4-FFF2-40B4-BE49-F238E27FC236}">
                <a16:creationId xmlns:a16="http://schemas.microsoft.com/office/drawing/2014/main" id="{9B29F98A-94DC-47DE-AD9E-66D9E8C8F1F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03141501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1185949699"/>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GB" noProof="1"/>
          </a:p>
        </p:txBody>
      </p:sp>
      <p:sp>
        <p:nvSpPr>
          <p:cNvPr id="5" name="Footer Placeholder 4"/>
          <p:cNvSpPr>
            <a:spLocks noGrp="1"/>
          </p:cNvSpPr>
          <p:nvPr>
            <p:ph type="ftr" sz="quarter" idx="11"/>
          </p:nvPr>
        </p:nvSpPr>
        <p:spPr/>
        <p:txBody>
          <a:bodyPr/>
          <a:lstStyle/>
          <a:p>
            <a:pPr>
              <a:defRPr/>
            </a:pPr>
            <a:endParaRPr lang="en-GB" noProof="1"/>
          </a:p>
        </p:txBody>
      </p:sp>
      <p:sp>
        <p:nvSpPr>
          <p:cNvPr id="6" name="Slide Number Placeholder 5"/>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CA27355F-92A0-4A02-ABC7-E2800779041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00187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wo Content - High Conten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33B6A3-28E7-4EA7-865D-37319F426EEB}"/>
              </a:ext>
            </a:extLst>
          </p:cNvPr>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3" name="TextBox 2" descr="CONFIDENTIAL_TAG_0xFFEE">
            <a:extLst>
              <a:ext uri="{FF2B5EF4-FFF2-40B4-BE49-F238E27FC236}">
                <a16:creationId xmlns:a16="http://schemas.microsoft.com/office/drawing/2014/main" id="{75838874-057D-494B-A733-E7312F34A40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215815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GB" noProof="1"/>
          </a:p>
        </p:txBody>
      </p:sp>
      <p:sp>
        <p:nvSpPr>
          <p:cNvPr id="8" name="Footer Placeholder 7"/>
          <p:cNvSpPr>
            <a:spLocks noGrp="1"/>
          </p:cNvSpPr>
          <p:nvPr>
            <p:ph type="ftr" sz="quarter" idx="11"/>
          </p:nvPr>
        </p:nvSpPr>
        <p:spPr/>
        <p:txBody>
          <a:bodyPr/>
          <a:lstStyle/>
          <a:p>
            <a:pPr>
              <a:defRPr/>
            </a:pPr>
            <a:endParaRPr lang="en-GB" noProof="1"/>
          </a:p>
        </p:txBody>
      </p:sp>
      <p:sp>
        <p:nvSpPr>
          <p:cNvPr id="9" name="Slide Number Placeholder 8"/>
          <p:cNvSpPr>
            <a:spLocks noGrp="1"/>
          </p:cNvSpPr>
          <p:nvPr>
            <p:ph type="sldNum" sz="quarter" idx="12"/>
          </p:nvPr>
        </p:nvSpPr>
        <p:spPr/>
        <p:txBody>
          <a:body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151059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GB" noProof="1"/>
          </a:p>
        </p:txBody>
      </p:sp>
      <p:sp>
        <p:nvSpPr>
          <p:cNvPr id="4" name="Footer Placeholder 3"/>
          <p:cNvSpPr>
            <a:spLocks noGrp="1"/>
          </p:cNvSpPr>
          <p:nvPr>
            <p:ph type="ftr" sz="quarter" idx="11"/>
          </p:nvPr>
        </p:nvSpPr>
        <p:spPr/>
        <p:txBody>
          <a:bodyPr/>
          <a:lstStyle/>
          <a:p>
            <a:pPr>
              <a:defRPr/>
            </a:pPr>
            <a:endParaRPr lang="en-GB" noProof="1"/>
          </a:p>
        </p:txBody>
      </p:sp>
      <p:sp>
        <p:nvSpPr>
          <p:cNvPr id="5" name="Slide Number Placeholder 4"/>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A19CEEAE-1E98-4520-B735-B19385A5D24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63789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noProof="1"/>
          </a:p>
        </p:txBody>
      </p:sp>
      <p:sp>
        <p:nvSpPr>
          <p:cNvPr id="3" name="Footer Placeholder 2"/>
          <p:cNvSpPr>
            <a:spLocks noGrp="1"/>
          </p:cNvSpPr>
          <p:nvPr>
            <p:ph type="ftr" sz="quarter" idx="11"/>
          </p:nvPr>
        </p:nvSpPr>
        <p:spPr/>
        <p:txBody>
          <a:bodyPr/>
          <a:lstStyle/>
          <a:p>
            <a:pPr>
              <a:defRPr/>
            </a:pPr>
            <a:endParaRPr lang="en-GB" noProof="1"/>
          </a:p>
        </p:txBody>
      </p:sp>
      <p:sp>
        <p:nvSpPr>
          <p:cNvPr id="4" name="Slide Number Placeholder 3"/>
          <p:cNvSpPr>
            <a:spLocks noGrp="1"/>
          </p:cNvSpPr>
          <p:nvPr>
            <p:ph type="sldNum" sz="quarter" idx="12"/>
          </p:nvPr>
        </p:nvSpPr>
        <p:spPr/>
        <p:txBody>
          <a:body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765869ED-A7B3-49E9-9068-D5F90124DBC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927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GB" noProof="1"/>
          </a:p>
        </p:txBody>
      </p:sp>
      <p:sp>
        <p:nvSpPr>
          <p:cNvPr id="6" name="Footer Placeholder 5"/>
          <p:cNvSpPr>
            <a:spLocks noGrp="1"/>
          </p:cNvSpPr>
          <p:nvPr>
            <p:ph type="ftr" sz="quarter" idx="11"/>
          </p:nvPr>
        </p:nvSpPr>
        <p:spPr/>
        <p:txBody>
          <a:bodyPr/>
          <a:lstStyle/>
          <a:p>
            <a:pPr>
              <a:defRPr/>
            </a:pPr>
            <a:endParaRPr lang="en-GB" noProof="1"/>
          </a:p>
        </p:txBody>
      </p:sp>
      <p:sp>
        <p:nvSpPr>
          <p:cNvPr id="7" name="Slide Number Placeholder 6"/>
          <p:cNvSpPr>
            <a:spLocks noGrp="1"/>
          </p:cNvSpPr>
          <p:nvPr>
            <p:ph type="sldNum" sz="quarter" idx="12"/>
          </p:nvPr>
        </p:nvSpPr>
        <p:spPr/>
        <p:txBody>
          <a:body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28942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GB" noProof="1"/>
          </a:p>
        </p:txBody>
      </p:sp>
      <p:sp>
        <p:nvSpPr>
          <p:cNvPr id="6" name="Footer Placeholder 5"/>
          <p:cNvSpPr>
            <a:spLocks noGrp="1"/>
          </p:cNvSpPr>
          <p:nvPr>
            <p:ph type="ftr" sz="quarter" idx="11"/>
          </p:nvPr>
        </p:nvSpPr>
        <p:spPr/>
        <p:txBody>
          <a:bodyPr/>
          <a:lstStyle/>
          <a:p>
            <a:pPr>
              <a:defRPr/>
            </a:pPr>
            <a:endParaRPr lang="en-GB" noProof="1"/>
          </a:p>
        </p:txBody>
      </p:sp>
      <p:sp>
        <p:nvSpPr>
          <p:cNvPr id="7" name="Slide Number Placeholder 6"/>
          <p:cNvSpPr>
            <a:spLocks noGrp="1"/>
          </p:cNvSpPr>
          <p:nvPr>
            <p:ph type="sldNum" sz="quarter" idx="12"/>
          </p:nvPr>
        </p:nvSpPr>
        <p:spPr/>
        <p:txBody>
          <a:body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195032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BAE6A-B452-4007-8177-56DD051636F9}" type="slidenum">
              <a:rPr lang="en-GB" noProof="1" smtClean="0"/>
              <a:pPr/>
              <a:t>‹#›</a:t>
            </a:fld>
            <a:endParaRPr lang="en-GB" noProof="1"/>
          </a:p>
        </p:txBody>
      </p:sp>
      <p:sp>
        <p:nvSpPr>
          <p:cNvPr id="7" name="Rectangle 6" descr="&lt;Shell Yellow Bar&gt;" title="&lt;Shell Yellow Bar&gt;">
            <a:extLst>
              <a:ext uri="{FF2B5EF4-FFF2-40B4-BE49-F238E27FC236}">
                <a16:creationId xmlns:a16="http://schemas.microsoft.com/office/drawing/2014/main" id="{AF275835-6246-45D3-AA9C-0827C2613B43}"/>
              </a:ext>
            </a:extLst>
          </p:cNvPr>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96633130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9" r:id="rId14"/>
    <p:sldLayoutId id="2147483695" r:id="rId15"/>
    <p:sldLayoutId id="2147483696" r:id="rId16"/>
    <p:sldLayoutId id="2147483698" r:id="rId17"/>
    <p:sldLayoutId id="2147483699" r:id="rId18"/>
    <p:sldLayoutId id="2147483691" r:id="rId19"/>
    <p:sldLayoutId id="2147483667" r:id="rId20"/>
    <p:sldLayoutId id="2147483692" r:id="rId21"/>
    <p:sldLayoutId id="2147483694" r:id="rId22"/>
    <p:sldLayoutId id="2147483697" r:id="rId23"/>
    <p:sldLayoutId id="2147483678" r:id="rId24"/>
    <p:sldLayoutId id="2147483700" r:id="rId25"/>
    <p:sldLayoutId id="2147483681" r:id="rId26"/>
    <p:sldLayoutId id="2147483682" r:id="rId27"/>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endParaRPr lang="en-GB" noProof="1"/>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Tree>
    <p:extLst>
      <p:ext uri="{BB962C8B-B14F-4D97-AF65-F5344CB8AC3E}">
        <p14:creationId xmlns:p14="http://schemas.microsoft.com/office/powerpoint/2010/main" val="65916215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descr="&lt;TITLE&gt;{72.28346,779.5076,74.93024,140.1173}"/>
          <p:cNvSpPr>
            <a:spLocks noGrp="1"/>
          </p:cNvSpPr>
          <p:nvPr>
            <p:ph type="ctrTitle"/>
          </p:nvPr>
        </p:nvSpPr>
        <p:spPr>
          <a:xfrm>
            <a:off x="1779490" y="1196162"/>
            <a:ext cx="9899747" cy="918000"/>
          </a:xfrm>
        </p:spPr>
        <p:txBody>
          <a:bodyPr>
            <a:normAutofit/>
          </a:bodyPr>
          <a:lstStyle/>
          <a:p>
            <a:r>
              <a:rPr lang="en-GB" sz="2400" b="1" dirty="0">
                <a:latin typeface="ShellBold" panose="00000800000000000000" pitchFamily="50" charset="0"/>
              </a:rPr>
              <a:t>Gbaran ESD Investigation </a:t>
            </a:r>
          </a:p>
        </p:txBody>
      </p:sp>
      <p:sp>
        <p:nvSpPr>
          <p:cNvPr id="25" name="Text Placeholder 24" descr="&lt;ROLE&gt;{18.70866,615.0022,381.1074,140.1173}"/>
          <p:cNvSpPr>
            <a:spLocks noGrp="1"/>
          </p:cNvSpPr>
          <p:nvPr>
            <p:ph type="body" sz="quarter" idx="11"/>
          </p:nvPr>
        </p:nvSpPr>
        <p:spPr>
          <a:xfrm>
            <a:off x="1779490" y="4632960"/>
            <a:ext cx="7874536" cy="444704"/>
          </a:xfrm>
        </p:spPr>
        <p:txBody>
          <a:bodyPr>
            <a:normAutofit/>
          </a:bodyPr>
          <a:lstStyle/>
          <a:p>
            <a:r>
              <a:rPr lang="en-GB" sz="1800" dirty="0">
                <a:latin typeface="ShellBold" panose="00000800000000000000" pitchFamily="50" charset="0"/>
              </a:rPr>
              <a:t>SPDC</a:t>
            </a:r>
          </a:p>
        </p:txBody>
      </p:sp>
      <p:sp>
        <p:nvSpPr>
          <p:cNvPr id="4" name="Slide Number Placeholder 3"/>
          <p:cNvSpPr>
            <a:spLocks noGrp="1"/>
          </p:cNvSpPr>
          <p:nvPr>
            <p:ph type="sldNum" sz="quarter" idx="4"/>
          </p:nvPr>
        </p:nvSpPr>
        <p:spPr/>
        <p:txBody>
          <a:bodyPr/>
          <a:lstStyle/>
          <a:p>
            <a:fld id="{D32BAE6A-B452-4007-8177-56DD051636F9}" type="slidenum">
              <a:rPr lang="en-GB" sz="1200" noProof="1" smtClean="0">
                <a:latin typeface="ShellMedium" panose="00000600000000000000" pitchFamily="50" charset="0"/>
              </a:rPr>
              <a:pPr/>
              <a:t>1</a:t>
            </a:fld>
            <a:endParaRPr lang="en-GB" sz="1200" noProof="1">
              <a:latin typeface="ShellMedium" panose="00000600000000000000" pitchFamily="50" charset="0"/>
            </a:endParaRPr>
          </a:p>
        </p:txBody>
      </p:sp>
      <p:sp>
        <p:nvSpPr>
          <p:cNvPr id="3" name="Rectangle 2">
            <a:extLst>
              <a:ext uri="{FF2B5EF4-FFF2-40B4-BE49-F238E27FC236}">
                <a16:creationId xmlns:a16="http://schemas.microsoft.com/office/drawing/2014/main" id="{A0C55BFA-870B-4312-A0B5-8A6D398840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4">
            <a:extLst>
              <a:ext uri="{FF2B5EF4-FFF2-40B4-BE49-F238E27FC236}">
                <a16:creationId xmlns:a16="http://schemas.microsoft.com/office/drawing/2014/main" id="{2E87BD6D-CF6C-4F93-A434-1B01B43A56B8}"/>
              </a:ext>
            </a:extLst>
          </p:cNvPr>
          <p:cNvSpPr>
            <a:spLocks noChangeArrowheads="1"/>
          </p:cNvSpPr>
          <p:nvPr/>
        </p:nvSpPr>
        <p:spPr bwMode="auto">
          <a:xfrm>
            <a:off x="5255401" y="17312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0E4E0-103E-4B5C-BC6D-F483D264003B}"/>
              </a:ext>
            </a:extLst>
          </p:cNvPr>
          <p:cNvSpPr txBox="1"/>
          <p:nvPr/>
        </p:nvSpPr>
        <p:spPr>
          <a:xfrm>
            <a:off x="371045" y="1424353"/>
            <a:ext cx="4721164" cy="2089546"/>
          </a:xfrm>
          <a:prstGeom prst="rect">
            <a:avLst/>
          </a:prstGeom>
          <a:noFill/>
        </p:spPr>
        <p:txBody>
          <a:bodyPr wrap="none" rtlCol="0">
            <a:spAutoFit/>
          </a:bodyPr>
          <a:lstStyle/>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What Happened?(Incident description)</a:t>
            </a:r>
          </a:p>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Why it Happened (Causal Theory)</a:t>
            </a:r>
          </a:p>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Validation of Causal Theory</a:t>
            </a:r>
          </a:p>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Recommendations</a:t>
            </a:r>
          </a:p>
        </p:txBody>
      </p:sp>
      <p:sp>
        <p:nvSpPr>
          <p:cNvPr id="4" name="Title 1">
            <a:extLst>
              <a:ext uri="{FF2B5EF4-FFF2-40B4-BE49-F238E27FC236}">
                <a16:creationId xmlns:a16="http://schemas.microsoft.com/office/drawing/2014/main" id="{98EABE80-ECBC-4A6A-AFE9-86391B05CEC1}"/>
              </a:ext>
            </a:extLst>
          </p:cNvPr>
          <p:cNvSpPr txBox="1">
            <a:spLocks/>
          </p:cNvSpPr>
          <p:nvPr/>
        </p:nvSpPr>
        <p:spPr>
          <a:xfrm>
            <a:off x="414337" y="702115"/>
            <a:ext cx="5681663" cy="428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ShellBold" panose="00000800000000000000" pitchFamily="50" charset="0"/>
              </a:rPr>
              <a:t>Content</a:t>
            </a:r>
          </a:p>
        </p:txBody>
      </p:sp>
      <p:sp>
        <p:nvSpPr>
          <p:cNvPr id="3" name="Slide Number Placeholder 2">
            <a:extLst>
              <a:ext uri="{FF2B5EF4-FFF2-40B4-BE49-F238E27FC236}">
                <a16:creationId xmlns:a16="http://schemas.microsoft.com/office/drawing/2014/main" id="{252709DD-9E28-4190-A3AF-0AE928902C67}"/>
              </a:ext>
            </a:extLst>
          </p:cNvPr>
          <p:cNvSpPr>
            <a:spLocks noGrp="1"/>
          </p:cNvSpPr>
          <p:nvPr>
            <p:ph type="sldNum" sz="quarter" idx="12"/>
          </p:nvPr>
        </p:nvSpPr>
        <p:spPr/>
        <p:txBody>
          <a:bodyPr/>
          <a:lstStyle/>
          <a:p>
            <a:fld id="{D32BAE6A-B452-4007-8177-56DD051636F9}" type="slidenum">
              <a:rPr lang="en-GB" noProof="1" smtClean="0">
                <a:latin typeface="ShellMedium" panose="00000600000000000000" pitchFamily="50" charset="0"/>
              </a:rPr>
              <a:pPr/>
              <a:t>2</a:t>
            </a:fld>
            <a:endParaRPr lang="en-GB" noProof="1">
              <a:latin typeface="ShellMedium" panose="00000600000000000000" pitchFamily="50" charset="0"/>
            </a:endParaRPr>
          </a:p>
        </p:txBody>
      </p:sp>
    </p:spTree>
    <p:extLst>
      <p:ext uri="{BB962C8B-B14F-4D97-AF65-F5344CB8AC3E}">
        <p14:creationId xmlns:p14="http://schemas.microsoft.com/office/powerpoint/2010/main" val="38434333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8810" y="632699"/>
            <a:ext cx="7694295" cy="429577"/>
          </a:xfrm>
        </p:spPr>
        <p:txBody>
          <a:bodyPr/>
          <a:lstStyle/>
          <a:p>
            <a:r>
              <a:rPr lang="en-GB" dirty="0">
                <a:solidFill>
                  <a:schemeClr val="bg2">
                    <a:lumMod val="10000"/>
                  </a:schemeClr>
                </a:solidFill>
                <a:latin typeface="ShellBold" panose="00000800000000000000" pitchFamily="50" charset="0"/>
              </a:rPr>
              <a:t>Problem Statement</a:t>
            </a:r>
          </a:p>
        </p:txBody>
      </p:sp>
      <p:sp>
        <p:nvSpPr>
          <p:cNvPr id="6" name="Content Placeholder 7"/>
          <p:cNvSpPr>
            <a:spLocks noGrp="1"/>
          </p:cNvSpPr>
          <p:nvPr>
            <p:ph sz="quarter" idx="11"/>
          </p:nvPr>
        </p:nvSpPr>
        <p:spPr>
          <a:xfrm>
            <a:off x="528810" y="1037273"/>
            <a:ext cx="10774496" cy="5211445"/>
          </a:xfrm>
        </p:spPr>
        <p:txBody>
          <a:bodyPr>
            <a:noAutofit/>
          </a:bodyPr>
          <a:lstStyle/>
          <a:p>
            <a:pPr marL="0" lvl="1" indent="0">
              <a:buNone/>
            </a:pPr>
            <a:endParaRPr lang="en-GB" sz="1800" b="1" dirty="0">
              <a:solidFill>
                <a:schemeClr val="bg2">
                  <a:lumMod val="10000"/>
                </a:schemeClr>
              </a:solidFill>
              <a:latin typeface="ShellMedium" panose="00000600000000000000" pitchFamily="50" charset="0"/>
            </a:endParaRPr>
          </a:p>
          <a:p>
            <a:pPr>
              <a:lnSpc>
                <a:spcPct val="100000"/>
              </a:lnSpc>
            </a:pPr>
            <a:r>
              <a:rPr lang="en-US" sz="1800" b="1" dirty="0">
                <a:solidFill>
                  <a:schemeClr val="bg2">
                    <a:lumMod val="10000"/>
                  </a:schemeClr>
                </a:solidFill>
                <a:latin typeface="ShellMedium" panose="00000600000000000000" pitchFamily="50" charset="0"/>
              </a:rPr>
              <a:t>Expected</a:t>
            </a:r>
            <a:r>
              <a:rPr lang="en-US" sz="1800" b="1" dirty="0">
                <a:latin typeface="ShellMedium" panose="00000600000000000000" pitchFamily="50" charset="0"/>
              </a:rPr>
              <a:t>: </a:t>
            </a:r>
            <a:r>
              <a:rPr lang="en-US" sz="1800" dirty="0">
                <a:latin typeface="ShellMedium" panose="00000600000000000000" pitchFamily="50" charset="0"/>
              </a:rPr>
              <a:t>Gbaran CPF to continue uninterrupted production of 1BScF/d of gas and 35kbopd of liquid.</a:t>
            </a:r>
          </a:p>
          <a:p>
            <a:pPr>
              <a:lnSpc>
                <a:spcPct val="100000"/>
              </a:lnSpc>
              <a:buNone/>
            </a:pPr>
            <a:endParaRPr lang="en-US" sz="1800" dirty="0">
              <a:latin typeface="ShellMedium" panose="00000600000000000000" pitchFamily="50" charset="0"/>
            </a:endParaRPr>
          </a:p>
          <a:p>
            <a:pPr>
              <a:lnSpc>
                <a:spcPct val="100000"/>
              </a:lnSpc>
            </a:pPr>
            <a:r>
              <a:rPr lang="en-US" sz="1800" b="1" dirty="0">
                <a:solidFill>
                  <a:schemeClr val="bg2">
                    <a:lumMod val="10000"/>
                  </a:schemeClr>
                </a:solidFill>
                <a:latin typeface="ShellMedium" panose="00000600000000000000" pitchFamily="50" charset="0"/>
              </a:rPr>
              <a:t>Actual</a:t>
            </a:r>
            <a:r>
              <a:rPr lang="en-US" sz="1800" b="1" dirty="0">
                <a:latin typeface="ShellMedium" panose="00000600000000000000" pitchFamily="50" charset="0"/>
              </a:rPr>
              <a:t>: </a:t>
            </a:r>
            <a:r>
              <a:rPr lang="en-US" sz="1800" dirty="0">
                <a:latin typeface="ShellMedium" panose="00000600000000000000" pitchFamily="50" charset="0"/>
              </a:rPr>
              <a:t>Gbaran CPF tripped on ESD 2.5.1B from metering house fire and gas alarm on 1</a:t>
            </a:r>
            <a:r>
              <a:rPr lang="en-US" sz="1800" baseline="30000" dirty="0">
                <a:latin typeface="ShellMedium" panose="00000600000000000000" pitchFamily="50" charset="0"/>
              </a:rPr>
              <a:t>st</a:t>
            </a:r>
            <a:r>
              <a:rPr lang="en-US" sz="1800" dirty="0">
                <a:latin typeface="ShellMedium" panose="00000600000000000000" pitchFamily="50" charset="0"/>
              </a:rPr>
              <a:t> September 2020 at 848am.</a:t>
            </a:r>
          </a:p>
          <a:p>
            <a:pPr>
              <a:lnSpc>
                <a:spcPct val="100000"/>
              </a:lnSpc>
              <a:buNone/>
            </a:pPr>
            <a:endParaRPr lang="en-US" sz="1800" dirty="0">
              <a:latin typeface="ShellMedium" panose="00000600000000000000" pitchFamily="50" charset="0"/>
            </a:endParaRPr>
          </a:p>
          <a:p>
            <a:r>
              <a:rPr lang="en-US" sz="1800" b="1" dirty="0">
                <a:solidFill>
                  <a:schemeClr val="bg2">
                    <a:lumMod val="10000"/>
                  </a:schemeClr>
                </a:solidFill>
                <a:latin typeface="ShellMedium" panose="00000600000000000000" pitchFamily="50" charset="0"/>
              </a:rPr>
              <a:t>Impact</a:t>
            </a:r>
            <a:r>
              <a:rPr lang="en-US" sz="1800" b="1" dirty="0">
                <a:latin typeface="ShellMedium" panose="00000600000000000000" pitchFamily="50" charset="0"/>
              </a:rPr>
              <a:t>: </a:t>
            </a:r>
            <a:r>
              <a:rPr lang="en-US" sz="1800" dirty="0">
                <a:latin typeface="ShellMedium" panose="00000600000000000000" pitchFamily="50" charset="0"/>
              </a:rPr>
              <a:t>Deferred volume of 347.06MMScF gas and 6,896.09bbl liquid.</a:t>
            </a:r>
          </a:p>
          <a:p>
            <a:endParaRPr lang="en-GB" sz="1800" dirty="0">
              <a:solidFill>
                <a:schemeClr val="bg2">
                  <a:lumMod val="10000"/>
                </a:schemeClr>
              </a:solidFill>
              <a:latin typeface="ShellMedium" panose="00000600000000000000" pitchFamily="50" charset="0"/>
            </a:endParaRPr>
          </a:p>
          <a:p>
            <a:endParaRPr lang="en-GB" sz="1800" dirty="0">
              <a:solidFill>
                <a:schemeClr val="bg2">
                  <a:lumMod val="10000"/>
                </a:schemeClr>
              </a:solidFill>
              <a:latin typeface="ShellMedium" panose="00000600000000000000" pitchFamily="50" charset="0"/>
            </a:endParaRPr>
          </a:p>
        </p:txBody>
      </p:sp>
    </p:spTree>
    <p:extLst>
      <p:ext uri="{BB962C8B-B14F-4D97-AF65-F5344CB8AC3E}">
        <p14:creationId xmlns:p14="http://schemas.microsoft.com/office/powerpoint/2010/main" val="2762600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4337" y="762000"/>
            <a:ext cx="11145813" cy="325329"/>
          </a:xfrm>
        </p:spPr>
        <p:txBody>
          <a:bodyPr>
            <a:noAutofit/>
          </a:bodyPr>
          <a:lstStyle/>
          <a:p>
            <a:r>
              <a:rPr lang="en-GB" sz="2400" b="1" dirty="0">
                <a:latin typeface="ShellBold" panose="00000800000000000000" pitchFamily="50" charset="0"/>
              </a:rPr>
              <a:t>What Happened?</a:t>
            </a:r>
            <a:br>
              <a:rPr lang="en-GB" sz="2400" b="1" dirty="0">
                <a:latin typeface="ShellBold" panose="00000800000000000000" pitchFamily="50" charset="0"/>
              </a:rPr>
            </a:br>
            <a:endParaRPr lang="en-GB" sz="2400" b="1" dirty="0">
              <a:latin typeface="ShellBold" panose="00000800000000000000" pitchFamily="50" charset="0"/>
            </a:endParaRPr>
          </a:p>
        </p:txBody>
      </p:sp>
      <p:graphicFrame>
        <p:nvGraphicFramePr>
          <p:cNvPr id="4" name="Table 3">
            <a:extLst>
              <a:ext uri="{FF2B5EF4-FFF2-40B4-BE49-F238E27FC236}">
                <a16:creationId xmlns:a16="http://schemas.microsoft.com/office/drawing/2014/main" id="{4A0AED08-EBB6-4F03-8154-6E79645F0125}"/>
              </a:ext>
            </a:extLst>
          </p:cNvPr>
          <p:cNvGraphicFramePr>
            <a:graphicFrameLocks noGrp="1"/>
          </p:cNvGraphicFramePr>
          <p:nvPr>
            <p:extLst>
              <p:ext uri="{D42A27DB-BD31-4B8C-83A1-F6EECF244321}">
                <p14:modId xmlns:p14="http://schemas.microsoft.com/office/powerpoint/2010/main" val="702792149"/>
              </p:ext>
            </p:extLst>
          </p:nvPr>
        </p:nvGraphicFramePr>
        <p:xfrm>
          <a:off x="517903" y="1157530"/>
          <a:ext cx="10013908" cy="2923571"/>
        </p:xfrm>
        <a:graphic>
          <a:graphicData uri="http://schemas.openxmlformats.org/drawingml/2006/table">
            <a:tbl>
              <a:tblPr firstRow="1" bandRow="1">
                <a:tableStyleId>{5C22544A-7EE6-4342-B048-85BDC9FD1C3A}</a:tableStyleId>
              </a:tblPr>
              <a:tblGrid>
                <a:gridCol w="1112594">
                  <a:extLst>
                    <a:ext uri="{9D8B030D-6E8A-4147-A177-3AD203B41FA5}">
                      <a16:colId xmlns:a16="http://schemas.microsoft.com/office/drawing/2014/main" val="2675643709"/>
                    </a:ext>
                  </a:extLst>
                </a:gridCol>
                <a:gridCol w="1756726">
                  <a:extLst>
                    <a:ext uri="{9D8B030D-6E8A-4147-A177-3AD203B41FA5}">
                      <a16:colId xmlns:a16="http://schemas.microsoft.com/office/drawing/2014/main" val="863388315"/>
                    </a:ext>
                  </a:extLst>
                </a:gridCol>
                <a:gridCol w="7144588">
                  <a:extLst>
                    <a:ext uri="{9D8B030D-6E8A-4147-A177-3AD203B41FA5}">
                      <a16:colId xmlns:a16="http://schemas.microsoft.com/office/drawing/2014/main" val="1027782033"/>
                    </a:ext>
                  </a:extLst>
                </a:gridCol>
              </a:tblGrid>
              <a:tr h="324793">
                <a:tc>
                  <a:txBody>
                    <a:bodyPr/>
                    <a:lstStyle/>
                    <a:p>
                      <a:r>
                        <a:rPr lang="en-US" sz="1800" dirty="0">
                          <a:solidFill>
                            <a:srgbClr val="C00000"/>
                          </a:solidFill>
                          <a:latin typeface="ShellMedium" panose="00000600000000000000" pitchFamily="50" charset="0"/>
                        </a:rPr>
                        <a:t>Date</a:t>
                      </a:r>
                    </a:p>
                  </a:txBody>
                  <a:tcPr anchor="ctr"/>
                </a:tc>
                <a:tc>
                  <a:txBody>
                    <a:bodyPr/>
                    <a:lstStyle/>
                    <a:p>
                      <a:r>
                        <a:rPr lang="en-US" sz="1800" dirty="0">
                          <a:solidFill>
                            <a:srgbClr val="C00000"/>
                          </a:solidFill>
                          <a:latin typeface="ShellMedium" panose="00000600000000000000" pitchFamily="50" charset="0"/>
                        </a:rPr>
                        <a:t>Time</a:t>
                      </a:r>
                    </a:p>
                  </a:txBody>
                  <a:tcPr anchor="ctr"/>
                </a:tc>
                <a:tc>
                  <a:txBody>
                    <a:bodyPr/>
                    <a:lstStyle/>
                    <a:p>
                      <a:r>
                        <a:rPr lang="en-US" sz="1800" dirty="0">
                          <a:solidFill>
                            <a:srgbClr val="C00000"/>
                          </a:solidFill>
                          <a:latin typeface="ShellMedium" panose="00000600000000000000" pitchFamily="50" charset="0"/>
                        </a:rPr>
                        <a:t>Description/Activity</a:t>
                      </a:r>
                    </a:p>
                  </a:txBody>
                  <a:tcPr anchor="ctr"/>
                </a:tc>
                <a:extLst>
                  <a:ext uri="{0D108BD9-81ED-4DB2-BD59-A6C34878D82A}">
                    <a16:rowId xmlns:a16="http://schemas.microsoft.com/office/drawing/2014/main" val="538087878"/>
                  </a:ext>
                </a:extLst>
              </a:tr>
              <a:tr h="332413">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hellMedium" panose="00000600000000000000" pitchFamily="50" charset="0"/>
                        </a:rPr>
                        <a:t>1</a:t>
                      </a:r>
                      <a:r>
                        <a:rPr lang="en-US" sz="1400" baseline="30000" dirty="0">
                          <a:solidFill>
                            <a:schemeClr val="tx1"/>
                          </a:solidFill>
                          <a:latin typeface="ShellMedium" panose="00000600000000000000" pitchFamily="50" charset="0"/>
                        </a:rPr>
                        <a:t>st</a:t>
                      </a:r>
                      <a:r>
                        <a:rPr lang="en-US" sz="1400" dirty="0">
                          <a:solidFill>
                            <a:schemeClr val="tx1"/>
                          </a:solidFill>
                          <a:latin typeface="ShellMedium" panose="00000600000000000000" pitchFamily="50" charset="0"/>
                        </a:rPr>
                        <a:t> September 2020</a:t>
                      </a:r>
                    </a:p>
                    <a:p>
                      <a:endParaRPr lang="en-US" sz="1400" dirty="0">
                        <a:solidFill>
                          <a:schemeClr val="tx1"/>
                        </a:solidFill>
                        <a:latin typeface="ShellMedium" panose="00000600000000000000" pitchFamily="50" charset="0"/>
                      </a:endParaRPr>
                    </a:p>
                  </a:txBody>
                  <a:tcPr anchor="ctr"/>
                </a:tc>
                <a:tc>
                  <a:txBody>
                    <a:bodyPr/>
                    <a:lstStyle/>
                    <a:p>
                      <a:r>
                        <a:rPr lang="en-US" sz="1400" dirty="0">
                          <a:solidFill>
                            <a:schemeClr val="tx1"/>
                          </a:solidFill>
                          <a:latin typeface="ShellMedium" panose="00000600000000000000" pitchFamily="50" charset="0"/>
                        </a:rPr>
                        <a:t>8:48:26am</a:t>
                      </a:r>
                    </a:p>
                  </a:txBody>
                  <a:tcPr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ShellMedium" panose="00000600000000000000" pitchFamily="50" charset="0"/>
                          <a:ea typeface="+mn-ea"/>
                          <a:cs typeface="+mn-cs"/>
                        </a:rPr>
                        <a:t>Low Level Gas Confirmed Alarm Acknowledged from 1 of 4 OPGDs (74QS575)</a:t>
                      </a:r>
                    </a:p>
                  </a:txBody>
                  <a:tcPr anchor="ctr"/>
                </a:tc>
                <a:extLst>
                  <a:ext uri="{0D108BD9-81ED-4DB2-BD59-A6C34878D82A}">
                    <a16:rowId xmlns:a16="http://schemas.microsoft.com/office/drawing/2014/main" val="2006151587"/>
                  </a:ext>
                </a:extLst>
              </a:tr>
              <a:tr h="374367">
                <a:tc vMerge="1">
                  <a:txBody>
                    <a:bodyPr/>
                    <a:lstStyle/>
                    <a:p>
                      <a:endParaRPr lang="en-US" sz="1400" dirty="0">
                        <a:solidFill>
                          <a:schemeClr val="tx1"/>
                        </a:solidFill>
                        <a:latin typeface="ShellMedium" panose="00000600000000000000" pitchFamily="50" charset="0"/>
                      </a:endParaRPr>
                    </a:p>
                  </a:txBody>
                  <a:tcPr anchor="ctr"/>
                </a:tc>
                <a:tc>
                  <a:txBody>
                    <a:bodyPr/>
                    <a:lstStyle/>
                    <a:p>
                      <a:r>
                        <a:rPr lang="en-US" sz="1400" dirty="0">
                          <a:solidFill>
                            <a:schemeClr val="tx1"/>
                          </a:solidFill>
                          <a:latin typeface="ShellMedium" panose="00000600000000000000" pitchFamily="50" charset="0"/>
                        </a:rPr>
                        <a:t>8:48:28am</a:t>
                      </a:r>
                    </a:p>
                  </a:txBody>
                  <a:tcPr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effectLst/>
                          <a:latin typeface="ShellMedium" panose="00000600000000000000" pitchFamily="50" charset="0"/>
                          <a:ea typeface="+mn-ea"/>
                          <a:cs typeface="+mn-cs"/>
                        </a:rPr>
                        <a:t>Low Gas Trip Acknowledged from 1 of 4 OPGDs (74QS576)</a:t>
                      </a:r>
                    </a:p>
                  </a:txBody>
                  <a:tcPr anchor="ctr"/>
                </a:tc>
                <a:extLst>
                  <a:ext uri="{0D108BD9-81ED-4DB2-BD59-A6C34878D82A}">
                    <a16:rowId xmlns:a16="http://schemas.microsoft.com/office/drawing/2014/main" val="1419651067"/>
                  </a:ext>
                </a:extLst>
              </a:tr>
              <a:tr h="416321">
                <a:tc vMerge="1">
                  <a:txBody>
                    <a:bodyPr/>
                    <a:lstStyle/>
                    <a:p>
                      <a:endParaRPr lang="en-US" sz="1400" dirty="0">
                        <a:solidFill>
                          <a:schemeClr val="tx1"/>
                        </a:solidFill>
                        <a:latin typeface="ShellMedium" panose="00000600000000000000" pitchFamily="50" charset="0"/>
                      </a:endParaRPr>
                    </a:p>
                  </a:txBody>
                  <a:tcPr anchor="ctr"/>
                </a:tc>
                <a:tc>
                  <a:txBody>
                    <a:bodyPr/>
                    <a:lstStyle/>
                    <a:p>
                      <a:r>
                        <a:rPr lang="en-US" sz="1400" dirty="0">
                          <a:solidFill>
                            <a:schemeClr val="tx1"/>
                          </a:solidFill>
                          <a:latin typeface="ShellMedium" panose="00000600000000000000" pitchFamily="50" charset="0"/>
                        </a:rPr>
                        <a:t>8:48:30am</a:t>
                      </a:r>
                    </a:p>
                  </a:txBody>
                  <a:tcPr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ShellMedium" panose="00000600000000000000" pitchFamily="50" charset="0"/>
                          <a:ea typeface="+mn-ea"/>
                          <a:cs typeface="+mn-cs"/>
                        </a:rPr>
                        <a:t>High Gas Trip Acknowledged from </a:t>
                      </a:r>
                      <a:r>
                        <a:rPr lang="en-US" sz="1400" dirty="0">
                          <a:solidFill>
                            <a:sysClr val="windowText" lastClr="000000"/>
                          </a:solidFill>
                          <a:effectLst/>
                          <a:latin typeface="ShellMedium" panose="00000600000000000000" pitchFamily="50" charset="0"/>
                          <a:ea typeface="+mn-ea"/>
                          <a:cs typeface="+mn-cs"/>
                        </a:rPr>
                        <a:t>1 of 4 OPGDs (74QS576)</a:t>
                      </a:r>
                      <a:endParaRPr lang="en-US" sz="1400" b="0" kern="1200" dirty="0">
                        <a:solidFill>
                          <a:schemeClr val="tx1"/>
                        </a:solidFill>
                        <a:effectLst/>
                        <a:latin typeface="ShellMedium" panose="00000600000000000000" pitchFamily="50" charset="0"/>
                        <a:ea typeface="+mn-ea"/>
                        <a:cs typeface="+mn-cs"/>
                      </a:endParaRPr>
                    </a:p>
                  </a:txBody>
                  <a:tcPr anchor="ctr"/>
                </a:tc>
                <a:extLst>
                  <a:ext uri="{0D108BD9-81ED-4DB2-BD59-A6C34878D82A}">
                    <a16:rowId xmlns:a16="http://schemas.microsoft.com/office/drawing/2014/main" val="1920729265"/>
                  </a:ext>
                </a:extLst>
              </a:tr>
              <a:tr h="458275">
                <a:tc vMerge="1">
                  <a:txBody>
                    <a:bodyPr/>
                    <a:lstStyle/>
                    <a:p>
                      <a:endParaRPr lang="en-US" sz="1400" dirty="0">
                        <a:solidFill>
                          <a:schemeClr val="tx1"/>
                        </a:solidFill>
                        <a:latin typeface="ShellMedium" panose="00000600000000000000" pitchFamily="50" charset="0"/>
                      </a:endParaRPr>
                    </a:p>
                  </a:txBody>
                  <a:tcPr anchor="ctr"/>
                </a:tc>
                <a:tc>
                  <a:txBody>
                    <a:bodyPr/>
                    <a:lstStyle/>
                    <a:p>
                      <a:r>
                        <a:rPr lang="en-US" sz="1400" dirty="0">
                          <a:solidFill>
                            <a:schemeClr val="tx1"/>
                          </a:solidFill>
                          <a:latin typeface="ShellMedium" panose="00000600000000000000" pitchFamily="50" charset="0"/>
                        </a:rPr>
                        <a:t>8:48:32am</a:t>
                      </a:r>
                    </a:p>
                  </a:txBody>
                  <a:tcPr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ShellMedium" panose="00000600000000000000" pitchFamily="50" charset="0"/>
                          <a:ea typeface="+mn-ea"/>
                          <a:cs typeface="+mn-cs"/>
                        </a:rPr>
                        <a:t>ESD 2.5.2 was initiated (Blowdown of Metering Train 1, Train 2 Lines, Shutdown of AGCs)</a:t>
                      </a:r>
                    </a:p>
                  </a:txBody>
                  <a:tcPr anchor="ctr"/>
                </a:tc>
                <a:extLst>
                  <a:ext uri="{0D108BD9-81ED-4DB2-BD59-A6C34878D82A}">
                    <a16:rowId xmlns:a16="http://schemas.microsoft.com/office/drawing/2014/main" val="2025652865"/>
                  </a:ext>
                </a:extLst>
              </a:tr>
              <a:tr h="458275">
                <a:tc vMerge="1">
                  <a:txBody>
                    <a:bodyPr/>
                    <a:lstStyle/>
                    <a:p>
                      <a:endParaRPr lang="en-US" sz="1400" dirty="0">
                        <a:solidFill>
                          <a:schemeClr val="tx1"/>
                        </a:solidFill>
                        <a:latin typeface="ShellMedium" panose="00000600000000000000" pitchFamily="50" charset="0"/>
                      </a:endParaRPr>
                    </a:p>
                  </a:txBody>
                  <a:tcPr anchor="ctr"/>
                </a:tc>
                <a:tc>
                  <a:txBody>
                    <a:bodyPr/>
                    <a:lstStyle/>
                    <a:p>
                      <a:r>
                        <a:rPr lang="en-US" sz="1400" dirty="0">
                          <a:solidFill>
                            <a:schemeClr val="tx1"/>
                          </a:solidFill>
                          <a:latin typeface="ShellMedium" panose="00000600000000000000" pitchFamily="50" charset="0"/>
                        </a:rPr>
                        <a:t>8:48:32am</a:t>
                      </a:r>
                    </a:p>
                  </a:txBody>
                  <a:tcPr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ShellMedium" panose="00000600000000000000" pitchFamily="50" charset="0"/>
                          <a:ea typeface="+mn-ea"/>
                          <a:cs typeface="+mn-cs"/>
                        </a:rPr>
                        <a:t>Trip signal sent to the 3 GTGs but GTGs remained running</a:t>
                      </a:r>
                    </a:p>
                  </a:txBody>
                  <a:tcPr anchor="ctr"/>
                </a:tc>
                <a:extLst>
                  <a:ext uri="{0D108BD9-81ED-4DB2-BD59-A6C34878D82A}">
                    <a16:rowId xmlns:a16="http://schemas.microsoft.com/office/drawing/2014/main" val="73234016"/>
                  </a:ext>
                </a:extLst>
              </a:tr>
              <a:tr h="458275">
                <a:tc vMerge="1">
                  <a:txBody>
                    <a:bodyPr/>
                    <a:lstStyle/>
                    <a:p>
                      <a:endParaRPr lang="en-US" sz="1400" dirty="0">
                        <a:solidFill>
                          <a:schemeClr val="tx1"/>
                        </a:solidFill>
                        <a:latin typeface="ShellMedium" panose="00000600000000000000" pitchFamily="50" charset="0"/>
                      </a:endParaRPr>
                    </a:p>
                  </a:txBody>
                  <a:tcPr anchor="ctr"/>
                </a:tc>
                <a:tc>
                  <a:txBody>
                    <a:bodyPr/>
                    <a:lstStyle/>
                    <a:p>
                      <a:r>
                        <a:rPr lang="en-US" sz="1400" dirty="0">
                          <a:solidFill>
                            <a:schemeClr val="tx1"/>
                          </a:solidFill>
                          <a:latin typeface="ShellMedium" panose="00000600000000000000" pitchFamily="50" charset="0"/>
                        </a:rPr>
                        <a:t>10:29:00am</a:t>
                      </a:r>
                    </a:p>
                  </a:txBody>
                  <a:tcPr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ShellMedium" panose="00000600000000000000" pitchFamily="50" charset="0"/>
                          <a:ea typeface="+mn-ea"/>
                          <a:cs typeface="+mn-cs"/>
                        </a:rPr>
                        <a:t>Plant Restarted after ESD 2.5.2 trip</a:t>
                      </a:r>
                    </a:p>
                  </a:txBody>
                  <a:tcPr anchor="ctr"/>
                </a:tc>
                <a:extLst>
                  <a:ext uri="{0D108BD9-81ED-4DB2-BD59-A6C34878D82A}">
                    <a16:rowId xmlns:a16="http://schemas.microsoft.com/office/drawing/2014/main" val="2527975330"/>
                  </a:ext>
                </a:extLst>
              </a:tr>
            </a:tbl>
          </a:graphicData>
        </a:graphic>
      </p:graphicFrame>
      <p:sp>
        <p:nvSpPr>
          <p:cNvPr id="6" name="Title 1">
            <a:extLst>
              <a:ext uri="{FF2B5EF4-FFF2-40B4-BE49-F238E27FC236}">
                <a16:creationId xmlns:a16="http://schemas.microsoft.com/office/drawing/2014/main" id="{EC5D3226-EBCF-4C74-BBA5-246D5A5D1D23}"/>
              </a:ext>
            </a:extLst>
          </p:cNvPr>
          <p:cNvSpPr txBox="1">
            <a:spLocks/>
          </p:cNvSpPr>
          <p:nvPr/>
        </p:nvSpPr>
        <p:spPr>
          <a:xfrm>
            <a:off x="414337" y="1124762"/>
            <a:ext cx="6420016" cy="4286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400" b="1" dirty="0">
              <a:latin typeface="ShellBold" panose="00000800000000000000" pitchFamily="50" charset="0"/>
            </a:endParaRPr>
          </a:p>
        </p:txBody>
      </p:sp>
    </p:spTree>
    <p:extLst>
      <p:ext uri="{BB962C8B-B14F-4D97-AF65-F5344CB8AC3E}">
        <p14:creationId xmlns:p14="http://schemas.microsoft.com/office/powerpoint/2010/main" val="33232173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1424-8524-410D-99A3-5BCDFE75FBC4}"/>
              </a:ext>
            </a:extLst>
          </p:cNvPr>
          <p:cNvSpPr>
            <a:spLocks noGrp="1"/>
          </p:cNvSpPr>
          <p:nvPr>
            <p:ph type="title"/>
          </p:nvPr>
        </p:nvSpPr>
        <p:spPr>
          <a:xfrm>
            <a:off x="173552" y="631570"/>
            <a:ext cx="8797193" cy="509104"/>
          </a:xfrm>
        </p:spPr>
        <p:txBody>
          <a:bodyPr/>
          <a:lstStyle/>
          <a:p>
            <a:r>
              <a:rPr lang="en-GB" dirty="0"/>
              <a:t>Why it happened</a:t>
            </a:r>
          </a:p>
        </p:txBody>
      </p:sp>
      <p:sp>
        <p:nvSpPr>
          <p:cNvPr id="3" name="Content Placeholder 2">
            <a:extLst>
              <a:ext uri="{FF2B5EF4-FFF2-40B4-BE49-F238E27FC236}">
                <a16:creationId xmlns:a16="http://schemas.microsoft.com/office/drawing/2014/main" id="{6021915F-CCB4-47F4-A6D8-97B05EFCEEBE}"/>
              </a:ext>
            </a:extLst>
          </p:cNvPr>
          <p:cNvSpPr>
            <a:spLocks noGrp="1"/>
          </p:cNvSpPr>
          <p:nvPr>
            <p:ph sz="quarter" idx="11"/>
          </p:nvPr>
        </p:nvSpPr>
        <p:spPr>
          <a:xfrm>
            <a:off x="173551" y="1140674"/>
            <a:ext cx="11506189" cy="5090834"/>
          </a:xfrm>
        </p:spPr>
        <p:txBody>
          <a:bodyPr/>
          <a:lstStyle/>
          <a:p>
            <a:r>
              <a:rPr lang="en-GB" sz="1600" b="1" dirty="0"/>
              <a:t>GAS DETECTION</a:t>
            </a:r>
          </a:p>
          <a:p>
            <a:pPr marL="285750" indent="-285750">
              <a:buFont typeface="Wingdings" panose="05000000000000000000" pitchFamily="2" charset="2"/>
              <a:buChar char="q"/>
            </a:pPr>
            <a:r>
              <a:rPr lang="en-US" sz="1600" dirty="0"/>
              <a:t>There was fugitive emissions from surrounding pipe-work </a:t>
            </a:r>
          </a:p>
          <a:p>
            <a:pPr marL="285750" indent="-285750">
              <a:buFont typeface="Wingdings" panose="05000000000000000000" pitchFamily="2" charset="2"/>
              <a:buChar char="q"/>
            </a:pPr>
            <a:r>
              <a:rPr lang="en-GB" sz="1600" dirty="0"/>
              <a:t>High earthing resistance (11.83ohms) led to build up of electrostatic charges in signal cable</a:t>
            </a:r>
          </a:p>
          <a:p>
            <a:pPr marL="285750" indent="-285750">
              <a:buFont typeface="Wingdings" panose="05000000000000000000" pitchFamily="2" charset="2"/>
              <a:buChar char="q"/>
            </a:pPr>
            <a:r>
              <a:rPr lang="en-US" sz="1600" dirty="0"/>
              <a:t>The electrostatic buildup amplified the signal level on 74 QZA- 576 to within the trip limit</a:t>
            </a:r>
            <a:endParaRPr lang="en-GB" sz="1600" dirty="0"/>
          </a:p>
          <a:p>
            <a:pPr marL="285750" indent="-285750">
              <a:buFont typeface="Wingdings" panose="05000000000000000000" pitchFamily="2" charset="2"/>
              <a:buChar char="q"/>
            </a:pPr>
            <a:r>
              <a:rPr lang="en-GB" sz="1600" dirty="0"/>
              <a:t>This led to </a:t>
            </a:r>
            <a:r>
              <a:rPr lang="en-US" sz="1600" dirty="0"/>
              <a:t>a high  level gas trip signal sent to the SIS inter-trip logic (74XZ913)</a:t>
            </a:r>
          </a:p>
          <a:p>
            <a:endParaRPr lang="en-GB" sz="1600" dirty="0"/>
          </a:p>
          <a:p>
            <a:r>
              <a:rPr lang="en-GB" sz="1600" b="1" dirty="0"/>
              <a:t>GTG FAILURE TO TRIP</a:t>
            </a:r>
          </a:p>
          <a:p>
            <a:pPr marL="285750" indent="-285750">
              <a:buFont typeface="Wingdings" panose="05000000000000000000" pitchFamily="2" charset="2"/>
              <a:buChar char="q"/>
            </a:pPr>
            <a:r>
              <a:rPr lang="en-GB" sz="1600" dirty="0"/>
              <a:t>ESD 2.5 sent trip signal to GTG as per cause and effect as-built design.</a:t>
            </a:r>
          </a:p>
          <a:p>
            <a:pPr marL="285750" indent="-285750">
              <a:buFont typeface="Wingdings" panose="05000000000000000000" pitchFamily="2" charset="2"/>
              <a:buChar char="q"/>
            </a:pPr>
            <a:r>
              <a:rPr lang="en-US" sz="1600" dirty="0"/>
              <a:t>The ESD 2.5 trip signal failed to activate a trip of the GTG.</a:t>
            </a:r>
            <a:endParaRPr lang="en-GB" sz="1600" dirty="0"/>
          </a:p>
          <a:p>
            <a:pPr marL="285750" indent="-285750">
              <a:buFont typeface="Wingdings" panose="05000000000000000000" pitchFamily="2" charset="2"/>
              <a:buChar char="q"/>
            </a:pPr>
            <a:r>
              <a:rPr lang="en-US" sz="1600" dirty="0"/>
              <a:t>The trip signal loop between the HIMA SIS and GTG was discovered disconnected.</a:t>
            </a:r>
          </a:p>
          <a:p>
            <a:endParaRPr lang="en-GB" sz="1600" dirty="0"/>
          </a:p>
        </p:txBody>
      </p:sp>
      <p:sp>
        <p:nvSpPr>
          <p:cNvPr id="5" name="Slide Number Placeholder 4">
            <a:extLst>
              <a:ext uri="{FF2B5EF4-FFF2-40B4-BE49-F238E27FC236}">
                <a16:creationId xmlns:a16="http://schemas.microsoft.com/office/drawing/2014/main" id="{0E94E31B-10F4-459A-BD2D-110F76274E78}"/>
              </a:ext>
            </a:extLst>
          </p:cNvPr>
          <p:cNvSpPr>
            <a:spLocks noGrp="1"/>
          </p:cNvSpPr>
          <p:nvPr>
            <p:ph type="sldNum" sz="quarter" idx="4"/>
          </p:nvPr>
        </p:nvSpPr>
        <p:spPr/>
        <p:txBody>
          <a:bodyPr/>
          <a:lstStyle/>
          <a:p>
            <a:fld id="{D32BAE6A-B452-4007-8177-56DD051636F9}" type="slidenum">
              <a:rPr lang="en-GB" sz="1200" noProof="1" smtClean="0"/>
              <a:pPr/>
              <a:t>5</a:t>
            </a:fld>
            <a:endParaRPr lang="en-GB" sz="1200" noProof="1"/>
          </a:p>
        </p:txBody>
      </p:sp>
      <p:sp>
        <p:nvSpPr>
          <p:cNvPr id="6" name="Title 1">
            <a:extLst>
              <a:ext uri="{FF2B5EF4-FFF2-40B4-BE49-F238E27FC236}">
                <a16:creationId xmlns:a16="http://schemas.microsoft.com/office/drawing/2014/main" id="{3DBFD7CC-3DF5-49DB-8214-81AE1D79A07B}"/>
              </a:ext>
            </a:extLst>
          </p:cNvPr>
          <p:cNvSpPr txBox="1">
            <a:spLocks/>
          </p:cNvSpPr>
          <p:nvPr/>
        </p:nvSpPr>
        <p:spPr>
          <a:xfrm>
            <a:off x="508000" y="962836"/>
            <a:ext cx="6420016" cy="4286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400" b="1" dirty="0">
              <a:latin typeface="ShellBold" panose="00000800000000000000" pitchFamily="50" charset="0"/>
            </a:endParaRPr>
          </a:p>
        </p:txBody>
      </p:sp>
    </p:spTree>
    <p:extLst>
      <p:ext uri="{BB962C8B-B14F-4D97-AF65-F5344CB8AC3E}">
        <p14:creationId xmlns:p14="http://schemas.microsoft.com/office/powerpoint/2010/main" val="32327849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4831-12AD-49E0-95DD-513BD2D6036A}"/>
              </a:ext>
            </a:extLst>
          </p:cNvPr>
          <p:cNvSpPr>
            <a:spLocks noGrp="1"/>
          </p:cNvSpPr>
          <p:nvPr>
            <p:ph type="title"/>
          </p:nvPr>
        </p:nvSpPr>
        <p:spPr>
          <a:xfrm>
            <a:off x="429387" y="734472"/>
            <a:ext cx="10648950" cy="365125"/>
          </a:xfrm>
        </p:spPr>
        <p:txBody>
          <a:bodyPr>
            <a:noAutofit/>
          </a:bodyPr>
          <a:lstStyle/>
          <a:p>
            <a:r>
              <a:rPr lang="en-GB" dirty="0"/>
              <a:t>Validation of Key Cause of Failure.</a:t>
            </a:r>
          </a:p>
        </p:txBody>
      </p:sp>
      <p:sp>
        <p:nvSpPr>
          <p:cNvPr id="3" name="Content Placeholder 2">
            <a:extLst>
              <a:ext uri="{FF2B5EF4-FFF2-40B4-BE49-F238E27FC236}">
                <a16:creationId xmlns:a16="http://schemas.microsoft.com/office/drawing/2014/main" id="{8802F145-C891-4441-90F8-3AB787D4951B}"/>
              </a:ext>
            </a:extLst>
          </p:cNvPr>
          <p:cNvSpPr>
            <a:spLocks noGrp="1"/>
          </p:cNvSpPr>
          <p:nvPr>
            <p:ph idx="1"/>
          </p:nvPr>
        </p:nvSpPr>
        <p:spPr>
          <a:xfrm>
            <a:off x="334794" y="1141381"/>
            <a:ext cx="11578532" cy="5327818"/>
          </a:xfrm>
          <a:ln>
            <a:noFill/>
          </a:ln>
        </p:spPr>
        <p:txBody>
          <a:bodyPr>
            <a:noAutofit/>
          </a:bodyPr>
          <a:lstStyle/>
          <a:p>
            <a:pPr marL="0" lvl="1" indent="0">
              <a:buNone/>
            </a:pPr>
            <a:r>
              <a:rPr lang="en-GB" sz="1600" b="1" dirty="0"/>
              <a:t>GAS DETECTION</a:t>
            </a:r>
            <a:endParaRPr lang="en-GB" sz="1600" u="sng" dirty="0"/>
          </a:p>
          <a:p>
            <a:pPr marL="285750" lvl="1" indent="-285750">
              <a:buFont typeface="Wingdings" panose="05000000000000000000" pitchFamily="2" charset="2"/>
              <a:buChar char="q"/>
            </a:pPr>
            <a:r>
              <a:rPr lang="en-US" sz="1600" dirty="0"/>
              <a:t>There was an actual gas concentration of 0.697 LEL</a:t>
            </a:r>
          </a:p>
          <a:p>
            <a:pPr marL="285750" lvl="1" indent="-285750">
              <a:buFont typeface="Wingdings" panose="05000000000000000000" pitchFamily="2" charset="2"/>
              <a:buChar char="q"/>
            </a:pPr>
            <a:r>
              <a:rPr lang="en-US" sz="1600" dirty="0"/>
              <a:t>The Trip limit for a high gas trip is between 1 and 3 LEL</a:t>
            </a:r>
          </a:p>
          <a:p>
            <a:pPr marL="285750" indent="-285750">
              <a:buFont typeface="Wingdings" panose="05000000000000000000" pitchFamily="2" charset="2"/>
              <a:buChar char="q"/>
            </a:pPr>
            <a:r>
              <a:rPr lang="en-US" sz="1600" dirty="0"/>
              <a:t>The earth resistance of 74-QZA-576 was 11.83ohms (Shell Benchmark &lt; 4 Ω)</a:t>
            </a:r>
          </a:p>
          <a:p>
            <a:pPr marL="0" lvl="1" indent="0">
              <a:buNone/>
            </a:pPr>
            <a:endParaRPr lang="en-US" sz="1600" dirty="0"/>
          </a:p>
          <a:p>
            <a:r>
              <a:rPr lang="en-GB" sz="1600" b="1" dirty="0"/>
              <a:t>GTG FAILURE TO TRIP</a:t>
            </a:r>
            <a:endParaRPr lang="en-US" sz="1600" dirty="0"/>
          </a:p>
          <a:p>
            <a:pPr marL="285750" lvl="1" indent="-285750">
              <a:buFont typeface="Wingdings" panose="05000000000000000000" pitchFamily="2" charset="2"/>
              <a:buChar char="q"/>
            </a:pPr>
            <a:r>
              <a:rPr lang="en-GB" sz="1600" dirty="0"/>
              <a:t>Inter-trip signal from HIMA SIS to GTG confirmed from alarm catalogue post activation of ESD 2.5 shutdown</a:t>
            </a:r>
          </a:p>
          <a:p>
            <a:pPr marL="285750" lvl="1" indent="-285750">
              <a:buFont typeface="Wingdings" panose="05000000000000000000" pitchFamily="2" charset="2"/>
              <a:buChar char="q"/>
            </a:pPr>
            <a:r>
              <a:rPr lang="en-GB" sz="1600" dirty="0"/>
              <a:t>Instrument loop diagram for GTG confirmed incomplete termination of configured signal loop between HIMA SIS and GTG, hence failure of GTG to respond to ESD 2.5 signal (</a:t>
            </a:r>
            <a:r>
              <a:rPr lang="en-US" sz="1600" dirty="0"/>
              <a:t>the Emergency stop relays (RLREMS 1&amp;2) between Siemens SGT400(GTGs) emergency stop system (EMS) and Tyco F&amp;G panel were incorrectly terminated with a resultant  voltage source during the units’ TYCO F&amp;G R4 upgrade in March 2020. Hence rendering the WD trip relay and SIS redundant from the Emergency stop system</a:t>
            </a:r>
            <a:r>
              <a:rPr lang="en-GB" sz="1600" dirty="0"/>
              <a:t>)</a:t>
            </a:r>
          </a:p>
          <a:p>
            <a:pPr marL="285750" lvl="1" indent="-285750">
              <a:buFont typeface="Wingdings" panose="05000000000000000000" pitchFamily="2" charset="2"/>
              <a:buChar char="q"/>
            </a:pPr>
            <a:r>
              <a:rPr lang="en-GB" sz="1600" dirty="0"/>
              <a:t>Instrument loop diagram for AG turbines confirmed termination of configured signal loop between HIMA SIS and AG was unchanged, hence response of AG to ESD 2.5 trip</a:t>
            </a:r>
          </a:p>
          <a:p>
            <a:pPr marL="0" lvl="1" indent="0">
              <a:buNone/>
            </a:pPr>
            <a:endParaRPr lang="en-GB" sz="1600" dirty="0"/>
          </a:p>
          <a:p>
            <a:pPr marL="0" lvl="1" indent="0">
              <a:buNone/>
            </a:pPr>
            <a:endParaRPr lang="en-GB" sz="1600" dirty="0"/>
          </a:p>
          <a:p>
            <a:pPr marL="457200" lvl="1" indent="0">
              <a:lnSpc>
                <a:spcPct val="150000"/>
              </a:lnSpc>
              <a:buNone/>
            </a:pPr>
            <a:endParaRPr lang="en-US" sz="1600" dirty="0">
              <a:latin typeface="Futura Medium" panose="00000400000000000000" pitchFamily="2" charset="0"/>
            </a:endParaRPr>
          </a:p>
          <a:p>
            <a:pPr lvl="1">
              <a:lnSpc>
                <a:spcPct val="150000"/>
              </a:lnSpc>
              <a:buFont typeface="Wingdings" panose="05000000000000000000" pitchFamily="2" charset="2"/>
              <a:buChar char="§"/>
            </a:pPr>
            <a:endParaRPr lang="en-GB" sz="1600" dirty="0">
              <a:latin typeface="Futura Medium" panose="00000400000000000000" pitchFamily="2" charset="0"/>
            </a:endParaRPr>
          </a:p>
        </p:txBody>
      </p:sp>
      <p:sp>
        <p:nvSpPr>
          <p:cNvPr id="6" name="Slide Number Placeholder 5">
            <a:extLst>
              <a:ext uri="{FF2B5EF4-FFF2-40B4-BE49-F238E27FC236}">
                <a16:creationId xmlns:a16="http://schemas.microsoft.com/office/drawing/2014/main" id="{6ACF3292-36D4-492F-83AF-79DE7800D86F}"/>
              </a:ext>
            </a:extLst>
          </p:cNvPr>
          <p:cNvSpPr>
            <a:spLocks noGrp="1"/>
          </p:cNvSpPr>
          <p:nvPr>
            <p:ph type="sldNum" sz="quarter" idx="12"/>
          </p:nvPr>
        </p:nvSpPr>
        <p:spPr/>
        <p:txBody>
          <a:bodyPr/>
          <a:lstStyle/>
          <a:p>
            <a:endParaRPr lang="en-GB" sz="1200" noProof="1"/>
          </a:p>
        </p:txBody>
      </p:sp>
    </p:spTree>
    <p:extLst>
      <p:ext uri="{BB962C8B-B14F-4D97-AF65-F5344CB8AC3E}">
        <p14:creationId xmlns:p14="http://schemas.microsoft.com/office/powerpoint/2010/main" val="332070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4831-12AD-49E0-95DD-513BD2D6036A}"/>
              </a:ext>
            </a:extLst>
          </p:cNvPr>
          <p:cNvSpPr>
            <a:spLocks noGrp="1"/>
          </p:cNvSpPr>
          <p:nvPr>
            <p:ph type="title"/>
          </p:nvPr>
        </p:nvSpPr>
        <p:spPr>
          <a:xfrm>
            <a:off x="429387" y="621948"/>
            <a:ext cx="10648950" cy="365125"/>
          </a:xfrm>
        </p:spPr>
        <p:txBody>
          <a:bodyPr>
            <a:noAutofit/>
          </a:bodyPr>
          <a:lstStyle/>
          <a:p>
            <a:r>
              <a:rPr lang="en-GB" sz="2400" b="1" dirty="0">
                <a:latin typeface="+mj-lt"/>
              </a:rPr>
              <a:t>Recommendations</a:t>
            </a:r>
          </a:p>
        </p:txBody>
      </p:sp>
      <p:sp>
        <p:nvSpPr>
          <p:cNvPr id="3" name="Content Placeholder 2">
            <a:extLst>
              <a:ext uri="{FF2B5EF4-FFF2-40B4-BE49-F238E27FC236}">
                <a16:creationId xmlns:a16="http://schemas.microsoft.com/office/drawing/2014/main" id="{8802F145-C891-4441-90F8-3AB787D4951B}"/>
              </a:ext>
            </a:extLst>
          </p:cNvPr>
          <p:cNvSpPr>
            <a:spLocks noGrp="1"/>
          </p:cNvSpPr>
          <p:nvPr>
            <p:ph idx="1"/>
          </p:nvPr>
        </p:nvSpPr>
        <p:spPr>
          <a:xfrm>
            <a:off x="217276" y="1101687"/>
            <a:ext cx="11757447" cy="5227504"/>
          </a:xfrm>
        </p:spPr>
        <p:txBody>
          <a:bodyPr>
            <a:noAutofit/>
          </a:bodyPr>
          <a:lstStyle/>
          <a:p>
            <a:pPr marL="0" lvl="1" indent="0">
              <a:buNone/>
            </a:pPr>
            <a:r>
              <a:rPr lang="en-GB" sz="1600" b="1" dirty="0"/>
              <a:t>GAS DETECTION</a:t>
            </a:r>
            <a:endParaRPr lang="en-GB" sz="1600" u="sng" dirty="0"/>
          </a:p>
          <a:p>
            <a:pPr lvl="1">
              <a:buFont typeface="Wingdings" panose="05000000000000000000" pitchFamily="2" charset="2"/>
              <a:buChar char="q"/>
            </a:pPr>
            <a:r>
              <a:rPr lang="en-US" sz="1600" dirty="0"/>
              <a:t>Identify and arrest sources of fugitive emissions around the plant. </a:t>
            </a:r>
          </a:p>
          <a:p>
            <a:pPr lvl="1">
              <a:buFont typeface="Wingdings" panose="05000000000000000000" pitchFamily="2" charset="2"/>
              <a:buChar char="q"/>
            </a:pPr>
            <a:r>
              <a:rPr lang="en-US" sz="1600" dirty="0"/>
              <a:t>Carry out a campaign across the facility to connect the earthing cable for the OPGDs to the earth pit</a:t>
            </a:r>
          </a:p>
          <a:p>
            <a:pPr lvl="1">
              <a:buFont typeface="Wingdings" panose="05000000000000000000" pitchFamily="2" charset="2"/>
              <a:buChar char="q"/>
            </a:pPr>
            <a:r>
              <a:rPr lang="en-US" sz="1600" dirty="0"/>
              <a:t>Implement voting for executive actions of all OPGDs in the plant. (Refer to Fire and Gas detection philosophy and follow voting logic specified in Section 5.7, page 14, Document no GEN-E15811-H02-00041)</a:t>
            </a:r>
          </a:p>
          <a:p>
            <a:pPr marL="457200" lvl="1" indent="0">
              <a:lnSpc>
                <a:spcPct val="150000"/>
              </a:lnSpc>
              <a:buNone/>
            </a:pPr>
            <a:endParaRPr lang="en-US" sz="1600" dirty="0">
              <a:latin typeface="Futura Medium" panose="00000400000000000000" pitchFamily="2" charset="0"/>
            </a:endParaRPr>
          </a:p>
          <a:p>
            <a:pPr marL="0" lvl="1" indent="0">
              <a:lnSpc>
                <a:spcPct val="150000"/>
              </a:lnSpc>
              <a:buNone/>
            </a:pPr>
            <a:endParaRPr lang="en-GB" sz="1600" dirty="0">
              <a:latin typeface="Futura Medium" panose="00000400000000000000" pitchFamily="2" charset="0"/>
            </a:endParaRPr>
          </a:p>
          <a:p>
            <a:pPr marL="0" lvl="1" indent="0">
              <a:lnSpc>
                <a:spcPct val="150000"/>
              </a:lnSpc>
              <a:buNone/>
            </a:pPr>
            <a:r>
              <a:rPr lang="en-GB" sz="1600" b="1" dirty="0"/>
              <a:t>GTG FAILURE TO TRIP</a:t>
            </a:r>
            <a:endParaRPr lang="en-US" sz="1600" dirty="0"/>
          </a:p>
          <a:p>
            <a:pPr lvl="1">
              <a:lnSpc>
                <a:spcPct val="150000"/>
              </a:lnSpc>
              <a:buFont typeface="Wingdings" panose="05000000000000000000" pitchFamily="2" charset="2"/>
              <a:buChar char="q"/>
            </a:pPr>
            <a:r>
              <a:rPr lang="en-US" sz="1600" dirty="0"/>
              <a:t>Implement permanent fix for Tyco Fire &amp; Gas Emergency Shutdown System as scheduled for Q1 2021</a:t>
            </a:r>
            <a:endParaRPr lang="en-GB" sz="1600" dirty="0">
              <a:latin typeface="Futura Medium" panose="00000400000000000000" pitchFamily="2" charset="0"/>
            </a:endParaRPr>
          </a:p>
        </p:txBody>
      </p:sp>
      <p:sp>
        <p:nvSpPr>
          <p:cNvPr id="6" name="Slide Number Placeholder 5">
            <a:extLst>
              <a:ext uri="{FF2B5EF4-FFF2-40B4-BE49-F238E27FC236}">
                <a16:creationId xmlns:a16="http://schemas.microsoft.com/office/drawing/2014/main" id="{6ACF3292-36D4-492F-83AF-79DE7800D86F}"/>
              </a:ext>
            </a:extLst>
          </p:cNvPr>
          <p:cNvSpPr>
            <a:spLocks noGrp="1"/>
          </p:cNvSpPr>
          <p:nvPr>
            <p:ph type="sldNum" sz="quarter" idx="12"/>
          </p:nvPr>
        </p:nvSpPr>
        <p:spPr/>
        <p:txBody>
          <a:bodyPr/>
          <a:lstStyle/>
          <a:p>
            <a:fld id="{D32BAE6A-B452-4007-8177-56DD051636F9}" type="slidenum">
              <a:rPr lang="en-GB" sz="1200" noProof="1" smtClean="0"/>
              <a:pPr/>
              <a:t>7</a:t>
            </a:fld>
            <a:endParaRPr lang="en-GB" sz="1200" noProof="1"/>
          </a:p>
        </p:txBody>
      </p:sp>
    </p:spTree>
    <p:extLst>
      <p:ext uri="{BB962C8B-B14F-4D97-AF65-F5344CB8AC3E}">
        <p14:creationId xmlns:p14="http://schemas.microsoft.com/office/powerpoint/2010/main" val="191997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0E4E0-103E-4B5C-BC6D-F483D264003B}"/>
              </a:ext>
            </a:extLst>
          </p:cNvPr>
          <p:cNvSpPr txBox="1"/>
          <p:nvPr/>
        </p:nvSpPr>
        <p:spPr>
          <a:xfrm>
            <a:off x="371044" y="1424353"/>
            <a:ext cx="6658405" cy="2089546"/>
          </a:xfrm>
          <a:prstGeom prst="rect">
            <a:avLst/>
          </a:prstGeom>
          <a:noFill/>
        </p:spPr>
        <p:txBody>
          <a:bodyPr wrap="square" rtlCol="0">
            <a:spAutoFit/>
          </a:bodyPr>
          <a:lstStyle/>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Harry Ariyo                   EPST Lead, Onshore</a:t>
            </a:r>
          </a:p>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Uju Okwuosa                EPST member</a:t>
            </a:r>
          </a:p>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Viya Fariku                    EPST member</a:t>
            </a:r>
          </a:p>
          <a:p>
            <a:pPr marL="457200" indent="-457200" defTabSz="914400">
              <a:lnSpc>
                <a:spcPct val="150000"/>
              </a:lnSpc>
              <a:spcBef>
                <a:spcPts val="1000"/>
              </a:spcBef>
              <a:buClr>
                <a:srgbClr val="C00000"/>
              </a:buClr>
              <a:buFont typeface="Wingdings" panose="05000000000000000000" pitchFamily="2" charset="2"/>
              <a:buChar char="q"/>
            </a:pPr>
            <a:r>
              <a:rPr lang="en-US" dirty="0">
                <a:latin typeface="ShellMedium" panose="00000600000000000000" pitchFamily="50" charset="0"/>
              </a:rPr>
              <a:t>Joseph Zimughan          Maintenance TL, </a:t>
            </a:r>
            <a:r>
              <a:rPr lang="en-US" dirty="0" err="1">
                <a:latin typeface="ShellMedium" panose="00000600000000000000" pitchFamily="50" charset="0"/>
              </a:rPr>
              <a:t>Gbaran</a:t>
            </a:r>
            <a:endParaRPr lang="en-US" dirty="0">
              <a:latin typeface="ShellMedium" panose="00000600000000000000" pitchFamily="50" charset="0"/>
            </a:endParaRPr>
          </a:p>
        </p:txBody>
      </p:sp>
      <p:sp>
        <p:nvSpPr>
          <p:cNvPr id="4" name="Title 1">
            <a:extLst>
              <a:ext uri="{FF2B5EF4-FFF2-40B4-BE49-F238E27FC236}">
                <a16:creationId xmlns:a16="http://schemas.microsoft.com/office/drawing/2014/main" id="{98EABE80-ECBC-4A6A-AFE9-86391B05CEC1}"/>
              </a:ext>
            </a:extLst>
          </p:cNvPr>
          <p:cNvSpPr txBox="1">
            <a:spLocks/>
          </p:cNvSpPr>
          <p:nvPr/>
        </p:nvSpPr>
        <p:spPr>
          <a:xfrm>
            <a:off x="414337" y="702115"/>
            <a:ext cx="5681663" cy="428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latin typeface="ShellBold" panose="00000800000000000000" pitchFamily="50" charset="0"/>
              </a:rPr>
              <a:t>Investigation Team</a:t>
            </a:r>
          </a:p>
        </p:txBody>
      </p:sp>
      <p:sp>
        <p:nvSpPr>
          <p:cNvPr id="3" name="Slide Number Placeholder 2">
            <a:extLst>
              <a:ext uri="{FF2B5EF4-FFF2-40B4-BE49-F238E27FC236}">
                <a16:creationId xmlns:a16="http://schemas.microsoft.com/office/drawing/2014/main" id="{252709DD-9E28-4190-A3AF-0AE928902C67}"/>
              </a:ext>
            </a:extLst>
          </p:cNvPr>
          <p:cNvSpPr>
            <a:spLocks noGrp="1"/>
          </p:cNvSpPr>
          <p:nvPr>
            <p:ph type="sldNum" sz="quarter" idx="12"/>
          </p:nvPr>
        </p:nvSpPr>
        <p:spPr/>
        <p:txBody>
          <a:bodyPr/>
          <a:lstStyle/>
          <a:p>
            <a:fld id="{D32BAE6A-B452-4007-8177-56DD051636F9}" type="slidenum">
              <a:rPr lang="en-GB" noProof="1" smtClean="0">
                <a:latin typeface="ShellMedium" panose="00000600000000000000" pitchFamily="50" charset="0"/>
              </a:rPr>
              <a:pPr/>
              <a:t>8</a:t>
            </a:fld>
            <a:endParaRPr lang="en-GB" noProof="1">
              <a:latin typeface="ShellMedium" panose="00000600000000000000" pitchFamily="50" charset="0"/>
            </a:endParaRPr>
          </a:p>
        </p:txBody>
      </p:sp>
    </p:spTree>
    <p:extLst>
      <p:ext uri="{BB962C8B-B14F-4D97-AF65-F5344CB8AC3E}">
        <p14:creationId xmlns:p14="http://schemas.microsoft.com/office/powerpoint/2010/main" val="17206596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F99105CB-A4F5-413F-A47E-DB01C9EA953F}" vid="{8469B93A-448D-4F50-A8E8-884986DC6B4E}"/>
    </a:ext>
  </a:ext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AEFAssetIdentifier xmlns="http://schemas.microsoft.com/sharepoint/v3" xsi:nil="true"/>
    <SAEFIsRecord xmlns="http://schemas.microsoft.com/sharepoint/v3" xsi:nil="true"/>
    <SAEFOwner xmlns="http://schemas.microsoft.com/sharepoint/v3" xsi:nil="true"/>
    <TaxCatchAll xmlns="5a4f4312-d566-4f8a-8e0c-393f46923117">
      <Value>16</Value>
      <Value>13</Value>
      <Value>10</Value>
      <Value>8</Value>
      <Value>24</Value>
      <Value>6</Value>
      <Value>5</Value>
      <Value>4</Value>
      <Value>3</Value>
      <Value>2</Value>
      <Value>1</Value>
    </TaxCatchAll>
    <SAEFDeclarer xmlns="http://schemas.microsoft.com/sharepoint/v3" xsi:nil="true"/>
    <SAEFDocumentTypeTaxHTField0 xmlns="http://schemas.microsoft.com/sharepoint/v3">
      <Terms xmlns="http://schemas.microsoft.com/office/infopath/2007/PartnerControls">
        <TermInfo xmlns="http://schemas.microsoft.com/office/infopath/2007/PartnerControls">
          <TermName xmlns="http://schemas.microsoft.com/office/infopath/2007/PartnerControls">Incident Logs and Investigations / Near Miss Reports [ARM]</TermName>
          <TermId xmlns="http://schemas.microsoft.com/office/infopath/2007/PartnerControls">25ba9dd6-b43b-4349-b2b7-8152545baa79</TermId>
        </TermInfo>
      </Terms>
    </SAEFDocumentType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FilePlanRecordType xmlns="http://schemas.microsoft.com/sharepoint/v3" xsi:nil="true"/>
    <IconOverlay xmlns="http://schemas.microsoft.com/sharepoint/v4" xsi:nil="true"/>
    <SAEFCollection xmlns="http://schemas.microsoft.com/sharepoint/v3">false</SAEFCollection>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Final</TermName>
          <TermId xmlns="http://schemas.microsoft.com/office/infopath/2007/PartnerControls">4ab27e0b-f232-4e2f-b033-17b51f68e2a5</TermId>
        </TermInfo>
      </Terms>
    </SAEFDocumentStatus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LegalEntityTaxHTField0 xmlns="http://schemas.microsoft.com/sharepoint/v3">
      <Terms xmlns="http://schemas.microsoft.com/office/infopath/2007/PartnerControls">
        <TermInfo xmlns="http://schemas.microsoft.com/office/infopath/2007/PartnerControls">
          <TermName xmlns="http://schemas.microsoft.com/office/infopath/2007/PartnerControls">SPDC</TermName>
          <TermId xmlns="http://schemas.microsoft.com/office/infopath/2007/PartnerControls">23beb92e-0881-442d-bf47-76acfd1190c8</TermId>
        </TermInfo>
      </Terms>
    </SAEFLegalEntityTaxHTField0>
    <SAEFRecordStatus xmlns="http://schemas.microsoft.com/sharepoint/v3" xsi:nil="true"/>
    <SAEFTRIMRecordNumber xmlns="http://schemas.microsoft.com/sharepoint/v3" xsi:nil="true"/>
    <SAEFBusinessTaxHTField0 xmlns="http://schemas.microsoft.com/sharepoint/v3">
      <Terms xmlns="http://schemas.microsoft.com/office/infopath/2007/PartnerControls">
        <TermInfo xmlns="http://schemas.microsoft.com/office/infopath/2007/PartnerControls">
          <TermName xmlns="http://schemas.microsoft.com/office/infopath/2007/PartnerControls">UP Operated</TermName>
          <TermId xmlns="http://schemas.microsoft.com/office/infopath/2007/PartnerControls">30d1aac2-0331-47a7-8588-eaa80bfa92fc</TermId>
        </TermInfo>
      </Terms>
    </SAEFBusinessTaxHTField0>
    <HideFromDelve xmlns="http://schemas.microsoft.com/sharepoint/v3">Yes</HideFromDelve>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Not Controlled – No Disclosure of Technology</TermName>
          <TermId xmlns="http://schemas.microsoft.com/office/infopath/2007/PartnerControls">b25e433f-f656-4abf-8875-59157030a3e4</TermId>
        </TermInfo>
      </Terms>
    </SAEFExportControlClassificationTaxHTField0>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 Operated</TermName>
          <TermId xmlns="http://schemas.microsoft.com/office/infopath/2007/PartnerControls">30d1aac2-0331-47a7-8588-eaa80bfa92fc</TermId>
        </TermInfo>
      </Terms>
    </SAEFBusinessUnitRegion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KeepFileLocal xmlns="http://schemas.microsoft.com/sharepoint/v3">false</SAEFKeepFileLocal>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Confidential</TermName>
          <TermId xmlns="http://schemas.microsoft.com/office/infopath/2007/PartnerControls">e4bc29b2-6e76-48cc-b090-8b544c0802ae</TermId>
        </TermInfo>
      </Terms>
    </SAEFSecurityClassificationTaxHTField0>
    <SAEFSiteOwner xmlns="http://schemas.microsoft.com/sharepoint/v3">i:0#.w|africa-me\its-app-imnga-s</SAEFSiteOwner>
    <SAEFSiteCollectionName xmlns="http://schemas.microsoft.com/sharepoint/v3">Reliability Engineering</SAEFSiteCollectionName>
    <_dlc_DocId xmlns="5a4f4312-d566-4f8a-8e0c-393f46923117">AFFAA1058-96290895-37</_dlc_DocId>
    <_dlc_DocIdUrl xmlns="5a4f4312-d566-4f8a-8e0c-393f46923117">
      <Url>https://nga001-sp.shell.com/sites/AFFAA1058/_layouts/15/DocIdRedir.aspx?ID=AFFAA1058-96290895-37</Url>
      <Description>AFFAA1058-96290895-37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5ADB650DD16AB24988F6B07A745A92C6" ma:contentTypeVersion="79" ma:contentTypeDescription="Shell Document Content Type" ma:contentTypeScope="" ma:versionID="d36df5246f5bc7b4aed78e63ef6bceef">
  <xsd:schema xmlns:xsd="http://www.w3.org/2001/XMLSchema" xmlns:xs="http://www.w3.org/2001/XMLSchema" xmlns:p="http://schemas.microsoft.com/office/2006/metadata/properties" xmlns:ns1="http://schemas.microsoft.com/sharepoint/v3" xmlns:ns2="5a4f4312-d566-4f8a-8e0c-393f46923117" xmlns:ns4="http://schemas.microsoft.com/sharepoint/v4" targetNamespace="http://schemas.microsoft.com/office/2006/metadata/properties" ma:root="true" ma:fieldsID="9e612fc5416e07dedf0573e29b0513af" ns1:_="" ns2:_="" ns4:_="">
    <xsd:import namespace="http://schemas.microsoft.com/sharepoint/v3"/>
    <xsd:import namespace="5a4f4312-d566-4f8a-8e0c-393f46923117"/>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TypeTaxHTField0" minOccurs="0"/>
                <xsd:element ref="ns1:SAEFDocumentStatus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1:HideFromDelve" minOccurs="0"/>
                <xsd:element ref="ns2:_dlc_DocIdPersistId" minOccurs="0"/>
                <xsd:element ref="ns2:_dlc_Doc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default="10;#Not Controlled – No Disclosure of Technology|b25e433f-f656-4abf-8875-59157030a3e4"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TypeTaxHTField0" ma:index="7" nillable="true"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DocumentStatusTaxHTField0" ma:index="9" ma:taxonomy="true" ma:internalName="SAEFDocumentStatusTaxHTField0" ma:taxonomyFieldName="SAEFDocumentStatus" ma:displayName="Document Status" ma:default="9;#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 Operated|30d1aac2-0331-47a7-8588-eaa80bfa92fc"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 Operated|30d1aac2-0331-47a7-8588-eaa80bfa92fc"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8;#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SPDC|23beb92e-0881-442d-bf47-76acfd1190c8"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Reliability Engineering"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HideFromDelve" ma:index="40" nillable="true" ma:displayName="HideFromDelve" ma:default="Yes" ma:format="Dropdown" ma:hidden="true" ma:internalName="HideFromDelve">
      <xsd:simpleType>
        <xsd:restriction base="dms:Choice">
          <xsd:enumeration value="Yes"/>
          <xsd:enumeration value="No"/>
        </xsd:restriction>
      </xsd:simpleType>
    </xsd:element>
    <xsd:element name="SAEFFilePlanRecordType" ma:index="45" nillable="true" ma:displayName="File Plan Record Type" ma:hidden="true" ma:internalName="SAEFFilePlanRecordType">
      <xsd:simpleType>
        <xsd:restriction base="dms:Text"/>
      </xsd:simpleType>
    </xsd:element>
    <xsd:element name="SAEFRecordStatus" ma:index="46" nillable="true" ma:displayName="Record Status" ma:hidden="true" ma:internalName="SAEFRecordStatus">
      <xsd:simpleType>
        <xsd:restriction base="dms:Text"/>
      </xsd:simpleType>
    </xsd:element>
    <xsd:element name="SAEFDeclarer" ma:index="47" nillable="true" ma:displayName="Declarer" ma:hidden="true" ma:internalName="SAEFDeclarer">
      <xsd:simpleType>
        <xsd:restriction base="dms:Text"/>
      </xsd:simpleType>
    </xsd:element>
    <xsd:element name="SAEFIsRecord" ma:index="48" nillable="true" ma:displayName="Is Record" ma:hidden="true" ma:internalName="SAEFIsRecord">
      <xsd:simpleType>
        <xsd:restriction base="dms:Text"/>
      </xsd:simpleType>
    </xsd:element>
    <xsd:element name="SAEFTRIMRecordNumber" ma:index="49" nillable="true" ma:displayName="TRIM Record Number" ma:hidden="true" ma:internalName="SAEFTRIMRecordNumber">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f4312-d566-4f8a-8e0c-393f4692311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f395ca33-6602-4b33-90aa-6a4bdb88c63a}" ma:internalName="TaxCatchAllLabel" ma:readOnly="true" ma:showField="CatchAllDataLabel" ma:web="5a4f4312-d566-4f8a-8e0c-393f46923117">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f395ca33-6602-4b33-90aa-6a4bdb88c63a}" ma:internalName="TaxCatchAll" ma:showField="CatchAllData" ma:web="5a4f4312-d566-4f8a-8e0c-393f46923117">
      <xsd:complexType>
        <xsd:complexContent>
          <xsd:extension base="dms:MultiChoiceLookup">
            <xsd:sequence>
              <xsd:element name="Value" type="dms:Lookup" maxOccurs="unbounded" minOccurs="0" nillable="true"/>
            </xsd:sequence>
          </xsd:extension>
        </xsd:complexContent>
      </xsd:complexType>
    </xsd:element>
    <xsd:element name="_dlc_DocIdPersistId" ma:index="42" nillable="true" ma:displayName="Persist ID" ma:description="Keep ID on add." ma:hidden="true" ma:internalName="_dlc_DocIdPersistId" ma:readOnly="true">
      <xsd:simpleType>
        <xsd:restriction base="dms:Boolean"/>
      </xsd:simpleType>
    </xsd:element>
    <xsd:element name="_dlc_DocId" ma:index="44"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3BBADA-656B-441C-B1F2-30286DF98B4A}">
  <ds:schemaRefs>
    <ds:schemaRef ds:uri="http://schemas.microsoft.com/sharepoint/events"/>
  </ds:schemaRefs>
</ds:datastoreItem>
</file>

<file path=customXml/itemProps2.xml><?xml version="1.0" encoding="utf-8"?>
<ds:datastoreItem xmlns:ds="http://schemas.openxmlformats.org/officeDocument/2006/customXml" ds:itemID="{A9B3C6FC-15B2-4C61-92A8-7B18A87E0090}">
  <ds:schemaRefs>
    <ds:schemaRef ds:uri="http://schemas.microsoft.com/sharepoint/v3/contenttype/forms"/>
  </ds:schemaRefs>
</ds:datastoreItem>
</file>

<file path=customXml/itemProps3.xml><?xml version="1.0" encoding="utf-8"?>
<ds:datastoreItem xmlns:ds="http://schemas.openxmlformats.org/officeDocument/2006/customXml" ds:itemID="{F549A914-0163-464C-BC8A-1200CB76D746}">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5a4f4312-d566-4f8a-8e0c-393f46923117"/>
    <ds:schemaRef ds:uri="http://schemas.openxmlformats.org/package/2006/metadata/core-properties"/>
    <ds:schemaRef ds:uri="http://purl.org/dc/terms/"/>
    <ds:schemaRef ds:uri="http://schemas.microsoft.com/sharepoint/v4"/>
    <ds:schemaRef ds:uri="http://www.w3.org/XML/1998/namespace"/>
    <ds:schemaRef ds:uri="http://purl.org/dc/dcmitype/"/>
  </ds:schemaRefs>
</ds:datastoreItem>
</file>

<file path=customXml/itemProps4.xml><?xml version="1.0" encoding="utf-8"?>
<ds:datastoreItem xmlns:ds="http://schemas.openxmlformats.org/officeDocument/2006/customXml" ds:itemID="{BFAB27DD-FEF1-4D5E-B2DD-4775D76AF0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f4312-d566-4f8a-8e0c-393f4692311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13943</TotalTime>
  <Words>584</Words>
  <Application>Microsoft Office PowerPoint</Application>
  <PresentationFormat>Widescreen</PresentationFormat>
  <Paragraphs>76</Paragraphs>
  <Slides>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Wingdings</vt:lpstr>
      <vt:lpstr>ShellBold</vt:lpstr>
      <vt:lpstr>Calibri Light</vt:lpstr>
      <vt:lpstr>Futura Medium</vt:lpstr>
      <vt:lpstr>Arial</vt:lpstr>
      <vt:lpstr>ShellMedium</vt:lpstr>
      <vt:lpstr>Calibri</vt:lpstr>
      <vt:lpstr>Office Theme</vt:lpstr>
      <vt:lpstr>Shell layouts with footer</vt:lpstr>
      <vt:lpstr>Gbaran ESD Investigation </vt:lpstr>
      <vt:lpstr>PowerPoint Presentation</vt:lpstr>
      <vt:lpstr>Problem Statement</vt:lpstr>
      <vt:lpstr>What Happened? </vt:lpstr>
      <vt:lpstr>Why it happened</vt:lpstr>
      <vt:lpstr>Validation of Key Cause of Failure.</vt:lpstr>
      <vt:lpstr>Recommendations</vt:lpstr>
      <vt:lpstr>PowerPoint Presentation</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Session  Outline</dc:title>
  <dc:creator>Asiodu-Otughwor, Isioma O SPDC-UPO/G/USMR</dc:creator>
  <cp:lastModifiedBy>Anyaegbu, Ebele F SPDC-UPC/G/UCG</cp:lastModifiedBy>
  <cp:revision>390</cp:revision>
  <dcterms:created xsi:type="dcterms:W3CDTF">2018-10-22T15:02:23Z</dcterms:created>
  <dcterms:modified xsi:type="dcterms:W3CDTF">2021-02-25T18:09:26Z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y fmtid="{D5CDD505-2E9C-101B-9397-08002B2CF9AE}" pid="4" name="ContentTypeId">
    <vt:lpwstr>0x0101006F0A470EEB1140E7AA14F4CE8A50B54C0001CB1477F4DD432AA86DD56CC3887AF4005ADB650DD16AB24988F6B07A745A92C6</vt:lpwstr>
  </property>
  <property fmtid="{D5CDD505-2E9C-101B-9397-08002B2CF9AE}" pid="5" name="SAEFExportControlClassification">
    <vt:lpwstr>10;#Not Controlled – No Disclosure of Technology|b25e433f-f656-4abf-8875-59157030a3e4</vt:lpwstr>
  </property>
  <property fmtid="{D5CDD505-2E9C-101B-9397-08002B2CF9AE}" pid="6" name="SAEFLegalEntity">
    <vt:lpwstr>3;#SPDC|23beb92e-0881-442d-bf47-76acfd1190c8</vt:lpwstr>
  </property>
  <property fmtid="{D5CDD505-2E9C-101B-9397-08002B2CF9AE}" pid="7" name="SAEFDocumentStatus">
    <vt:lpwstr>13;#Final|4ab27e0b-f232-4e2f-b033-17b51f68e2a5</vt:lpwstr>
  </property>
  <property fmtid="{D5CDD505-2E9C-101B-9397-08002B2CF9AE}" pid="8" name="SAEFWorkgroupID">
    <vt:lpwstr>4;#Upstream _ Single File Plan - 22022|d3ed65c1-761d-4a84-a678-924ffd6ed182</vt:lpwstr>
  </property>
  <property fmtid="{D5CDD505-2E9C-101B-9397-08002B2CF9AE}" pid="9" name="SAEFBusinessUnitRegion">
    <vt:lpwstr>1;#UP Operated|30d1aac2-0331-47a7-8588-eaa80bfa92fc</vt:lpwstr>
  </property>
  <property fmtid="{D5CDD505-2E9C-101B-9397-08002B2CF9AE}" pid="10" name="SAEFCountryOfJurisdiction">
    <vt:lpwstr>6;#NIGERIA|973e3eb3-a5f9-4712-a628-787e048af9f3</vt:lpwstr>
  </property>
  <property fmtid="{D5CDD505-2E9C-101B-9397-08002B2CF9AE}" pid="11" name="SAEFDocumentType">
    <vt:lpwstr>16;#Incident Logs and Investigations / Near Miss Reports [ARM]|25ba9dd6-b43b-4349-b2b7-8152545baa79</vt:lpwstr>
  </property>
  <property fmtid="{D5CDD505-2E9C-101B-9397-08002B2CF9AE}" pid="12" name="SAEFLanguage">
    <vt:lpwstr>5;#English|bd3ad5ee-f0c3-40aa-8cc8-36ef09940af3</vt:lpwstr>
  </property>
  <property fmtid="{D5CDD505-2E9C-101B-9397-08002B2CF9AE}" pid="13" name="SAEFSecurityClassification">
    <vt:lpwstr>24;#Confidential|e4bc29b2-6e76-48cc-b090-8b544c0802ae</vt:lpwstr>
  </property>
  <property fmtid="{D5CDD505-2E9C-101B-9397-08002B2CF9AE}" pid="14" name="SAEFBusiness">
    <vt:lpwstr>1;#UP Operated|30d1aac2-0331-47a7-8588-eaa80bfa92fc</vt:lpwstr>
  </property>
  <property fmtid="{D5CDD505-2E9C-101B-9397-08002B2CF9AE}" pid="15" name="SAEFBusinessProcess">
    <vt:lpwstr>8;#All - Records Management|1f68a0f2-47ab-4887-8df5-7c0616d5ad90</vt:lpwstr>
  </property>
  <property fmtid="{D5CDD505-2E9C-101B-9397-08002B2CF9AE}" pid="16" name="SAEFGlobalFunction">
    <vt:lpwstr>2;#Not Applicable|ddce64fb-3cb8-4cd9-8e3d-0fe554247fd1</vt:lpwstr>
  </property>
  <property fmtid="{D5CDD505-2E9C-101B-9397-08002B2CF9AE}" pid="17" name="_dlc_DocIdItemGuid">
    <vt:lpwstr>f3f7fd9d-b9d2-4090-bea6-7baecfefde84</vt:lpwstr>
  </property>
</Properties>
</file>