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notesMasterIdLst>
    <p:notesMasterId r:id="rId9"/>
  </p:notesMasterIdLst>
  <p:sldIdLst>
    <p:sldId id="257" r:id="rId2"/>
    <p:sldId id="399" r:id="rId3"/>
    <p:sldId id="2141411240" r:id="rId4"/>
    <p:sldId id="2141411247" r:id="rId5"/>
    <p:sldId id="2141411248" r:id="rId6"/>
    <p:sldId id="2141411242" r:id="rId7"/>
    <p:sldId id="354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536" y="-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1132-7DFC-470D-88CA-10C01372978F}" type="datetimeFigureOut">
              <a:rPr lang="en-GB" smtClean="0">
                <a:latin typeface="Futura Medium" panose="00000400000000000000" pitchFamily="2" charset="0"/>
              </a:rPr>
              <a:t>23/09/2022</a:t>
            </a:fld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61496-BDD4-41D6-A71C-55FBBAEC1E23}" type="slidenum">
              <a:rPr lang="en-GB" smtClean="0">
                <a:latin typeface="Futura Medium" panose="00000400000000000000" pitchFamily="2" charset="0"/>
              </a:rPr>
              <a:t>‹#›</a:t>
            </a:fld>
            <a:endParaRPr lang="en-GB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4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1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DA8ABC4F-D507-470B-A48D-A0F4032EEBF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38008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8" name="TextBox 27" descr="CONFIDENTIAL_TAG_0xFFEE">
            <a:extLst>
              <a:ext uri="{FF2B5EF4-FFF2-40B4-BE49-F238E27FC236}">
                <a16:creationId xmlns:a16="http://schemas.microsoft.com/office/drawing/2014/main" id="{F343B25E-4878-40D9-91D1-C54B5925053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041901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09050399-3B1C-4CC8-93A4-37409D3E371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447794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5180A3E9-AF73-40CB-8CC8-52F5A12935A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634626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5DDE3F29-DD7D-4697-AB5D-803214BF38D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334168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97BFC703-5489-4A1A-A39F-0904AC90940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245469"/>
      </p:ext>
    </p:extLst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298735"/>
      </p:ext>
    </p:extLst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C16B2A46-4180-4F43-B4DE-7F5B1087F14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5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4" y="728663"/>
            <a:ext cx="10845798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20" y="1557341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41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2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February 2017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2" y="6478119"/>
            <a:ext cx="440088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829850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CD59049B-0EFF-48EF-BAB7-F139659E825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87578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9D0F0ADF-5B96-4B9D-B894-A09E4DEE377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128169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4443B7CA-B00B-453B-8B10-858595A9885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89159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DD9DB3F1-9018-4EFE-AD1F-351A38545EA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984307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9AD00BC-5DFA-43D7-8D92-666771DE641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768904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FD26868-5F1B-470F-B17E-50DC5C27CB9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015822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4D99DDC-B59C-4351-9028-4DB8377979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456963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5952B705-8671-4A55-841A-DC1BAC01C4D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75441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CD9A39F-5478-4838-BB38-3276EC85EB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153359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think-cell Slide" r:id="rId22" imgW="416" imgH="416" progId="TCLayout.ActiveDocument.1">
                  <p:embed/>
                </p:oleObj>
              </mc:Choice>
              <mc:Fallback>
                <p:oleObj name="think-cell Slide" r:id="rId22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</p:spTree>
    <p:extLst>
      <p:ext uri="{BB962C8B-B14F-4D97-AF65-F5344CB8AC3E}">
        <p14:creationId xmlns:p14="http://schemas.microsoft.com/office/powerpoint/2010/main" val="156015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109AAAC-CA7A-4B87-977D-FB1EBDDCBA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948" y="87273"/>
          <a:ext cx="1548" cy="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109AAAC-CA7A-4B87-977D-FB1EBDDCB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948" y="87273"/>
                        <a:ext cx="1548" cy="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91540"/>
            <a:fld id="{D32BAE6A-B452-4007-8177-56DD051636F9}" type="slidenum">
              <a:rPr lang="en-GB" noProof="1">
                <a:solidFill>
                  <a:srgbClr val="404040"/>
                </a:solidFill>
                <a:latin typeface="ShellMedium"/>
              </a:rPr>
              <a:pPr defTabSz="891540"/>
              <a:t>1</a:t>
            </a:fld>
            <a:endParaRPr lang="en-GB" noProof="1">
              <a:solidFill>
                <a:srgbClr val="404040"/>
              </a:solidFill>
              <a:latin typeface="ShellMedium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2168736" y="3958050"/>
            <a:ext cx="5241713" cy="1313103"/>
          </a:xfrm>
        </p:spPr>
        <p:txBody>
          <a:bodyPr vert="horz"/>
          <a:lstStyle/>
          <a:p>
            <a:r>
              <a:rPr lang="en-US" sz="2000" dirty="0"/>
              <a:t>All Fire Water Pumps Running at the Same Time on 19th Sept; 2022</a:t>
            </a:r>
            <a:br>
              <a:rPr lang="en-GB" dirty="0"/>
            </a:br>
            <a:r>
              <a:rPr lang="en-GB" sz="2000" dirty="0">
                <a:latin typeface="Futura Light" panose="00000400000000000000" pitchFamily="2" charset="0"/>
              </a:rPr>
              <a:t>A Simple 5-Why Investigation</a:t>
            </a:r>
            <a:endParaRPr lang="en-GB" sz="200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168737" y="5271154"/>
            <a:ext cx="2012739" cy="423449"/>
          </a:xfrm>
        </p:spPr>
        <p:txBody>
          <a:bodyPr/>
          <a:lstStyle/>
          <a:p>
            <a:r>
              <a:rPr lang="en-GB" dirty="0"/>
              <a:t>24</a:t>
            </a:r>
            <a:r>
              <a:rPr lang="en-GB" baseline="30000" dirty="0"/>
              <a:t>th</a:t>
            </a:r>
            <a:r>
              <a:rPr lang="en-GB" dirty="0"/>
              <a:t> September 2022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>
                <a:solidFill>
                  <a:srgbClr val="404040"/>
                </a:solidFill>
                <a:latin typeface="ShellMedium"/>
              </a:rPr>
              <a:t>Jan 2022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CD9E4D2-FAAD-49FD-BA7E-32CF1592E1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2" b="23392"/>
          <a:stretch>
            <a:fillRect/>
          </a:stretch>
        </p:blipFill>
        <p:spPr>
          <a:xfrm>
            <a:off x="151072" y="0"/>
            <a:ext cx="11889855" cy="4745220"/>
          </a:xfr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0A5-9CBA-426E-96D8-8B74A4CB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50046"/>
            <a:ext cx="11171238" cy="46353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Investigation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CB83-1AB4-4032-8E7D-22A2FEDA0A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176338"/>
            <a:ext cx="11171238" cy="4830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Saheed Ibrahim – Investigation Lead</a:t>
            </a:r>
            <a:endParaRPr lang="en-GB" sz="2000" dirty="0"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Miebi Debekeme – Facilitator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Abass Kabir – Member (</a:t>
            </a:r>
            <a:r>
              <a:rPr lang="en-US" sz="2000" dirty="0">
                <a:ea typeface="Times New Roman" panose="02020603050405020304" pitchFamily="18" charset="0"/>
              </a:rPr>
              <a:t>Mechanical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a typeface="Times New Roman" panose="02020603050405020304" pitchFamily="18" charset="0"/>
              </a:rPr>
              <a:t>Ojiabo Chiemezie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– Member (</a:t>
            </a:r>
            <a:r>
              <a:rPr lang="en-US" sz="2000" dirty="0">
                <a:ea typeface="Times New Roman" panose="02020603050405020304" pitchFamily="18" charset="0"/>
              </a:rPr>
              <a:t>Mechanical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)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David </a:t>
            </a:r>
            <a:r>
              <a:rPr lang="en-US" sz="2000" dirty="0">
                <a:ea typeface="Times New Roman" panose="02020603050405020304" pitchFamily="18" charset="0"/>
              </a:rPr>
              <a:t>K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poudosu– Member (</a:t>
            </a:r>
            <a:r>
              <a:rPr lang="en-US" sz="2000" dirty="0">
                <a:ea typeface="Times New Roman" panose="02020603050405020304" pitchFamily="18" charset="0"/>
              </a:rPr>
              <a:t>Electrical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)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a typeface="Times New Roman" panose="02020603050405020304" pitchFamily="18" charset="0"/>
              </a:rPr>
              <a:t>Amachree Tonye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– Member (</a:t>
            </a:r>
            <a:r>
              <a:rPr lang="en-US" sz="2000" dirty="0">
                <a:ea typeface="Times New Roman" panose="02020603050405020304" pitchFamily="18" charset="0"/>
              </a:rPr>
              <a:t>Fire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)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A690-05FB-42C4-9D13-F7B78BA2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40793746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0A5-9CBA-426E-96D8-8B74A4CB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32115"/>
            <a:ext cx="11171238" cy="46100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CB83-1AB4-4032-8E7D-22A2FEDA0A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721" y="1173801"/>
            <a:ext cx="11171238" cy="4971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Expected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>
                <a:effectLst/>
                <a:ea typeface="Times New Roman" panose="02020603050405020304" pitchFamily="18" charset="0"/>
              </a:rPr>
              <a:t>Jockey pumps to intermittently maintain pressure in the ring main at 10bar. While the duty main pumps comes up when line pressure drops below 7bar.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Actual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>
                <a:effectLst/>
                <a:ea typeface="Times New Roman" panose="02020603050405020304" pitchFamily="18" charset="0"/>
              </a:rPr>
              <a:t>All fire water pumps started running continuously at the time.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Impact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ea typeface="Times New Roman" panose="02020603050405020304" pitchFamily="18" charset="0"/>
              </a:rPr>
              <a:t>Potential rupture of the GRE discharge line.</a:t>
            </a:r>
            <a:endParaRPr lang="en-GB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A690-05FB-42C4-9D13-F7B78BA2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229540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0A5-9CBA-426E-96D8-8B74A4CB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32115"/>
            <a:ext cx="11171238" cy="46100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Key Timeline – 19</a:t>
            </a:r>
            <a:r>
              <a:rPr lang="en-GB" baseline="30000" dirty="0"/>
              <a:t>th</a:t>
            </a:r>
            <a:r>
              <a:rPr lang="en-GB" dirty="0"/>
              <a:t> September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CB83-1AB4-4032-8E7D-22A2FEDA0A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541" y="1173801"/>
            <a:ext cx="11860306" cy="49713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At about 0815hrs:  </a:t>
            </a:r>
            <a:r>
              <a:rPr lang="en-US" dirty="0"/>
              <a:t>Fire team observed minor leaks from a fire hydrant, </a:t>
            </a:r>
            <a:r>
              <a:rPr lang="en-US" sz="1800" dirty="0">
                <a:solidFill>
                  <a:srgbClr val="595959"/>
                </a:solidFill>
              </a:rPr>
              <a:t>GBRG1-FH-0</a:t>
            </a:r>
            <a:r>
              <a:rPr lang="en-US" dirty="0"/>
              <a:t>005.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0820hrs: Mechanical team on FLM checks observed an escalation of water leaks from Fire hydrant, </a:t>
            </a:r>
            <a:r>
              <a:rPr lang="en-US" sz="1800" dirty="0">
                <a:solidFill>
                  <a:srgbClr val="595959"/>
                </a:solidFill>
              </a:rPr>
              <a:t>GBRG1-FH-0</a:t>
            </a:r>
            <a:r>
              <a:rPr lang="en-US" dirty="0"/>
              <a:t>005 and call the attention of the Fire team.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0825hrs: Ring main isolation valve was isolated to stop the hydrant leaks.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0830hrs:  Fire team informed Central Control Room.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0852hrs: Line pressure around fire hydrant, </a:t>
            </a:r>
            <a:r>
              <a:rPr lang="en-US" sz="1800" dirty="0">
                <a:solidFill>
                  <a:srgbClr val="595959"/>
                </a:solidFill>
              </a:rPr>
              <a:t>GBRG1-FH-0</a:t>
            </a:r>
            <a:r>
              <a:rPr lang="en-US" dirty="0"/>
              <a:t>005 dropped below 7bar.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0852hrs: The first fire water pump on duty started automatically.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0853hrs: Line pressure around fire hydrant, </a:t>
            </a:r>
            <a:r>
              <a:rPr lang="en-US" sz="1800" dirty="0">
                <a:solidFill>
                  <a:srgbClr val="595959"/>
                </a:solidFill>
              </a:rPr>
              <a:t>GBRG1-FH-0</a:t>
            </a:r>
            <a:r>
              <a:rPr lang="en-US" dirty="0"/>
              <a:t>005 dropped to 0bar.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1330hrs:  CRO observed all fire water pumps running at the same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1400hrs:  Field operator attempt to switch off the pumps failed.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1500hrs:  Mechanical team blind flange the hydrant.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1524hrs:  The Ring main valve was de-isolated and line pressure was restored back to 10bar.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At about 1540hrs:  Main fire water pumps were stopped and put on standby.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A690-05FB-42C4-9D13-F7B78BA2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592958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95D3B58-65C6-4D1D-81EB-30D8B4E0F1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think-cell Slide" r:id="rId4" imgW="416" imgH="416" progId="TCLayout.ActiveDocument.1">
                  <p:embed/>
                </p:oleObj>
              </mc:Choice>
              <mc:Fallback>
                <p:oleObj name="think-cell Slide" r:id="rId4" imgW="416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95D3B58-65C6-4D1D-81EB-30D8B4E0F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EA191-CA8F-4E44-9AC4-FE6DCE95FB13}"/>
              </a:ext>
            </a:extLst>
          </p:cNvPr>
          <p:cNvSpPr txBox="1"/>
          <p:nvPr/>
        </p:nvSpPr>
        <p:spPr bwMode="auto">
          <a:xfrm>
            <a:off x="676276" y="1047750"/>
            <a:ext cx="11269524" cy="5353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Abusive use of the Fire water hydrant, GBRG1-FH-0005 in the CPF.</a:t>
            </a:r>
            <a:endParaRPr lang="en-US" sz="180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The hydrant open/close valve was leaking and discharging water at high pressure.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ea typeface="Times New Roman" panose="02020603050405020304" pitchFamily="18" charset="0"/>
              </a:rPr>
              <a:t>The pressure control transmitter, GBRG163PZT015 initiated a continuous start command</a:t>
            </a:r>
            <a:r>
              <a:rPr lang="en-US" sz="1800" dirty="0">
                <a:solidFill>
                  <a:srgbClr val="595959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595959"/>
                </a:solidFill>
                <a:ea typeface="Times New Roman" panose="02020603050405020304" pitchFamily="18" charset="0"/>
              </a:rPr>
              <a:t>to all firewater pumps on sensing line pressure below 7bar on a section of the hydrant line in CPF.</a:t>
            </a:r>
          </a:p>
          <a:p>
            <a:pPr marL="895335" lvl="1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ea typeface="Times New Roman" panose="02020603050405020304" pitchFamily="18" charset="0"/>
              </a:rPr>
              <a:t>1oo4 voting system is the designed configuration for the Fire water pump pressure transmitters.</a:t>
            </a:r>
            <a:endParaRPr lang="en-US" sz="1800" dirty="0">
              <a:solidFill>
                <a:srgbClr val="595959"/>
              </a:solidFill>
              <a:ea typeface="Times New Roman" panose="02020603050405020304" pitchFamily="18" charset="0"/>
            </a:endParaRPr>
          </a:p>
          <a:p>
            <a:pPr marL="895335" lvl="1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ea typeface="Times New Roman" panose="02020603050405020304" pitchFamily="18" charset="0"/>
              </a:rPr>
              <a:t>The line pressure dropped to 0 bar as confirmed from pressure control transmitter, GBRG163PZT015.</a:t>
            </a:r>
            <a:r>
              <a:rPr lang="en-GB" sz="1800" dirty="0">
                <a:solidFill>
                  <a:srgbClr val="595959"/>
                </a:solidFill>
              </a:rPr>
              <a:t> 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595959"/>
                </a:solidFill>
              </a:rPr>
              <a:t>Inadequate understanding of the impact of the isolation of the fire water ring main.</a:t>
            </a:r>
          </a:p>
          <a:p>
            <a:pPr marL="895335" lvl="1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595959"/>
                </a:solidFill>
              </a:rPr>
              <a:t>Isolation of the Ring main was done before informing the CCR.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595959"/>
                </a:solidFill>
              </a:rPr>
              <a:t>All Fire Water Pumps continued to run on Auto mode because the 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pressure control transmitter, GBRG163PZT015 was still </a:t>
            </a:r>
            <a:r>
              <a:rPr lang="en-GB" sz="1800" dirty="0">
                <a:ea typeface="Times New Roman" panose="02020603050405020304" pitchFamily="18" charset="0"/>
              </a:rPr>
              <a:t>at 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0 bar.</a:t>
            </a:r>
          </a:p>
          <a:p>
            <a:pPr marL="895335" lvl="1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595959"/>
                </a:solidFill>
              </a:rPr>
              <a:t>The ‘Start Command’ signal was still active when the Field operator attempted to stop the running pumps.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The leaking hydrant was blind flanged due to unavailability of valve spares.</a:t>
            </a:r>
          </a:p>
          <a:p>
            <a:pPr marL="895335" lvl="1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595959"/>
              </a:solidFill>
            </a:endParaRPr>
          </a:p>
          <a:p>
            <a:pPr marL="895335" lvl="1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endParaRPr lang="en-GB" sz="1800" b="1" dirty="0">
              <a:solidFill>
                <a:srgbClr val="595959"/>
              </a:solidFill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595959"/>
              </a:solidFill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595959"/>
              </a:solidFill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D9382-FB4B-42A2-A12D-81D8A35F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6" y="663480"/>
            <a:ext cx="10845798" cy="384270"/>
          </a:xfrm>
        </p:spPr>
        <p:txBody>
          <a:bodyPr vert="horz"/>
          <a:lstStyle/>
          <a:p>
            <a:r>
              <a:rPr lang="en-GB" dirty="0"/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18673068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50570A7-05EB-4E96-857E-A03C9229BCC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75348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EA191-CA8F-4E44-9AC4-FE6DCE95FB13}"/>
              </a:ext>
            </a:extLst>
          </p:cNvPr>
          <p:cNvSpPr txBox="1"/>
          <p:nvPr/>
        </p:nvSpPr>
        <p:spPr bwMode="auto">
          <a:xfrm>
            <a:off x="490402" y="1104269"/>
            <a:ext cx="11606348" cy="5108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ea typeface="Times New Roman" panose="02020603050405020304" pitchFamily="18" charset="0"/>
              </a:rPr>
              <a:t>Ensure PTW process captures 3</a:t>
            </a:r>
            <a:r>
              <a:rPr lang="en-GB" sz="1800" baseline="30000" dirty="0">
                <a:effectLst/>
                <a:ea typeface="Times New Roman" panose="02020603050405020304" pitchFamily="18" charset="0"/>
              </a:rPr>
              <a:t>rd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-party contractors' usage of hydrant system.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ea typeface="Times New Roman" panose="02020603050405020304" pitchFamily="18" charset="0"/>
              </a:rPr>
              <a:t>Validate fire water pump operation philosophy and carry out knowledge sharing for O&amp;M team.</a:t>
            </a:r>
            <a:endParaRPr lang="en-GB" sz="1800" dirty="0">
              <a:effectLst/>
              <a:ea typeface="Times New Roman" panose="02020603050405020304" pitchFamily="18" charset="0"/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ea typeface="Times New Roman" panose="02020603050405020304" pitchFamily="18" charset="0"/>
              </a:rPr>
              <a:t>Reinforce valve isolation procedure in CPF. </a:t>
            </a:r>
            <a:endParaRPr lang="en-GB" sz="1800" dirty="0">
              <a:ea typeface="Times New Roman" panose="02020603050405020304" pitchFamily="18" charset="0"/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>
                <a:effectLst/>
                <a:ea typeface="Times New Roman" panose="02020603050405020304" pitchFamily="18" charset="0"/>
              </a:rPr>
              <a:t>Ensure availability of spares for hydrant system for intervention.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sz="1800" dirty="0"/>
              <a:t>The use of fire water for any other activities other than fire fighting should be prohibited.</a:t>
            </a:r>
            <a:endParaRPr lang="en-US" sz="1800" dirty="0"/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/>
              <a:t>Encourage the use of open-air radio communication as against current practice of personal tetra radio telephone communication to enable all work party/teams to know ongoing activities and impact on other activities they intend doing. This will also enable site leadership and other stakeholder intervene in case of abnormal practices.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D9382-FB4B-42A2-A12D-81D8A35F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02" y="645597"/>
            <a:ext cx="10845798" cy="405864"/>
          </a:xfrm>
        </p:spPr>
        <p:txBody>
          <a:bodyPr vert="horz"/>
          <a:lstStyle/>
          <a:p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94972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264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9" id="{A7CFB52D-8A10-406C-9259-59CDF7764D40}" vid="{BBDA7031-6498-4104-98C5-6E80E76DD8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7021</TotalTime>
  <Words>609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Futura Light</vt:lpstr>
      <vt:lpstr>Futura Medium</vt:lpstr>
      <vt:lpstr>ShellBold</vt:lpstr>
      <vt:lpstr>ShellMedium</vt:lpstr>
      <vt:lpstr>Wingdings</vt:lpstr>
      <vt:lpstr>Shell layouts with footer</vt:lpstr>
      <vt:lpstr>think-cell Slide</vt:lpstr>
      <vt:lpstr>All Fire Water Pumps Running at the Same Time on 19th Sept; 2022 A Simple 5-Why Investigation</vt:lpstr>
      <vt:lpstr>Investigation Team</vt:lpstr>
      <vt:lpstr>Problem Statement</vt:lpstr>
      <vt:lpstr>Key Timeline – 19th September 2022</vt:lpstr>
      <vt:lpstr>Key Findings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Learning Core Concepts</dc:title>
  <dc:creator>Debekeme, Miebi SPDC-UPC/G/USMR</dc:creator>
  <cp:lastModifiedBy>Debekeme, Miebi SPDC-UPC/G/UCG</cp:lastModifiedBy>
  <cp:revision>103</cp:revision>
  <dcterms:created xsi:type="dcterms:W3CDTF">2022-05-22T07:06:08Z</dcterms:created>
  <dcterms:modified xsi:type="dcterms:W3CDTF">2022-09-24T11:29:20Z</dcterms:modified>
  <cp:category>Shell_IC: 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