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0" r:id="rId2"/>
    <p:sldId id="363" r:id="rId3"/>
    <p:sldId id="361" r:id="rId4"/>
    <p:sldId id="362" r:id="rId5"/>
    <p:sldId id="354" r:id="rId6"/>
  </p:sldIdLst>
  <p:sldSz cx="12192000" cy="6858000"/>
  <p:notesSz cx="6797675" cy="9926638"/>
  <p:embeddedFontLst>
    <p:embeddedFont>
      <p:font typeface="ShellBold" panose="00000800000000000000" pitchFamily="2" charset="0"/>
      <p:regular r:id="rId9"/>
      <p:bold r:id="rId10"/>
    </p:embeddedFont>
    <p:embeddedFont>
      <p:font typeface="ShellMedium" panose="00000600000000000000" pitchFamily="2" charset="0"/>
      <p:regular r:id="rId11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48" autoAdjust="0"/>
  </p:normalViewPr>
  <p:slideViewPr>
    <p:cSldViewPr snapToGrid="0" snapToObjects="1" showGuides="1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24/02/2021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24/02/2021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26EC7C62-C37D-4D0A-AA0A-7FD76CB28C0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20278D1B-999F-405C-9E78-B510E06BE39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FE393921-276D-419E-9AA1-DFF8674DCF2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1AFDF233-3611-4026-875E-E1C12A5ACBF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B54A185F-B1BD-43D9-85E0-637531A3106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CBA2B235-E3B2-4711-BF00-4968F6AC7E5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357C50D6-D3D2-4725-9078-E5C75634627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9BEC4719-8799-4568-A99F-CC5AE409FD4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F595EAC4-B130-4C73-9BE1-BC3249EBE0B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61F8E1D1-B48B-4A41-9242-8E86DF9FB79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ED978AB8-3E7B-47D3-86D3-481CF59964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0AE4E3D0-749C-4E68-BE51-FC074D755EE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D70A624C-9A40-4B29-954D-0349A9011F1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1AC3D34B-CF61-4FEC-BEF5-CC2C8778907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BBFF1983-DD05-48F8-8255-22068D239A2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r="42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GBARAN AGC2 </a:t>
            </a:r>
            <a:br>
              <a:rPr lang="en-GB" dirty="0"/>
            </a:br>
            <a:r>
              <a:rPr lang="en-GB" dirty="0"/>
              <a:t>EBS Service ID: 65213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PTME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Miebi Debekeme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PTME Surveillance Engineer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November 2020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508000" y="206467"/>
            <a:ext cx="2978150" cy="3073943"/>
          </a:xfrm>
          <a:prstGeom prst="wedgeRectCallout">
            <a:avLst>
              <a:gd name="adj1" fmla="val 82654"/>
              <a:gd name="adj2" fmla="val 573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sz="1200" dirty="0">
                <a:solidFill>
                  <a:schemeClr val="accent1"/>
                </a:solidFill>
              </a:rPr>
              <a:t>Please note: </a:t>
            </a:r>
            <a:r>
              <a:rPr lang="en-GB" sz="1200" dirty="0"/>
              <a:t>These default picture boxes have a hole cut in them to allow for the </a:t>
            </a:r>
            <a:r>
              <a:rPr lang="en-GB" sz="1200" dirty="0" err="1"/>
              <a:t>ti</a:t>
            </a:r>
            <a:r>
              <a:rPr lang="en-GB" sz="1200" dirty="0"/>
              <a:t> box to be seen. </a:t>
            </a:r>
          </a:p>
          <a:p>
            <a:pPr algn="ctr">
              <a:spcAft>
                <a:spcPts val="600"/>
              </a:spcAft>
            </a:pPr>
            <a:r>
              <a:rPr lang="en-GB" sz="1200" dirty="0">
                <a:solidFill>
                  <a:schemeClr val="accent1"/>
                </a:solidFill>
              </a:rPr>
              <a:t>To change the picture</a:t>
            </a:r>
            <a:r>
              <a:rPr lang="en-GB" sz="1200" dirty="0"/>
              <a:t>: Delete the sample picture. Then click the insert picture icon in the middle of the picture box, when the picture appears, use the send to back command. </a:t>
            </a:r>
          </a:p>
          <a:p>
            <a:pPr algn="ctr">
              <a:spcAft>
                <a:spcPts val="600"/>
              </a:spcAft>
            </a:pPr>
            <a:r>
              <a:rPr lang="en-GB" sz="1200" dirty="0">
                <a:solidFill>
                  <a:schemeClr val="accent1"/>
                </a:solidFill>
              </a:rPr>
              <a:t>To crop or adjust the picture: </a:t>
            </a:r>
            <a:r>
              <a:rPr lang="en-GB" sz="1200" dirty="0"/>
              <a:t>Double click the picture to display the Format ribbon, then click the Crop tool. Then use the white points to crop or </a:t>
            </a:r>
            <a:r>
              <a:rPr lang="en-GB" sz="1200" dirty="0" err="1"/>
              <a:t>positon</a:t>
            </a:r>
            <a:r>
              <a:rPr lang="en-GB" sz="1200" dirty="0"/>
              <a:t> the picture within the box. </a:t>
            </a:r>
            <a:r>
              <a:rPr lang="en-GB" sz="1200" b="1" dirty="0">
                <a:solidFill>
                  <a:schemeClr val="accent1"/>
                </a:solidFill>
              </a:rPr>
              <a:t>Do not use the black crop bars which will change the shape of the picture box. </a:t>
            </a:r>
            <a:r>
              <a:rPr lang="en-GB" sz="1200" dirty="0"/>
              <a:t>(As shown on slide 12.)</a:t>
            </a:r>
          </a:p>
        </p:txBody>
      </p:sp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EA41-0FF5-47D0-B84B-FE10A077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EBS Alert ID: 65213</a:t>
            </a:r>
            <a:br>
              <a:rPr lang="en-GB" dirty="0"/>
            </a:br>
            <a:br>
              <a:rPr lang="en-GB" dirty="0"/>
            </a:br>
            <a:r>
              <a:rPr lang="en-GB" dirty="0">
                <a:latin typeface="+mn-lt"/>
              </a:rPr>
              <a:t>Event:</a:t>
            </a:r>
            <a:br>
              <a:rPr lang="en-GB" dirty="0">
                <a:latin typeface="+mn-lt"/>
              </a:rPr>
            </a:br>
            <a:br>
              <a:rPr lang="en-GB" dirty="0"/>
            </a:br>
            <a:r>
              <a:rPr lang="en-US" sz="1800" dirty="0">
                <a:latin typeface="+mn-lt"/>
              </a:rPr>
              <a:t>The ThrustBearing_AxialDisp1 (GBGP GBGR121VE619A/PV.CV) has exceeded the baseline of -306. by more than 1 µm Peak was -255.</a:t>
            </a:r>
            <a:endParaRPr lang="en-GB" sz="18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DC88A-A85C-43C6-9939-5492DF66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6F61B-D64D-4D18-8166-5D205D1A3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1C48A-F99A-4791-A967-B1994F944B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November 2020</a:t>
            </a:r>
          </a:p>
        </p:txBody>
      </p:sp>
    </p:spTree>
    <p:extLst>
      <p:ext uri="{BB962C8B-B14F-4D97-AF65-F5344CB8AC3E}">
        <p14:creationId xmlns:p14="http://schemas.microsoft.com/office/powerpoint/2010/main" val="16248966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1272C22-13BF-4F5D-ADDD-AABD90CB78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B6B8BE-270B-4220-B653-91E87151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trend (two years) shows a difference of about 146um of probe GBGP GBGR121VE619A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CC66-9577-4D63-8D2A-89E26B2D36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E5B6-B993-4918-866E-49283DC4E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69FF24-8C25-4E1B-9203-A0124A21B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3A8BD80-C69F-4B8B-A7BE-99EA120343D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08000" y="2105025"/>
            <a:ext cx="8331200" cy="3876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2FFE7A-77F1-4D84-B4CA-11153E5AEF0C}"/>
              </a:ext>
            </a:extLst>
          </p:cNvPr>
          <p:cNvSpPr txBox="1"/>
          <p:nvPr/>
        </p:nvSpPr>
        <p:spPr bwMode="auto">
          <a:xfrm>
            <a:off x="8972550" y="2190750"/>
            <a:ext cx="3152775" cy="2714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RECOMMENDATION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Check the probe setting (or) Calibration of probe during next opportunity</a:t>
            </a: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 case probe readings are actual which indicates rotor is shifting in one direction then rotor </a:t>
            </a:r>
            <a:r>
              <a:rPr lang="en-US" sz="1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recentering</a:t>
            </a: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needs to be planned.</a:t>
            </a:r>
          </a:p>
          <a:p>
            <a:endParaRPr lang="en-US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Check thrust bearing temperature (GBGR121TE620A/B) in DCS </a:t>
            </a:r>
            <a:endParaRPr lang="en-GB" sz="1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138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1272C22-13BF-4F5D-ADDD-AABD90CB78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51201"/>
            <a:ext cx="12194382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B6B8BE-270B-4220-B653-91E87151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trend (two years) shows a difference of about 120um of probe GBGP GBGR121VE619B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82EE8F-411A-486C-A732-7C13C001258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60349" y="1985962"/>
            <a:ext cx="8645525" cy="41592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CC66-9577-4D63-8D2A-89E26B2D36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November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E5B6-B993-4918-866E-49283DC4E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69FF24-8C25-4E1B-9203-A0124A21B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194A9-4CA5-4C04-9509-775187727371}"/>
              </a:ext>
            </a:extLst>
          </p:cNvPr>
          <p:cNvSpPr txBox="1"/>
          <p:nvPr/>
        </p:nvSpPr>
        <p:spPr bwMode="auto">
          <a:xfrm>
            <a:off x="9248776" y="2152650"/>
            <a:ext cx="2828924" cy="134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RECOMMENDATION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66B58E"/>
                </a:solidFill>
              </a:rPr>
              <a:t>Same recommendation as in slide 3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11920822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F99105CB-A4F5-413F-A47E-DB01C9EA953F}" vid="{8469B93A-448D-4F50-A8E8-884986DC6B4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500</TotalTime>
  <Words>283</Words>
  <Application>Microsoft Office PowerPoint</Application>
  <PresentationFormat>Widescreen</PresentationFormat>
  <Paragraphs>32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Wingdings</vt:lpstr>
      <vt:lpstr>ShellBold</vt:lpstr>
      <vt:lpstr>Arial</vt:lpstr>
      <vt:lpstr>ShellMedium</vt:lpstr>
      <vt:lpstr>Shell layouts with footer</vt:lpstr>
      <vt:lpstr>GBARAN AGC2  EBS Service ID: 65213</vt:lpstr>
      <vt:lpstr>EBS Alert ID: 65213  Event:  The ThrustBearing_AxialDisp1 (GBGP GBGR121VE619A/PV.CV) has exceeded the baseline of -306. by more than 1 µm Peak was -255.</vt:lpstr>
      <vt:lpstr>Long term trend (two years) shows a difference of about 146um of probe GBGP GBGR121VE619A</vt:lpstr>
      <vt:lpstr>Long term trend (two years) shows a difference of about 120um of probe GBGP GBGR121VE619B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GBARAN AGC2 Suspected 2nd stage gradual rotor displacement</dc:title>
  <dc:creator>Debekeme, Miebi SPDC-UPC/G/USMR</dc:creator>
  <cp:lastModifiedBy>Anyaegbu, Ebele F SPDC-UPC/G/UCG</cp:lastModifiedBy>
  <cp:revision>16</cp:revision>
  <dcterms:created xsi:type="dcterms:W3CDTF">2020-11-17T12:30:41Z</dcterms:created>
  <dcterms:modified xsi:type="dcterms:W3CDTF">2021-02-24T13:31:14Z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