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4" r:id="rId5"/>
  </p:sldMasterIdLst>
  <p:notesMasterIdLst>
    <p:notesMasterId r:id="rId17"/>
  </p:notesMasterIdLst>
  <p:handoutMasterIdLst>
    <p:handoutMasterId r:id="rId18"/>
  </p:handoutMasterIdLst>
  <p:sldIdLst>
    <p:sldId id="1577" r:id="rId6"/>
    <p:sldId id="1651" r:id="rId7"/>
    <p:sldId id="1659" r:id="rId8"/>
    <p:sldId id="1653" r:id="rId9"/>
    <p:sldId id="1660" r:id="rId10"/>
    <p:sldId id="1657" r:id="rId11"/>
    <p:sldId id="1658" r:id="rId12"/>
    <p:sldId id="1642" r:id="rId13"/>
    <p:sldId id="1661" r:id="rId14"/>
    <p:sldId id="1662" r:id="rId15"/>
    <p:sldId id="1663" r:id="rId16"/>
  </p:sldIdLst>
  <p:sldSz cx="12192000" cy="6858000"/>
  <p:notesSz cx="6797675" cy="9926638"/>
  <p:embeddedFontLst>
    <p:embeddedFont>
      <p:font typeface="ShellBold" panose="00000800000000000000" pitchFamily="2" charset="0"/>
      <p:regular r:id="rId19"/>
      <p:bold r:id="rId20"/>
    </p:embeddedFont>
    <p:embeddedFont>
      <p:font typeface="ShellMedium" panose="00000600000000000000" pitchFamily="2" charset="0"/>
      <p:regular r:id="rId2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24" autoAdjust="0"/>
    <p:restoredTop sz="9544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5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so.Aniamaka\Documents\EBS%20Meeting\AGC1EventLog_GroupBy-Month_11Oct2020%2002.52.40%20P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PowerPoint]AGC1_SPecific Trips!PivotTable1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'AGC1_SPecific Trips'!$B$3</c:f>
              <c:strCache>
                <c:ptCount val="1"/>
                <c:pt idx="0">
                  <c:v>Sum of DownTime (Hrs)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'AGC1_SPecific Trips'!$A$4:$A$12</c:f>
              <c:strCache>
                <c:ptCount val="8"/>
                <c:pt idx="0">
                  <c:v>Auto drain valve</c:v>
                </c:pt>
                <c:pt idx="1">
                  <c:v>Surge detected</c:v>
                </c:pt>
                <c:pt idx="2">
                  <c:v>UCP HMI frozen</c:v>
                </c:pt>
                <c:pt idx="3">
                  <c:v>GG overspeed</c:v>
                </c:pt>
                <c:pt idx="4">
                  <c:v>Radial bearing vibration</c:v>
                </c:pt>
                <c:pt idx="5">
                  <c:v>Pressurized trip from SIS</c:v>
                </c:pt>
                <c:pt idx="6">
                  <c:v>Resistance Temp. Device (RTD)</c:v>
                </c:pt>
                <c:pt idx="7">
                  <c:v>Comp. low lube oil (upon restart)</c:v>
                </c:pt>
              </c:strCache>
            </c:strRef>
          </c:cat>
          <c:val>
            <c:numRef>
              <c:f>'AGC1_SPecific Trips'!$B$4:$B$12</c:f>
              <c:numCache>
                <c:formatCode>General</c:formatCode>
                <c:ptCount val="8"/>
                <c:pt idx="0">
                  <c:v>47.51</c:v>
                </c:pt>
                <c:pt idx="1">
                  <c:v>34.36</c:v>
                </c:pt>
                <c:pt idx="2">
                  <c:v>31.73</c:v>
                </c:pt>
                <c:pt idx="3">
                  <c:v>28.89</c:v>
                </c:pt>
                <c:pt idx="4">
                  <c:v>28.470000000000006</c:v>
                </c:pt>
                <c:pt idx="5">
                  <c:v>27.950000000000003</c:v>
                </c:pt>
                <c:pt idx="6">
                  <c:v>8.0500000000000007</c:v>
                </c:pt>
                <c:pt idx="7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3-4CAB-BE3A-53626FF0A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5045656"/>
        <c:axId val="595042376"/>
      </c:barChart>
      <c:lineChart>
        <c:grouping val="standard"/>
        <c:varyColors val="0"/>
        <c:ser>
          <c:idx val="1"/>
          <c:order val="1"/>
          <c:tx>
            <c:strRef>
              <c:f>'AGC1_SPecific Trips'!$C$3</c:f>
              <c:strCache>
                <c:ptCount val="1"/>
                <c:pt idx="0">
                  <c:v>Count of Common description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'AGC1_SPecific Trips'!$A$4:$A$12</c:f>
              <c:strCache>
                <c:ptCount val="8"/>
                <c:pt idx="0">
                  <c:v>Auto drain valve</c:v>
                </c:pt>
                <c:pt idx="1">
                  <c:v>Surge detected</c:v>
                </c:pt>
                <c:pt idx="2">
                  <c:v>UCP HMI frozen</c:v>
                </c:pt>
                <c:pt idx="3">
                  <c:v>GG overspeed</c:v>
                </c:pt>
                <c:pt idx="4">
                  <c:v>Radial bearing vibration</c:v>
                </c:pt>
                <c:pt idx="5">
                  <c:v>Pressurized trip from SIS</c:v>
                </c:pt>
                <c:pt idx="6">
                  <c:v>Resistance Temp. Device (RTD)</c:v>
                </c:pt>
                <c:pt idx="7">
                  <c:v>Comp. low lube oil (upon restart)</c:v>
                </c:pt>
              </c:strCache>
            </c:strRef>
          </c:cat>
          <c:val>
            <c:numRef>
              <c:f>'AGC1_SPecific Trips'!$C$4:$C$12</c:f>
              <c:numCache>
                <c:formatCode>General</c:formatCode>
                <c:ptCount val="8"/>
                <c:pt idx="0">
                  <c:v>2</c:v>
                </c:pt>
                <c:pt idx="1">
                  <c:v>20</c:v>
                </c:pt>
                <c:pt idx="2">
                  <c:v>5</c:v>
                </c:pt>
                <c:pt idx="3">
                  <c:v>17</c:v>
                </c:pt>
                <c:pt idx="4">
                  <c:v>8</c:v>
                </c:pt>
                <c:pt idx="5">
                  <c:v>6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03-4CAB-BE3A-53626FF0A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045656"/>
        <c:axId val="595042376"/>
      </c:lineChart>
      <c:lineChart>
        <c:grouping val="standard"/>
        <c:varyColors val="0"/>
        <c:ser>
          <c:idx val="2"/>
          <c:order val="2"/>
          <c:tx>
            <c:strRef>
              <c:f>'AGC1_SPecific Trips'!$D$3</c:f>
              <c:strCache>
                <c:ptCount val="1"/>
                <c:pt idx="0">
                  <c:v>Sum of DownTime (Hrs)2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3FE-48DA-8F31-33E2A60D2A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'AGC1_SPecific Trips'!$A$4:$A$12</c:f>
              <c:strCache>
                <c:ptCount val="8"/>
                <c:pt idx="0">
                  <c:v>Auto drain valve</c:v>
                </c:pt>
                <c:pt idx="1">
                  <c:v>Surge detected</c:v>
                </c:pt>
                <c:pt idx="2">
                  <c:v>UCP HMI frozen</c:v>
                </c:pt>
                <c:pt idx="3">
                  <c:v>GG overspeed</c:v>
                </c:pt>
                <c:pt idx="4">
                  <c:v>Radial bearing vibration</c:v>
                </c:pt>
                <c:pt idx="5">
                  <c:v>Pressurized trip from SIS</c:v>
                </c:pt>
                <c:pt idx="6">
                  <c:v>Resistance Temp. Device (RTD)</c:v>
                </c:pt>
                <c:pt idx="7">
                  <c:v>Comp. low lube oil (upon restart)</c:v>
                </c:pt>
              </c:strCache>
            </c:strRef>
          </c:cat>
          <c:val>
            <c:numRef>
              <c:f>'AGC1_SPecific Trips'!$D$4:$D$12</c:f>
              <c:numCache>
                <c:formatCode>0.00%</c:formatCode>
                <c:ptCount val="8"/>
                <c:pt idx="0">
                  <c:v>0.22435776350585573</c:v>
                </c:pt>
                <c:pt idx="1">
                  <c:v>0.38661692482055171</c:v>
                </c:pt>
                <c:pt idx="2">
                  <c:v>0.53645636569701571</c:v>
                </c:pt>
                <c:pt idx="3">
                  <c:v>0.67288439743105433</c:v>
                </c:pt>
                <c:pt idx="4">
                  <c:v>0.807329051756706</c:v>
                </c:pt>
                <c:pt idx="5">
                  <c:v>0.93931809595768834</c:v>
                </c:pt>
                <c:pt idx="6">
                  <c:v>0.97733282961843648</c:v>
                </c:pt>
                <c:pt idx="7">
                  <c:v>1.0000000000000004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03-4CAB-BE3A-53626FF0A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6834808"/>
        <c:axId val="586834480"/>
      </c:lineChart>
      <c:catAx>
        <c:axId val="59504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042376"/>
        <c:crosses val="autoZero"/>
        <c:auto val="1"/>
        <c:lblAlgn val="ctr"/>
        <c:lblOffset val="100"/>
        <c:noMultiLvlLbl val="0"/>
      </c:catAx>
      <c:valAx>
        <c:axId val="595042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BCE0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045656"/>
        <c:crosses val="autoZero"/>
        <c:crossBetween val="between"/>
      </c:valAx>
      <c:valAx>
        <c:axId val="586834480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834808"/>
        <c:crosses val="max"/>
        <c:crossBetween val="between"/>
      </c:valAx>
      <c:catAx>
        <c:axId val="586834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6834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[AGC2EventLog_GroupBy-Month_11Oct2020 03.01.15 PM.xlsx]Sheet1!PivotTable2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2.8534041319142085E-17"/>
              <c:y val="3.16831683168316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DownTime (Hrs)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Blow down valve</c:v>
                </c:pt>
                <c:pt idx="1">
                  <c:v>Turbine enclosure air flow</c:v>
                </c:pt>
                <c:pt idx="2">
                  <c:v>Bearing temperature</c:v>
                </c:pt>
                <c:pt idx="3">
                  <c:v>High HP seal gas flow - transmitter termination issue</c:v>
                </c:pt>
                <c:pt idx="4">
                  <c:v>Trip due throughput adjustment for AGC1 startup</c:v>
                </c:pt>
                <c:pt idx="5">
                  <c:v>F&amp;G system device failure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20.37</c:v>
                </c:pt>
                <c:pt idx="1">
                  <c:v>13.4</c:v>
                </c:pt>
                <c:pt idx="2">
                  <c:v>9.17</c:v>
                </c:pt>
                <c:pt idx="3">
                  <c:v>6.42</c:v>
                </c:pt>
                <c:pt idx="4">
                  <c:v>1.05</c:v>
                </c:pt>
                <c:pt idx="5">
                  <c:v>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64-45D3-8B9D-937CB91B3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278712"/>
        <c:axId val="588279368"/>
      </c:barChart>
      <c:lineChart>
        <c:grouping val="standar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Events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Blow down valve</c:v>
                </c:pt>
                <c:pt idx="1">
                  <c:v>Turbine enclosure air flow</c:v>
                </c:pt>
                <c:pt idx="2">
                  <c:v>Bearing temperature</c:v>
                </c:pt>
                <c:pt idx="3">
                  <c:v>High HP seal gas flow - transmitter termination issue</c:v>
                </c:pt>
                <c:pt idx="4">
                  <c:v>Trip due throughput adjustment for AGC1 startup</c:v>
                </c:pt>
                <c:pt idx="5">
                  <c:v>F&amp;G system device failure</c:v>
                </c:pt>
              </c:strCache>
            </c:strRef>
          </c:cat>
          <c:val>
            <c:numRef>
              <c:f>Sheet1!$C$4:$C$10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64-45D3-8B9D-937CB91B3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278712"/>
        <c:axId val="588279368"/>
      </c:lineChart>
      <c:lineChart>
        <c:grouping val="standard"/>
        <c:varyColors val="0"/>
        <c:ser>
          <c:idx val="2"/>
          <c:order val="2"/>
          <c:tx>
            <c:strRef>
              <c:f>Sheet1!$D$3</c:f>
              <c:strCache>
                <c:ptCount val="1"/>
                <c:pt idx="0">
                  <c:v>Sum of DownTime (Hrs)2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1C-4C07-A062-253D491F7D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Sheet1!$A$4:$A$10</c:f>
              <c:strCache>
                <c:ptCount val="6"/>
                <c:pt idx="0">
                  <c:v>Blow down valve</c:v>
                </c:pt>
                <c:pt idx="1">
                  <c:v>Turbine enclosure air flow</c:v>
                </c:pt>
                <c:pt idx="2">
                  <c:v>Bearing temperature</c:v>
                </c:pt>
                <c:pt idx="3">
                  <c:v>High HP seal gas flow - transmitter termination issue</c:v>
                </c:pt>
                <c:pt idx="4">
                  <c:v>Trip due throughput adjustment for AGC1 startup</c:v>
                </c:pt>
                <c:pt idx="5">
                  <c:v>F&amp;G system device failure</c:v>
                </c:pt>
              </c:strCache>
            </c:strRef>
          </c:cat>
          <c:val>
            <c:numRef>
              <c:f>Sheet1!$D$4:$D$10</c:f>
              <c:numCache>
                <c:formatCode>0.00%</c:formatCode>
                <c:ptCount val="6"/>
                <c:pt idx="0">
                  <c:v>0.39599533437013995</c:v>
                </c:pt>
                <c:pt idx="1">
                  <c:v>0.65649300155520995</c:v>
                </c:pt>
                <c:pt idx="2">
                  <c:v>0.8347589424572317</c:v>
                </c:pt>
                <c:pt idx="3">
                  <c:v>0.95956454121306378</c:v>
                </c:pt>
                <c:pt idx="4">
                  <c:v>0.97997667185069981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64-45D3-8B9D-937CB91B3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766392"/>
        <c:axId val="825765080"/>
      </c:lineChart>
      <c:catAx>
        <c:axId val="58827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279368"/>
        <c:crosses val="autoZero"/>
        <c:auto val="1"/>
        <c:lblAlgn val="ctr"/>
        <c:lblOffset val="100"/>
        <c:noMultiLvlLbl val="0"/>
      </c:catAx>
      <c:valAx>
        <c:axId val="58827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BCE0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278712"/>
        <c:crosses val="autoZero"/>
        <c:crossBetween val="between"/>
      </c:valAx>
      <c:valAx>
        <c:axId val="825765080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766392"/>
        <c:crosses val="max"/>
        <c:crossBetween val="between"/>
      </c:valAx>
      <c:catAx>
        <c:axId val="825766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25765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[Otumara_GTC_EventLog_GroupBy-Month_12Oct2020 06.25.35 AM.xlsx]Sheet1!PivotTable3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Sum of DownTime (Hrs)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Sheet1!$A$5:$A$13</c:f>
              <c:strCache>
                <c:ptCount val="8"/>
                <c:pt idx="0">
                  <c:v>Joule-Thompson valve signal fault</c:v>
                </c:pt>
                <c:pt idx="1">
                  <c:v>Stg1-Scrubber vent valve (CMD disagree)</c:v>
                </c:pt>
                <c:pt idx="2">
                  <c:v>Stg4-Low dischrge pressure</c:v>
                </c:pt>
                <c:pt idx="3">
                  <c:v>FSV limit switch</c:v>
                </c:pt>
                <c:pt idx="4">
                  <c:v>HPC DE Seal Gas Press. Transmitter</c:v>
                </c:pt>
                <c:pt idx="5">
                  <c:v>Air filter DP</c:v>
                </c:pt>
                <c:pt idx="6">
                  <c:v>Stg3-Hi dischrge pressure</c:v>
                </c:pt>
                <c:pt idx="7">
                  <c:v>Stg4-Anti-surge valve (DVC)</c:v>
                </c:pt>
              </c:strCache>
            </c:strRef>
          </c:cat>
          <c:val>
            <c:numRef>
              <c:f>Sheet1!$B$5:$B$13</c:f>
              <c:numCache>
                <c:formatCode>General</c:formatCode>
                <c:ptCount val="8"/>
                <c:pt idx="0">
                  <c:v>39.239999999999995</c:v>
                </c:pt>
                <c:pt idx="1">
                  <c:v>18.72</c:v>
                </c:pt>
                <c:pt idx="2">
                  <c:v>17.7</c:v>
                </c:pt>
                <c:pt idx="3">
                  <c:v>5.46</c:v>
                </c:pt>
                <c:pt idx="4">
                  <c:v>3.66</c:v>
                </c:pt>
                <c:pt idx="5">
                  <c:v>1.42</c:v>
                </c:pt>
                <c:pt idx="6">
                  <c:v>0.83</c:v>
                </c:pt>
                <c:pt idx="7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1-489B-887B-9F8D0B785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2789672"/>
        <c:axId val="832788032"/>
      </c:barChart>
      <c:lineChart>
        <c:grouping val="standard"/>
        <c:varyColors val="0"/>
        <c:ser>
          <c:idx val="1"/>
          <c:order val="1"/>
          <c:tx>
            <c:strRef>
              <c:f>Sheet1!$C$4</c:f>
              <c:strCache>
                <c:ptCount val="1"/>
                <c:pt idx="0">
                  <c:v>Count of Events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Sheet1!$A$5:$A$13</c:f>
              <c:strCache>
                <c:ptCount val="8"/>
                <c:pt idx="0">
                  <c:v>Joule-Thompson valve signal fault</c:v>
                </c:pt>
                <c:pt idx="1">
                  <c:v>Stg1-Scrubber vent valve (CMD disagree)</c:v>
                </c:pt>
                <c:pt idx="2">
                  <c:v>Stg4-Low dischrge pressure</c:v>
                </c:pt>
                <c:pt idx="3">
                  <c:v>FSV limit switch</c:v>
                </c:pt>
                <c:pt idx="4">
                  <c:v>HPC DE Seal Gas Press. Transmitter</c:v>
                </c:pt>
                <c:pt idx="5">
                  <c:v>Air filter DP</c:v>
                </c:pt>
                <c:pt idx="6">
                  <c:v>Stg3-Hi dischrge pressure</c:v>
                </c:pt>
                <c:pt idx="7">
                  <c:v>Stg4-Anti-surge valve (DVC)</c:v>
                </c:pt>
              </c:strCache>
            </c:strRef>
          </c:cat>
          <c:val>
            <c:numRef>
              <c:f>Sheet1!$C$5:$C$13</c:f>
              <c:numCache>
                <c:formatCode>General</c:formatCode>
                <c:ptCount val="8"/>
                <c:pt idx="0">
                  <c:v>8</c:v>
                </c:pt>
                <c:pt idx="1">
                  <c:v>13</c:v>
                </c:pt>
                <c:pt idx="2">
                  <c:v>12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B1-489B-887B-9F8D0B785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2789672"/>
        <c:axId val="832788032"/>
      </c:lineChart>
      <c:lineChart>
        <c:grouping val="standard"/>
        <c:varyColors val="0"/>
        <c:ser>
          <c:idx val="2"/>
          <c:order val="2"/>
          <c:tx>
            <c:strRef>
              <c:f>Sheet1!$D$4</c:f>
              <c:strCache>
                <c:ptCount val="1"/>
                <c:pt idx="0">
                  <c:v>Sum of DownTime (Hrs)2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83946515841779E-17"/>
                  <c:y val="1.84028975972936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4F-4269-A270-52A96108F6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Sheet1!$A$5:$A$13</c:f>
              <c:strCache>
                <c:ptCount val="8"/>
                <c:pt idx="0">
                  <c:v>Joule-Thompson valve signal fault</c:v>
                </c:pt>
                <c:pt idx="1">
                  <c:v>Stg1-Scrubber vent valve (CMD disagree)</c:v>
                </c:pt>
                <c:pt idx="2">
                  <c:v>Stg4-Low dischrge pressure</c:v>
                </c:pt>
                <c:pt idx="3">
                  <c:v>FSV limit switch</c:v>
                </c:pt>
                <c:pt idx="4">
                  <c:v>HPC DE Seal Gas Press. Transmitter</c:v>
                </c:pt>
                <c:pt idx="5">
                  <c:v>Air filter DP</c:v>
                </c:pt>
                <c:pt idx="6">
                  <c:v>Stg3-Hi dischrge pressure</c:v>
                </c:pt>
                <c:pt idx="7">
                  <c:v>Stg4-Anti-surge valve (DVC)</c:v>
                </c:pt>
              </c:strCache>
            </c:strRef>
          </c:cat>
          <c:val>
            <c:numRef>
              <c:f>Sheet1!$D$5:$D$13</c:f>
              <c:numCache>
                <c:formatCode>0.00%</c:formatCode>
                <c:ptCount val="8"/>
                <c:pt idx="0">
                  <c:v>0.44820102798400918</c:v>
                </c:pt>
                <c:pt idx="1">
                  <c:v>0.66202170188463738</c:v>
                </c:pt>
                <c:pt idx="2">
                  <c:v>0.86419189034837252</c:v>
                </c:pt>
                <c:pt idx="3">
                  <c:v>0.92655625356938898</c:v>
                </c:pt>
                <c:pt idx="4">
                  <c:v>0.96836093660765277</c:v>
                </c:pt>
                <c:pt idx="5">
                  <c:v>0.98458023986293552</c:v>
                </c:pt>
                <c:pt idx="6">
                  <c:v>0.99406053683609374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B1-489B-887B-9F8D0B785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425952"/>
        <c:axId val="869426280"/>
      </c:lineChart>
      <c:catAx>
        <c:axId val="832789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788032"/>
        <c:crosses val="autoZero"/>
        <c:auto val="1"/>
        <c:lblAlgn val="ctr"/>
        <c:lblOffset val="100"/>
        <c:noMultiLvlLbl val="0"/>
      </c:catAx>
      <c:valAx>
        <c:axId val="83278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FBCE0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789672"/>
        <c:crosses val="autoZero"/>
        <c:crossBetween val="between"/>
      </c:valAx>
      <c:valAx>
        <c:axId val="869426280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425952"/>
        <c:crosses val="max"/>
        <c:crossBetween val="between"/>
      </c:valAx>
      <c:catAx>
        <c:axId val="869425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69426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'Event Log (3)'!$E$3</c:f>
              <c:strCache>
                <c:ptCount val="1"/>
                <c:pt idx="0">
                  <c:v>Reliability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92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(3)'!$E$4:$E$13</c:f>
              <c:numCache>
                <c:formatCode>General</c:formatCode>
                <c:ptCount val="10"/>
                <c:pt idx="0">
                  <c:v>94.41</c:v>
                </c:pt>
                <c:pt idx="1">
                  <c:v>90.25</c:v>
                </c:pt>
                <c:pt idx="2">
                  <c:v>97.9</c:v>
                </c:pt>
                <c:pt idx="3">
                  <c:v>93.38</c:v>
                </c:pt>
                <c:pt idx="4">
                  <c:v>98.98</c:v>
                </c:pt>
                <c:pt idx="5">
                  <c:v>99.09</c:v>
                </c:pt>
                <c:pt idx="6">
                  <c:v>99.1</c:v>
                </c:pt>
                <c:pt idx="7">
                  <c:v>96.14</c:v>
                </c:pt>
                <c:pt idx="8">
                  <c:v>96.36</c:v>
                </c:pt>
                <c:pt idx="9">
                  <c:v>85.88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8-4A74-B1E7-7AA473E4C5D0}"/>
            </c:ext>
          </c:extLst>
        </c:ser>
        <c:ser>
          <c:idx val="1"/>
          <c:order val="1"/>
          <c:tx>
            <c:strRef>
              <c:f>'Event Log (3)'!$F$3</c:f>
              <c:strCache>
                <c:ptCount val="1"/>
                <c:pt idx="0">
                  <c:v>Availability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98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(3)'!$F$4:$F$13</c:f>
              <c:numCache>
                <c:formatCode>General</c:formatCode>
                <c:ptCount val="10"/>
                <c:pt idx="0">
                  <c:v>94.41</c:v>
                </c:pt>
                <c:pt idx="1">
                  <c:v>90.25</c:v>
                </c:pt>
                <c:pt idx="2">
                  <c:v>97.9</c:v>
                </c:pt>
                <c:pt idx="3">
                  <c:v>93.38</c:v>
                </c:pt>
                <c:pt idx="4">
                  <c:v>98.98</c:v>
                </c:pt>
                <c:pt idx="5">
                  <c:v>99.09</c:v>
                </c:pt>
                <c:pt idx="6">
                  <c:v>99.1</c:v>
                </c:pt>
                <c:pt idx="7">
                  <c:v>96.14</c:v>
                </c:pt>
                <c:pt idx="8">
                  <c:v>96.36</c:v>
                </c:pt>
                <c:pt idx="9">
                  <c:v>85.88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08-4A74-B1E7-7AA473E4C5D0}"/>
            </c:ext>
          </c:extLst>
        </c:ser>
        <c:ser>
          <c:idx val="2"/>
          <c:order val="2"/>
          <c:tx>
            <c:strRef>
              <c:f>'Event Log (3)'!$G$3</c:f>
              <c:strCache>
                <c:ptCount val="1"/>
                <c:pt idx="0">
                  <c:v>Utilization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92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3C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(3)'!$G$4:$G$13</c:f>
              <c:numCache>
                <c:formatCode>General</c:formatCode>
                <c:ptCount val="10"/>
                <c:pt idx="0">
                  <c:v>94.41</c:v>
                </c:pt>
                <c:pt idx="1">
                  <c:v>90.25</c:v>
                </c:pt>
                <c:pt idx="2">
                  <c:v>97.9</c:v>
                </c:pt>
                <c:pt idx="3">
                  <c:v>93.38</c:v>
                </c:pt>
                <c:pt idx="4">
                  <c:v>97.99</c:v>
                </c:pt>
                <c:pt idx="5">
                  <c:v>97.3</c:v>
                </c:pt>
                <c:pt idx="6">
                  <c:v>99.1</c:v>
                </c:pt>
                <c:pt idx="7">
                  <c:v>96.14</c:v>
                </c:pt>
                <c:pt idx="8">
                  <c:v>95.66</c:v>
                </c:pt>
                <c:pt idx="9">
                  <c:v>85.88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08-4A74-B1E7-7AA473E4C5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4505744"/>
        <c:axId val="754503120"/>
      </c:barChart>
      <c:dateAx>
        <c:axId val="75450574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503120"/>
        <c:crosses val="autoZero"/>
        <c:auto val="1"/>
        <c:lblOffset val="100"/>
        <c:baseTimeUnit val="months"/>
      </c:dateAx>
      <c:valAx>
        <c:axId val="754503120"/>
        <c:scaling>
          <c:orientation val="minMax"/>
          <c:max val="1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5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'Event Log (3)'!$E$3</c:f>
              <c:strCache>
                <c:ptCount val="1"/>
                <c:pt idx="0">
                  <c:v>Reliability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(3)'!$E$4:$E$13</c:f>
              <c:numCache>
                <c:formatCode>General</c:formatCode>
                <c:ptCount val="10"/>
                <c:pt idx="0">
                  <c:v>97.12</c:v>
                </c:pt>
                <c:pt idx="1">
                  <c:v>99.81</c:v>
                </c:pt>
                <c:pt idx="2">
                  <c:v>98.77</c:v>
                </c:pt>
                <c:pt idx="3">
                  <c:v>100</c:v>
                </c:pt>
                <c:pt idx="4">
                  <c:v>97.8</c:v>
                </c:pt>
                <c:pt idx="5">
                  <c:v>100</c:v>
                </c:pt>
                <c:pt idx="6">
                  <c:v>100</c:v>
                </c:pt>
                <c:pt idx="7">
                  <c:v>97.26</c:v>
                </c:pt>
                <c:pt idx="8">
                  <c:v>99.18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F-4A21-B0C5-D72DFB2DA55F}"/>
            </c:ext>
          </c:extLst>
        </c:ser>
        <c:ser>
          <c:idx val="1"/>
          <c:order val="1"/>
          <c:tx>
            <c:strRef>
              <c:f>'Event Log (3)'!$F$3</c:f>
              <c:strCache>
                <c:ptCount val="1"/>
                <c:pt idx="0">
                  <c:v>Availability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(3)'!$F$4:$F$13</c:f>
              <c:numCache>
                <c:formatCode>General</c:formatCode>
                <c:ptCount val="10"/>
                <c:pt idx="0">
                  <c:v>97.12</c:v>
                </c:pt>
                <c:pt idx="1">
                  <c:v>99.81</c:v>
                </c:pt>
                <c:pt idx="2">
                  <c:v>98.77</c:v>
                </c:pt>
                <c:pt idx="3">
                  <c:v>100</c:v>
                </c:pt>
                <c:pt idx="4">
                  <c:v>82.73</c:v>
                </c:pt>
                <c:pt idx="5">
                  <c:v>100</c:v>
                </c:pt>
                <c:pt idx="6">
                  <c:v>100</c:v>
                </c:pt>
                <c:pt idx="7">
                  <c:v>97.26</c:v>
                </c:pt>
                <c:pt idx="8">
                  <c:v>98.29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FF-4A21-B0C5-D72DFB2DA55F}"/>
            </c:ext>
          </c:extLst>
        </c:ser>
        <c:ser>
          <c:idx val="2"/>
          <c:order val="2"/>
          <c:tx>
            <c:strRef>
              <c:f>'Event Log (3)'!$G$3</c:f>
              <c:strCache>
                <c:ptCount val="1"/>
                <c:pt idx="0">
                  <c:v>Utilization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3C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(3)'!$D$4:$D$13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(3)'!$G$4:$G$13</c:f>
              <c:numCache>
                <c:formatCode>General</c:formatCode>
                <c:ptCount val="10"/>
                <c:pt idx="0">
                  <c:v>97.12</c:v>
                </c:pt>
                <c:pt idx="1">
                  <c:v>99.81</c:v>
                </c:pt>
                <c:pt idx="2">
                  <c:v>93.32</c:v>
                </c:pt>
                <c:pt idx="3">
                  <c:v>87.57</c:v>
                </c:pt>
                <c:pt idx="4">
                  <c:v>82.73</c:v>
                </c:pt>
                <c:pt idx="5">
                  <c:v>100</c:v>
                </c:pt>
                <c:pt idx="6">
                  <c:v>100</c:v>
                </c:pt>
                <c:pt idx="7">
                  <c:v>97.26</c:v>
                </c:pt>
                <c:pt idx="8">
                  <c:v>98.29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FF-4A21-B0C5-D72DFB2DA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245432"/>
        <c:axId val="828236248"/>
      </c:barChart>
      <c:dateAx>
        <c:axId val="8282454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36248"/>
        <c:crosses val="autoZero"/>
        <c:auto val="1"/>
        <c:lblOffset val="100"/>
        <c:baseTimeUnit val="months"/>
      </c:dateAx>
      <c:valAx>
        <c:axId val="82823624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45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'Event Log (2)'!$E$3</c:f>
              <c:strCache>
                <c:ptCount val="1"/>
                <c:pt idx="0">
                  <c:v>Reliability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BCE0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(2)'!$D$4:$D$13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(2)'!$E$4:$E$13</c:f>
              <c:numCache>
                <c:formatCode>General</c:formatCode>
                <c:ptCount val="10"/>
                <c:pt idx="0">
                  <c:v>98.62</c:v>
                </c:pt>
                <c:pt idx="1">
                  <c:v>98.13</c:v>
                </c:pt>
                <c:pt idx="2">
                  <c:v>99.48</c:v>
                </c:pt>
                <c:pt idx="3">
                  <c:v>99.73</c:v>
                </c:pt>
                <c:pt idx="4">
                  <c:v>98.58</c:v>
                </c:pt>
                <c:pt idx="5">
                  <c:v>99.43</c:v>
                </c:pt>
                <c:pt idx="6">
                  <c:v>98.77</c:v>
                </c:pt>
                <c:pt idx="7">
                  <c:v>96.08</c:v>
                </c:pt>
                <c:pt idx="8">
                  <c:v>96.05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9-4AB7-9F74-0C141B482E1C}"/>
            </c:ext>
          </c:extLst>
        </c:ser>
        <c:ser>
          <c:idx val="1"/>
          <c:order val="1"/>
          <c:tx>
            <c:strRef>
              <c:f>'Event Log (2)'!$F$3</c:f>
              <c:strCache>
                <c:ptCount val="1"/>
                <c:pt idx="0">
                  <c:v>Availability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(2)'!$D$4:$D$13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(2)'!$F$4:$F$13</c:f>
              <c:numCache>
                <c:formatCode>General</c:formatCode>
                <c:ptCount val="10"/>
                <c:pt idx="0">
                  <c:v>98.62</c:v>
                </c:pt>
                <c:pt idx="1">
                  <c:v>98.13</c:v>
                </c:pt>
                <c:pt idx="2">
                  <c:v>99.48</c:v>
                </c:pt>
                <c:pt idx="3">
                  <c:v>99.73</c:v>
                </c:pt>
                <c:pt idx="4">
                  <c:v>98.58</c:v>
                </c:pt>
                <c:pt idx="5">
                  <c:v>88.14</c:v>
                </c:pt>
                <c:pt idx="6">
                  <c:v>98.65</c:v>
                </c:pt>
                <c:pt idx="7">
                  <c:v>95.86</c:v>
                </c:pt>
                <c:pt idx="8">
                  <c:v>76.16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9-4AB7-9F74-0C141B482E1C}"/>
            </c:ext>
          </c:extLst>
        </c:ser>
        <c:ser>
          <c:idx val="2"/>
          <c:order val="2"/>
          <c:tx>
            <c:strRef>
              <c:f>'Event Log (2)'!$G$3</c:f>
              <c:strCache>
                <c:ptCount val="1"/>
                <c:pt idx="0">
                  <c:v>Utilization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48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3C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'Event Log (2)'!$D$4:$D$13</c:f>
              <c:numCache>
                <c:formatCode>mmm\-yy</c:formatCode>
                <c:ptCount val="10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</c:numCache>
            </c:numRef>
          </c:cat>
          <c:val>
            <c:numRef>
              <c:f>'Event Log (2)'!$G$4:$G$13</c:f>
              <c:numCache>
                <c:formatCode>General</c:formatCode>
                <c:ptCount val="10"/>
                <c:pt idx="0">
                  <c:v>70.989999999999995</c:v>
                </c:pt>
                <c:pt idx="1">
                  <c:v>98.13</c:v>
                </c:pt>
                <c:pt idx="2">
                  <c:v>99.48</c:v>
                </c:pt>
                <c:pt idx="3">
                  <c:v>99.73</c:v>
                </c:pt>
                <c:pt idx="4">
                  <c:v>98.58</c:v>
                </c:pt>
                <c:pt idx="5">
                  <c:v>79.72</c:v>
                </c:pt>
                <c:pt idx="6">
                  <c:v>92.73</c:v>
                </c:pt>
                <c:pt idx="7">
                  <c:v>95.86</c:v>
                </c:pt>
                <c:pt idx="8">
                  <c:v>75.989999999999995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9-4AB7-9F74-0C141B482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9958280"/>
        <c:axId val="969964184"/>
      </c:barChart>
      <c:dateAx>
        <c:axId val="9699582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64184"/>
        <c:crosses val="autoZero"/>
        <c:auto val="1"/>
        <c:lblOffset val="100"/>
        <c:baseTimeUnit val="months"/>
      </c:dateAx>
      <c:valAx>
        <c:axId val="96996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58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24/02/2021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hellMedium" panose="00000600000000000000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hellMedium" panose="00000600000000000000" pitchFamily="50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24/02/2021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hellMedium" panose="00000600000000000000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hellMedium" panose="00000600000000000000" pitchFamily="50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B4829E0B-C01A-4623-9913-2E13E4CD628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786487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0" name="TextBox 29" descr="CONFIDENTIAL_TAG_0xFFEE">
            <a:extLst>
              <a:ext uri="{FF2B5EF4-FFF2-40B4-BE49-F238E27FC236}">
                <a16:creationId xmlns:a16="http://schemas.microsoft.com/office/drawing/2014/main" id="{C3A6F56E-71B6-4E70-B71A-D7D557538E04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281041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Arial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nl-NL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A2447A60-224C-45F3-A906-17C6A2F3B11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82871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06EC9968-7631-418E-8771-C61196C50895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42918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AF2CFCE2-F00A-48F7-8802-D9EF9E6B95BB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843415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EFEB4162-AB4A-4D4D-8C8B-C1D87B50AA39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18618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</p:grp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D53202BD-C933-4B38-BB5E-4B6063C5E8D0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361203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73824C6-5B6C-4CCB-A557-64B50FDDFCFD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57776"/>
      </p:ext>
    </p:extLst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5871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D1D9AB30-6411-401E-B6DF-6248D651BC1E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11502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DD5EBBB0-43AE-48DE-8A21-FC332E6E4D9A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16387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F3D2D9C7-BEA8-464D-ABB1-5C6975D8B9B3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259242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AB31B9DB-4686-43E0-8BE8-B1279983E56D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16401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2AA62586-6445-4208-BF7C-96D38249D701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203874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3D32C30B-3AE8-491B-9512-0D0EF5DB08C2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076881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E5B52BB0-34E3-4F36-8FE7-2B4338E5793C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634394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DAA6C045-7728-4FED-A23A-7193EA37F9D0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79348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Shell Petroleum Development Company of Nig Ltd</a:t>
            </a: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se up of a sign&#10;&#10;Description automatically generated">
            <a:extLst>
              <a:ext uri="{FF2B5EF4-FFF2-40B4-BE49-F238E27FC236}">
                <a16:creationId xmlns:a16="http://schemas.microsoft.com/office/drawing/2014/main" id="{7C49BDFB-9F30-47DC-BDD5-B4EA44F9E3F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r="11823"/>
          <a:stretch/>
        </p:blipFill>
        <p:spPr>
          <a:xfrm>
            <a:off x="20" y="1"/>
            <a:ext cx="12194703" cy="4866892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</a:t>
            </a:fld>
            <a:endParaRPr lang="en-GB" noProof="1"/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Bad Actor Analysis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2175500" y="5666465"/>
            <a:ext cx="5187731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Proactive Threat Management Engineering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75500" y="5923869"/>
            <a:ext cx="5187731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PTM</a:t>
            </a:r>
          </a:p>
        </p:txBody>
      </p:sp>
      <p:sp>
        <p:nvSpPr>
          <p:cNvPr id="44" name="Rectangle 43" descr="&lt;Shell Yellow Bar&gt;" title="&lt;Shell Yellow Bar&gt;">
            <a:extLst>
              <a:ext uri="{FF2B5EF4-FFF2-40B4-BE49-F238E27FC236}">
                <a16:creationId xmlns:a16="http://schemas.microsoft.com/office/drawing/2014/main" id="{EF756AD8-B676-458A-9C7F-2D41E7A694E9}"/>
              </a:ext>
            </a:extLst>
          </p:cNvPr>
          <p:cNvSpPr/>
          <p:nvPr/>
        </p:nvSpPr>
        <p:spPr bwMode="gray">
          <a:xfrm>
            <a:off x="2175500" y="381870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CC692-4AD7-4C4B-85FD-2692CCC4D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Gbaran</a:t>
            </a:r>
            <a:r>
              <a:rPr lang="en-GB" dirty="0"/>
              <a:t> AGC1, AGC2; </a:t>
            </a:r>
            <a:r>
              <a:rPr lang="en-GB" dirty="0" err="1"/>
              <a:t>Otumara</a:t>
            </a:r>
            <a:r>
              <a:rPr lang="en-GB" dirty="0"/>
              <a:t> GTC</a:t>
            </a:r>
          </a:p>
        </p:txBody>
      </p:sp>
    </p:spTree>
    <p:extLst>
      <p:ext uri="{BB962C8B-B14F-4D97-AF65-F5344CB8AC3E}">
        <p14:creationId xmlns:p14="http://schemas.microsoft.com/office/powerpoint/2010/main" val="28891433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Reliability (AGC2)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10</a:t>
            </a:fld>
            <a:endParaRPr lang="en-GB" noProof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75BA8C6-80AB-4F18-AF9E-4908A251B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695699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6994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Reliability (</a:t>
            </a:r>
            <a:r>
              <a:rPr lang="en-GB" dirty="0" err="1"/>
              <a:t>Otumara</a:t>
            </a:r>
            <a:r>
              <a:rPr lang="en-GB" dirty="0"/>
              <a:t> GTC)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11</a:t>
            </a:fld>
            <a:endParaRPr lang="en-GB" noProof="1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241884-F522-482B-968B-65B442C61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345153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7642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Gbaran</a:t>
            </a:r>
            <a:r>
              <a:rPr lang="en-GB" dirty="0"/>
              <a:t> AGC1 Bad 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2</a:t>
            </a:fld>
            <a:endParaRPr lang="en-GB" noProof="1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B49249-2EE0-43B0-8030-F98D4BFEC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27856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839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F91-F267-4170-994A-7800F21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– 80% Downtime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386C-9065-4EC0-8ACB-A4E9D4E6E12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Auto Drain Valve failure to close occurred twice, however MTTR = 23.75Hrs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Surge detected due to Choke issues on AGC1 amounting from anti-surge valve fault. </a:t>
            </a:r>
          </a:p>
          <a:p>
            <a:pPr marL="516150" lvl="1" indent="-285750">
              <a:buFont typeface="Wingdings" panose="05000000000000000000" pitchFamily="2" charset="2"/>
              <a:buChar char="§"/>
            </a:pPr>
            <a:r>
              <a:rPr lang="en-GB" dirty="0"/>
              <a:t>Under CCC investigation.</a:t>
            </a:r>
          </a:p>
          <a:p>
            <a:pPr marL="516150" lvl="1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UCP HMI Frozen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GG Overspeed module sends in faulty overspeed signals to trip the unit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GG overspeed module now on site. Should be installed during Turn Around </a:t>
            </a:r>
            <a:r>
              <a:rPr lang="en-GB" dirty="0" err="1"/>
              <a:t>Mtce</a:t>
            </a:r>
            <a:r>
              <a:rPr lang="en-GB" dirty="0"/>
              <a:t> ongoing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Shaft radial bearing vibration 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8A90-FF42-430C-9719-3D965827A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3422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Gbaran</a:t>
            </a:r>
            <a:r>
              <a:rPr lang="en-GB" dirty="0"/>
              <a:t> AGC2 Bad 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4</a:t>
            </a:fld>
            <a:endParaRPr lang="en-GB" noProof="1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337AC7-C31F-4960-BE8E-285AE37248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0591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604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5977-04A2-4CFE-AD5E-1A44695E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– 80% Downtime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541E-749D-4D61-B16D-A6C2DE2AB5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Blow down valve occurred “once” but had a downtime of 20Hrs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Turbine enclosure air flow switch occurred “twice”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Bearing temperature alarm occurred “once”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D68A-E97A-46FE-8AB9-8432EEEAC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303504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 err="1"/>
              <a:t>Otumara</a:t>
            </a:r>
            <a:r>
              <a:rPr lang="en-GB" dirty="0"/>
              <a:t> GTC Bad 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68F4A1-CB12-48A4-9D7C-2143D3638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31162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67454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99E0-045F-4E6B-B8B8-DB8DFAF8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– 80% Downtime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7849-0F42-431B-A3B6-1A965CFDF3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Joule-Thompson valve drops pressure from HP (12 Bar) to LP (3 Bar)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/>
              <a:t>It experienced signal faults and tripped the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Stage 1 Scrubber vent valve Command disagree – Does not respond appropriately to command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Stage 4 Low discharge pressure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CC85-E4C3-4EB2-82E5-8EF649111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3110564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A1B7-43ED-4954-90BB-46A1C3C9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Reliability (AGC1)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8DD6-286C-4474-BA91-9FD543CC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9</a:t>
            </a:fld>
            <a:endParaRPr lang="en-GB" noProof="1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99B934-6A77-49D5-B6EC-48BEF6DD4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265866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3310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10" id="{C578A8E9-F28E-4584-8A55-9FF70AC4577A}" vid="{D78C07DF-1A41-47D4-BA8F-610C63B0696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AssetIdentifier xmlns="http://schemas.microsoft.com/sharepoint/v3" xsi:nil="true"/>
    <SAEFIsRecord xmlns="http://schemas.microsoft.com/sharepoint/v3" xsi:nil="true"/>
    <SAEFOwner xmlns="http://schemas.microsoft.com/sharepoint/v3" xsi:nil="true"/>
    <TaxCatchAll xmlns="5a4f4312-d566-4f8a-8e0c-393f46923117">
      <Value>13</Value>
      <Value>12</Value>
      <Value>10</Value>
      <Value>8</Value>
      <Value>7</Value>
      <Value>6</Value>
      <Value>5</Value>
      <Value>4</Value>
      <Value>3</Value>
      <Value>2</Value>
      <Value>1</Value>
    </TaxCatchAll>
    <SAEFDeclarer xmlns="http://schemas.microsoft.com/sharepoint/v3" xsi:nil="true"/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Production, Surveillance, and Reservoir Data [ARM]</TermName>
          <TermId xmlns="http://schemas.microsoft.com/office/infopath/2007/PartnerControls">4978a058-e7e9-4a69-8300-7b1e74b22e8c</TermId>
        </TermInfo>
      </Terms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FilePlanRecordType xmlns="http://schemas.microsoft.com/sharepoint/v3" xsi:nil="true"/>
    <IconOverlay xmlns="http://schemas.microsoft.com/sharepoint/v4" xsi:nil="true"/>
    <SAEFCollection xmlns="http://schemas.microsoft.com/sharepoint/v3">false</SAEFCollection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4ab27e0b-f232-4e2f-b033-17b51f68e2a5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SPDC</TermName>
          <TermId xmlns="http://schemas.microsoft.com/office/infopath/2007/PartnerControls">23beb92e-0881-442d-bf47-76acfd1190c8</TermId>
        </TermInfo>
      </Terms>
    </SAEFLegalEntityTaxHTField0>
    <SAEFRecordStatus xmlns="http://schemas.microsoft.com/sharepoint/v3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 Operated</TermName>
          <TermId xmlns="http://schemas.microsoft.com/office/infopath/2007/PartnerControls">30d1aac2-0331-47a7-8588-eaa80bfa92fc</TermId>
        </TermInfo>
      </Terms>
    </SAEFBusinessTaxHTField0>
    <HideFromDelve xmlns="http://schemas.microsoft.com/sharepoint/v3">Yes</HideFromDelve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Controlled – No Disclosure of Technology</TermName>
          <TermId xmlns="http://schemas.microsoft.com/office/infopath/2007/PartnerControls">b25e433f-f656-4abf-8875-59157030a3e4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 Operated</TermName>
          <TermId xmlns="http://schemas.microsoft.com/office/infopath/2007/PartnerControls">30d1aac2-0331-47a7-8588-eaa80bfa92fc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SAEFKeepFileLocal xmlns="http://schemas.microsoft.com/sharepoint/v3">false</SAEFKeepFileLoca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SAEFSiteOwner xmlns="http://schemas.microsoft.com/sharepoint/v3">i:0#.w|africa-me\its-app-imnga-s</SAEFSiteOwner>
    <SAEFSiteCollectionName xmlns="http://schemas.microsoft.com/sharepoint/v3">Reliability Engineering</SAEFSiteCollectionName>
    <_dlc_DocId xmlns="5a4f4312-d566-4f8a-8e0c-393f46923117">AFFAA1058-1841895680-65</_dlc_DocId>
    <_dlc_DocIdUrl xmlns="5a4f4312-d566-4f8a-8e0c-393f46923117">
      <Url>https://nga001-sp.shell.com/sites/AFFAA1058/_layouts/15/DocIdRedir.aspx?ID=AFFAA1058-1841895680-65</Url>
      <Description>AFFAA1058-1841895680-65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0F97700268EC134D81A07F2B084D7C84" ma:contentTypeVersion="79" ma:contentTypeDescription="Shell Document Content Type" ma:contentTypeScope="" ma:versionID="bf40da6651c9c1e0ac993f91a74ad864">
  <xsd:schema xmlns:xsd="http://www.w3.org/2001/XMLSchema" xmlns:xs="http://www.w3.org/2001/XMLSchema" xmlns:p="http://schemas.microsoft.com/office/2006/metadata/properties" xmlns:ns1="http://schemas.microsoft.com/sharepoint/v3" xmlns:ns2="5a4f4312-d566-4f8a-8e0c-393f46923117" xmlns:ns4="http://schemas.microsoft.com/sharepoint/v4" targetNamespace="http://schemas.microsoft.com/office/2006/metadata/properties" ma:root="true" ma:fieldsID="9e612fc5416e07dedf0573e29b0513af" ns1:_="" ns2:_="" ns4:_="">
    <xsd:import namespace="http://schemas.microsoft.com/sharepoint/v3"/>
    <xsd:import namespace="5a4f4312-d566-4f8a-8e0c-393f4692311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TypeTaxHTField0" minOccurs="0"/>
                <xsd:element ref="ns1:SAEFDocumentStatus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1:SAEFKeepFileLocal"/>
                <xsd:element ref="ns1:SAEFAssetIdentifier" minOccurs="0"/>
                <xsd:element ref="ns2:TaxCatchAllLabel" minOccurs="0"/>
                <xsd:element ref="ns2:TaxCatchAll" minOccurs="0"/>
                <xsd:element ref="ns1:HideFromDelve" minOccurs="0"/>
                <xsd:element ref="ns2:_dlc_DocIdPersistId" minOccurs="0"/>
                <xsd:element ref="ns2:_dlc_Doc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7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nillable="true" ma:taxonomy="true" ma:internalName="SAEFExportControlClassificationTaxHTField0" ma:taxonomyFieldName="SAEFExportControlClassification" ma:displayName="Export Control" ma:default="10;#Not Controlled – No Disclosure of Technology|b25e433f-f656-4abf-8875-59157030a3e4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7" nillable="true" ma:taxonomy="true" ma:internalName="SAEFDocumentTypeTaxHTField0" ma:taxonomyFieldName="SAEF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9" ma:taxonomy="true" ma:internalName="SAEFDocumentStatusTaxHTField0" ma:taxonomyFieldName="SAEFDocumentStatus" ma:displayName="Document Status" ma:default="9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Owner" ma:index="12" nillable="true" ma:displayName="Owner" ma:internalName="SAEFOwner">
      <xsd:simpleType>
        <xsd:restriction base="dms:Text"/>
      </xsd:simpleType>
    </xsd:element>
    <xsd:element name="SAEFBusinessTaxHTField0" ma:index="13" ma:taxonomy="true" ma:internalName="SAEFBusinessTaxHTField0" ma:taxonomyFieldName="SAEFBusiness" ma:displayName="Business" ma:default="1;#UP Operated|30d1aac2-0331-47a7-8588-eaa80bfa92fc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5" ma:taxonomy="true" ma:internalName="SAEFBusinessUnitRegionTaxHTField0" ma:taxonomyFieldName="SAEFBusinessUnitRegion" ma:displayName="Business Unit/Region" ma:default="1;#UP Operated|30d1aac2-0331-47a7-8588-eaa80bfa92fc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7" ma:taxonomy="true" ma:internalName="SAEFGlobalFunctionTaxHTField0" ma:taxonomyFieldName="SAEFGlobalFunction" ma:displayName="Business Function" ma:default="2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9" nillable="true" ma:taxonomy="true" ma:internalName="SAEFBusinessProcessTaxHTField0" ma:taxonomyFieldName="SAEFBusinessProcess" ma:displayName="Business Process" ma:default="8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1" ma:taxonomy="true" ma:internalName="SAEFLegalEntityTaxHTField0" ma:taxonomyFieldName="SAEFLegalEntity" ma:displayName="Legal Entity" ma:default="3;#SPDC|23beb92e-0881-442d-bf47-76acfd1190c8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3" ma:taxonomy="true" ma:internalName="SAEFWorkgroupIDTaxHTField0" ma:taxonomyFieldName="SAEFWorkgroupID" ma:displayName="TRIM Workgroup" ma:default="4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5" ma:displayName="Site Collection Name" ma:default="Reliability Engineering" ma:hidden="true" ma:internalName="SAEFSiteCollectionName">
      <xsd:simpleType>
        <xsd:restriction base="dms:Text"/>
      </xsd:simpleType>
    </xsd:element>
    <xsd:element name="SAEFSiteOwner" ma:index="26" ma:displayName="Site Owner" ma:default="i:0#.w|africa-me\its-app-imnga-s" ma:hidden="true" ma:internalName="SAEFSiteOwner">
      <xsd:simpleType>
        <xsd:restriction base="dms:Text"/>
      </xsd:simpleType>
    </xsd:element>
    <xsd:element name="SAEFLanguageTaxHTField0" ma:index="27" ma:taxonomy="true" ma:internalName="SAEFLanguageTaxHTField0" ma:taxonomyFieldName="SAEFLanguage" ma:displayName="Language" ma:default="5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9" ma:taxonomy="true" ma:internalName="SAEFCountryOfJurisdictionTaxHTField0" ma:taxonomyFieldName="SAEFCountryOfJurisdiction" ma:displayName="Country of Jurisdiction" ma:default="6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1" ma:displayName="Collection" ma:default="0" ma:hidden="true" ma:internalName="SAEFCollection">
      <xsd:simpleType>
        <xsd:restriction base="dms:Boolean"/>
      </xsd:simpleType>
    </xsd:element>
    <xsd:element name="SAEFKeepFileLocal" ma:index="32" ma:displayName="Keep File Local" ma:default="0" ma:hidden="true" ma:internalName="SAEFKeepFileLocal">
      <xsd:simpleType>
        <xsd:restriction base="dms:Boolean"/>
      </xsd:simpleType>
    </xsd:element>
    <xsd:element name="SAEFAssetIdentifier" ma:index="33" nillable="true" ma:displayName="Asset Identifier" ma:hidden="true" ma:internalName="SAEFAssetIdentifier">
      <xsd:simpleType>
        <xsd:restriction base="dms:Text"/>
      </xsd:simpleType>
    </xsd:element>
    <xsd:element name="HideFromDelve" ma:index="40" nillable="true" ma:displayName="HideFromDelve" ma:default="Yes" ma:format="Dropdown" ma:hidden="true" ma:internalName="HideFromDelve">
      <xsd:simpleType>
        <xsd:restriction base="dms:Choice">
          <xsd:enumeration value="Yes"/>
          <xsd:enumeration value="No"/>
        </xsd:restriction>
      </xsd:simpleType>
    </xsd:element>
    <xsd:element name="SAEFFilePlanRecordType" ma:index="45" nillable="true" ma:displayName="File Plan Record Type" ma:hidden="true" ma:internalName="SAEFFilePlanRecordType">
      <xsd:simpleType>
        <xsd:restriction base="dms:Text"/>
      </xsd:simpleType>
    </xsd:element>
    <xsd:element name="SAEFRecordStatus" ma:index="46" nillable="true" ma:displayName="Record Status" ma:hidden="true" ma:internalName="SAEFRecordStatus">
      <xsd:simpleType>
        <xsd:restriction base="dms:Text"/>
      </xsd:simpleType>
    </xsd:element>
    <xsd:element name="SAEFDeclarer" ma:index="47" nillable="true" ma:displayName="Declarer" ma:hidden="true" ma:internalName="SAEFDeclarer">
      <xsd:simpleType>
        <xsd:restriction base="dms:Text"/>
      </xsd:simpleType>
    </xsd:element>
    <xsd:element name="SAEFIsRecord" ma:index="48" nillable="true" ma:displayName="Is Record" ma:hidden="true" ma:internalName="SAEFIsRecord">
      <xsd:simpleType>
        <xsd:restriction base="dms:Text"/>
      </xsd:simpleType>
    </xsd:element>
    <xsd:element name="SAEFTRIMRecordNumber" ma:index="49" nillable="true" ma:displayName="TRIM Record Number" ma:hidden="true" ma:internalName="SAEFTRIMRecordNumb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f4312-d566-4f8a-8e0c-393f4692311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f395ca33-6602-4b33-90aa-6a4bdb88c63a}" ma:internalName="TaxCatchAllLabel" ma:readOnly="true" ma:showField="CatchAllDataLabel" ma:web="5a4f4312-d566-4f8a-8e0c-393f469231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5" nillable="true" ma:displayName="Taxonomy Catch All Column" ma:hidden="true" ma:list="{f395ca33-6602-4b33-90aa-6a4bdb88c63a}" ma:internalName="TaxCatchAll" ma:showField="CatchAllData" ma:web="5a4f4312-d566-4f8a-8e0c-393f469231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4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4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BB198-3151-46A6-8D82-B8977D70910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5a4f4312-d566-4f8a-8e0c-393f46923117"/>
    <ds:schemaRef ds:uri="http://schemas.microsoft.com/sharepoint/v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2958C0-484B-4728-9C52-5C776BA5DF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020AD-2E3B-48B0-93B5-7BCA2F06BB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2F4755C-46F1-4C52-8513-2DFA5F7A5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f4312-d566-4f8a-8e0c-393f4692311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213</Words>
  <Application>Microsoft Office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Wingdings</vt:lpstr>
      <vt:lpstr>ShellBold</vt:lpstr>
      <vt:lpstr>Arial</vt:lpstr>
      <vt:lpstr>ShellMedium</vt:lpstr>
      <vt:lpstr>Shell layouts with footer</vt:lpstr>
      <vt:lpstr>Bad Actor Analysis</vt:lpstr>
      <vt:lpstr>Gbaran AGC1 Bad Actors</vt:lpstr>
      <vt:lpstr>Insights – 80% Downtime Failures</vt:lpstr>
      <vt:lpstr>Gbaran AGC2 Bad Actors</vt:lpstr>
      <vt:lpstr>Insights – 80% Downtime Failures</vt:lpstr>
      <vt:lpstr>Otumara GTC Bad Actors</vt:lpstr>
      <vt:lpstr>Insights – 80% Downtime Failures</vt:lpstr>
      <vt:lpstr>PowerPoint Presentation</vt:lpstr>
      <vt:lpstr>Reliability (AGC1)</vt:lpstr>
      <vt:lpstr>Reliability (AGC2)</vt:lpstr>
      <vt:lpstr>Reliability (Otumara GTC)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Actor Analysis</dc:title>
  <dc:creator>Aniamaka, Nonso SPDC-UPO/G/PS</dc:creator>
  <cp:lastModifiedBy>Anyaegbu, Ebele F SPDC-UPC/G/UCG</cp:lastModifiedBy>
  <cp:revision>7</cp:revision>
  <dcterms:created xsi:type="dcterms:W3CDTF">2020-10-12T09:21:42Z</dcterms:created>
  <dcterms:modified xsi:type="dcterms:W3CDTF">2021-02-25T10:11:06Z</dcterms:modified>
</cp:coreProperties>
</file>