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4" r:id="rId7"/>
  </p:sldMasterIdLst>
  <p:notesMasterIdLst>
    <p:notesMasterId r:id="rId9"/>
  </p:notesMasterIdLst>
  <p:handoutMasterIdLst>
    <p:handoutMasterId r:id="rId10"/>
  </p:handoutMasterIdLst>
  <p:sldIdLst>
    <p:sldId id="511" r:id="rId8"/>
  </p:sldIdLst>
  <p:sldSz cx="12192000" cy="6858000"/>
  <p:notesSz cx="7010400" cy="9296400"/>
  <p:embeddedFontLst>
    <p:embeddedFont>
      <p:font typeface="Futura Bold" panose="00000900000000000000" pitchFamily="2" charset="0"/>
      <p:regular r:id="rId11"/>
      <p:boldItalic r:id="rId12"/>
    </p:embeddedFont>
    <p:embeddedFont>
      <p:font typeface="Futura Medium" panose="00000400000000000000" pitchFamily="2" charset="0"/>
      <p:regular r:id="rId13"/>
      <p:bold r:id="rId14"/>
      <p:italic r:id="rId15"/>
      <p:boldItalic r:id="rId16"/>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ogun, Eyitayo A SPDC-UPO/G/USTN" initials="BEAS" lastIdx="7" clrIdx="0">
    <p:extLst>
      <p:ext uri="{19B8F6BF-5375-455C-9EA6-DF929625EA0E}">
        <p15:presenceInfo xmlns:p15="http://schemas.microsoft.com/office/powerpoint/2012/main" userId="S-1-5-21-1202660629-507921405-682003330-14584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F6E7"/>
    <a:srgbClr val="FFFEF3"/>
    <a:srgbClr val="FEF4E2"/>
    <a:srgbClr val="FFFFCC"/>
    <a:srgbClr val="FF66FF"/>
    <a:srgbClr val="339B6E"/>
    <a:srgbClr val="D9D9D9"/>
    <a:srgbClr val="FFFFFF"/>
    <a:srgbClr val="CCE9DB"/>
    <a:srgbClr val="99CD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97" autoAdjust="0"/>
    <p:restoredTop sz="93727" autoAdjust="0"/>
  </p:normalViewPr>
  <p:slideViewPr>
    <p:cSldViewPr snapToGrid="0" snapToObjects="1" showGuides="1">
      <p:cViewPr>
        <p:scale>
          <a:sx n="75" d="100"/>
          <a:sy n="75" d="100"/>
        </p:scale>
        <p:origin x="460" y="3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6" d="100"/>
        <a:sy n="76" d="100"/>
      </p:scale>
      <p:origin x="0" y="0"/>
    </p:cViewPr>
  </p:sorterViewPr>
  <p:notesViewPr>
    <p:cSldViewPr snapToGrid="0" snapToObjects="1" showGuides="1">
      <p:cViewPr varScale="1">
        <p:scale>
          <a:sx n="64" d="100"/>
          <a:sy n="64" d="100"/>
        </p:scale>
        <p:origin x="2160" y="72"/>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1.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Master" Target="slideMasters/slideMaster1.xml"/><Relationship Id="rId12" Type="http://schemas.openxmlformats.org/officeDocument/2006/relationships/font" Target="fonts/font2.fntdata"/><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font" Target="fonts/font1.fntdata"/><Relationship Id="rId5" Type="http://schemas.openxmlformats.org/officeDocument/2006/relationships/customXml" Target="../customXml/item5.xml"/><Relationship Id="rId15" Type="http://schemas.openxmlformats.org/officeDocument/2006/relationships/font" Target="fonts/font5.fntdata"/><Relationship Id="rId10" Type="http://schemas.openxmlformats.org/officeDocument/2006/relationships/handoutMaster" Target="handoutMasters/handoutMaster1.xml"/><Relationship Id="rId19"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font" Target="fonts/font4.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970938" y="0"/>
            <a:ext cx="3037840"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27/03/2020</a:t>
            </a:fld>
            <a:endParaRPr lang="en-GB" dirty="0">
              <a:latin typeface="Futura Medium" pitchFamily="2" charset="0"/>
            </a:endParaRPr>
          </a:p>
        </p:txBody>
      </p:sp>
      <p:sp>
        <p:nvSpPr>
          <p:cNvPr id="4" name="Footer Placeholder 3"/>
          <p:cNvSpPr>
            <a:spLocks noGrp="1"/>
          </p:cNvSpPr>
          <p:nvPr>
            <p:ph type="ftr" sz="quarter" idx="2"/>
          </p:nvPr>
        </p:nvSpPr>
        <p:spPr>
          <a:xfrm>
            <a:off x="0" y="8829966"/>
            <a:ext cx="3037840"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970938" y="8829966"/>
            <a:ext cx="3037840"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970938" y="0"/>
            <a:ext cx="3037840"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27/03/2020</a:t>
            </a:fld>
            <a:endParaRPr lang="en-GB" dirty="0"/>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701041" y="4415790"/>
            <a:ext cx="560832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8829966"/>
            <a:ext cx="3037840"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970938" y="8829966"/>
            <a:ext cx="3037840"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E073A8-9681-4555-BE25-E8917FFC9BFF}" type="slidenum">
              <a:rPr lang="en-US" smtClean="0">
                <a:latin typeface="Futura Medium"/>
              </a:rPr>
              <a:pPr/>
              <a:t>1</a:t>
            </a:fld>
            <a:endParaRPr lang="en-US">
              <a:latin typeface="Futura Medium"/>
            </a:endParaRPr>
          </a:p>
        </p:txBody>
      </p:sp>
      <p:sp>
        <p:nvSpPr>
          <p:cNvPr id="189442" name="Rectangle 2"/>
          <p:cNvSpPr>
            <a:spLocks noGrp="1" noRot="1" noChangeAspect="1" noChangeArrowheads="1" noTextEdit="1"/>
          </p:cNvSpPr>
          <p:nvPr>
            <p:ph type="sldImg"/>
          </p:nvPr>
        </p:nvSpPr>
        <p:spPr>
          <a:ln/>
        </p:spPr>
      </p:sp>
      <p:sp>
        <p:nvSpPr>
          <p:cNvPr id="189443" name="Rectangle 3"/>
          <p:cNvSpPr>
            <a:spLocks noGrp="1" noChangeArrowheads="1"/>
          </p:cNvSpPr>
          <p:nvPr>
            <p:ph type="body" idx="1"/>
          </p:nvPr>
        </p:nvSpPr>
        <p:spPr/>
        <p:txBody>
          <a:bodyPr/>
          <a:lstStyle/>
          <a:p>
            <a:endParaRPr lang="en-US" dirty="0">
              <a:latin typeface="Futura Medium"/>
            </a:endParaRPr>
          </a:p>
        </p:txBody>
      </p:sp>
    </p:spTree>
    <p:extLst>
      <p:ext uri="{BB962C8B-B14F-4D97-AF65-F5344CB8AC3E}">
        <p14:creationId xmlns:p14="http://schemas.microsoft.com/office/powerpoint/2010/main" val="4241892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5" name="TextBox 14"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605313010"/>
      </p:ext>
    </p:extLst>
  </p:cSld>
  <p:clrMapOvr>
    <a:masterClrMapping/>
  </p:clrMapOvr>
  <p:transition/>
  <p:extLst>
    <p:ext uri="{DCECCB84-F9BA-43D5-87BE-67443E8EF086}">
      <p15:sldGuideLst xmlns:p15="http://schemas.microsoft.com/office/powerpoint/2012/main">
        <p15:guide id="1" pos="198">
          <p15:clr>
            <a:srgbClr val="FBAE40"/>
          </p15:clr>
        </p15:guide>
        <p15:guide id="4" pos="7357">
          <p15:clr>
            <a:srgbClr val="FBAE40"/>
          </p15:clr>
        </p15:guide>
        <p15:guide id="5" pos="1121">
          <p15:clr>
            <a:srgbClr val="FBAE40"/>
          </p15:clr>
        </p15:guide>
        <p15:guide id="6" orient="horz" pos="4074">
          <p15:clr>
            <a:srgbClr val="FBAE40"/>
          </p15:clr>
        </p15:guide>
        <p15:guide id="7"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77338687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TextBox 12"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09446811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201816359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Tree>
    <p:extLst>
      <p:ext uri="{BB962C8B-B14F-4D97-AF65-F5344CB8AC3E}">
        <p14:creationId xmlns:p14="http://schemas.microsoft.com/office/powerpoint/2010/main" val="570081404"/>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1" y="0"/>
            <a:ext cx="12194382"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 Placeholder 2"/>
          <p:cNvSpPr>
            <a:spLocks noGrp="1"/>
          </p:cNvSpPr>
          <p:nvPr>
            <p:ph type="body" sz="quarter" idx="13"/>
          </p:nvPr>
        </p:nvSpPr>
        <p:spPr>
          <a:xfrm>
            <a:off x="513180" y="1438480"/>
            <a:ext cx="5463758"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308411585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14" name="TextBox 13"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5874373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1881457456"/>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80160"/>
            <a:ext cx="4300222" cy="4300222"/>
          </a:xfrm>
          <a:prstGeom prst="rect">
            <a:avLst/>
          </a:prstGeom>
        </p:spPr>
      </p:pic>
    </p:spTree>
    <p:extLst>
      <p:ext uri="{BB962C8B-B14F-4D97-AF65-F5344CB8AC3E}">
        <p14:creationId xmlns:p14="http://schemas.microsoft.com/office/powerpoint/2010/main" val="2098569363"/>
      </p:ext>
    </p:extLst>
  </p:cSld>
  <p:clrMapOvr>
    <a:masterClrMapping/>
  </p:clrMapOvr>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110194040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68400" indent="-133200" defTabSz="357708">
              <a:lnSpc>
                <a:spcPct val="140000"/>
              </a:lnSpc>
              <a:buClr>
                <a:schemeClr val="tx1"/>
              </a:buClr>
              <a:buSzPct val="75000"/>
              <a:buFont typeface="Wingdings" pitchFamily="2" charset="2"/>
              <a:buChar char=""/>
              <a:defRPr sz="105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69130434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6" name="TextBox 15"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3602085830"/>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9"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230067904"/>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b="1" dirty="0" smtClean="0"/>
            </a:lvl1pPr>
          </a:lstStyle>
          <a:p>
            <a:pPr lvl="0"/>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29144417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17" name="TextBox 16" descr="CONFIDENTIAL_TAG_0xFFEE"/>
          <p:cNvSpPr txBox="1"/>
          <p:nvPr userDrawn="1"/>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4053669269"/>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guide id="3" orient="horz" pos="2562">
          <p15:clr>
            <a:srgbClr val="FBAE40"/>
          </p15:clr>
        </p15:guide>
        <p15:guide id="4" orient="horz" pos="299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pic>
        <p:nvPicPr>
          <p:cNvPr id="15" name="Picture Placeholder 14"/>
          <p:cNvPicPr>
            <a:picLocks noChangeAspect="1"/>
          </p:cNvPicPr>
          <p:nvPr userDrawn="1"/>
        </p:nvPicPr>
        <p:blipFill rotWithShape="1">
          <a:blip r:embed="rId2">
            <a:extLst>
              <a:ext uri="{28A0092B-C50C-407E-A947-70E740481C1C}">
                <a14:useLocalDpi xmlns:a14="http://schemas.microsoft.com/office/drawing/2010/main" val="0"/>
              </a:ext>
            </a:extLst>
          </a:blip>
          <a:srcRect t="10192" b="10192"/>
          <a:stretch/>
        </p:blipFill>
        <p:spPr bwMode="auto">
          <a:xfrm>
            <a:off x="-2381" y="0"/>
            <a:ext cx="12194382" cy="6858000"/>
          </a:xfrm>
          <a:prstGeom prst="rect">
            <a:avLst/>
          </a:prstGeom>
          <a:noFill/>
          <a:ln w="9525" algn="ctr">
            <a:noFill/>
            <a:miter lim="800000"/>
            <a:headEnd/>
            <a:tailEnd/>
          </a:ln>
        </p:spPr>
      </p:pic>
      <p:sp>
        <p:nvSpPr>
          <p:cNvPr id="3" name="Picture Placeholder 2"/>
          <p:cNvSpPr>
            <a:spLocks noGrp="1"/>
          </p:cNvSpPr>
          <p:nvPr>
            <p:ph type="pic" sz="quarter" idx="12"/>
          </p:nvPr>
        </p:nvSpPr>
        <p:spPr bwMode="auto">
          <a:xfrm>
            <a:off x="-2382"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323304480"/>
      </p:ext>
    </p:extLst>
  </p:cSld>
  <p:clrMapOvr>
    <a:masterClrMapping/>
  </p:clrMapOvr>
  <p:transition/>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4182854414"/>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03200" indent="-201600" defTabSz="357708">
              <a:lnSpc>
                <a:spcPct val="140000"/>
              </a:lnSpc>
              <a:spcBef>
                <a:spcPts val="0"/>
              </a:spcBef>
              <a:buClr>
                <a:schemeClr val="tx1"/>
              </a:buClr>
              <a:buSzPct val="75000"/>
              <a:buFont typeface="Wingdings" pitchFamily="2" charset="2"/>
              <a:buChar char=""/>
              <a:defRPr sz="1800"/>
            </a:lvl3pPr>
            <a:lvl4pPr marL="633600" indent="-230400" defTabSz="357708">
              <a:lnSpc>
                <a:spcPct val="140000"/>
              </a:lnSpc>
              <a:spcBef>
                <a:spcPts val="0"/>
              </a:spcBef>
              <a:buClr>
                <a:schemeClr val="tx1"/>
              </a:buClr>
              <a:buSzPct val="75000"/>
              <a:buFont typeface="Wingdings" pitchFamily="2" charset="2"/>
              <a:buChar char=""/>
              <a:defRPr sz="1800"/>
            </a:lvl4pPr>
            <a:lvl5pPr marL="835200" indent="-201600" defTabSz="357708">
              <a:lnSpc>
                <a:spcPct val="140000"/>
              </a:lnSpc>
              <a:spcBef>
                <a:spcPts val="0"/>
              </a:spcBef>
              <a:buClr>
                <a:schemeClr val="tx1"/>
              </a:buClr>
              <a:buSzPct val="75000"/>
              <a:buFont typeface="Wingdings" pitchFamily="2" charset="2"/>
              <a:buChar char=""/>
              <a:defRPr sz="1600"/>
            </a:lvl5pPr>
            <a:lvl6pPr marL="986400" indent="-151200"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727711724"/>
      </p:ext>
    </p:extLst>
  </p:cSld>
  <p:clrMapOvr>
    <a:masterClrMapping/>
  </p:clrMapOvr>
  <p:transition/>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411163" indent="-195263" defTabSz="357708">
              <a:lnSpc>
                <a:spcPct val="140000"/>
              </a:lnSpc>
              <a:spcBef>
                <a:spcPts val="0"/>
              </a:spcBef>
              <a:buClr>
                <a:schemeClr val="tx1"/>
              </a:buClr>
              <a:buSzPct val="75000"/>
              <a:buFont typeface="Wingdings" pitchFamily="2" charset="2"/>
              <a:buChar char=""/>
              <a:defRPr sz="1400"/>
            </a:lvl3pPr>
            <a:lvl4pPr marL="587563" indent="-176400" defTabSz="357708">
              <a:lnSpc>
                <a:spcPct val="140000"/>
              </a:lnSpc>
              <a:spcBef>
                <a:spcPts val="0"/>
              </a:spcBef>
              <a:buClr>
                <a:schemeClr val="tx1"/>
              </a:buClr>
              <a:buSzPct val="75000"/>
              <a:buFont typeface="Wingdings" pitchFamily="2" charset="2"/>
              <a:buChar char=""/>
              <a:defRPr sz="1400"/>
            </a:lvl4pPr>
            <a:lvl5pPr marL="738763" indent="-151200" defTabSz="357708">
              <a:lnSpc>
                <a:spcPct val="140000"/>
              </a:lnSpc>
              <a:spcBef>
                <a:spcPts val="0"/>
              </a:spcBef>
              <a:buClr>
                <a:schemeClr val="tx1"/>
              </a:buClr>
              <a:buSzPct val="75000"/>
              <a:buFont typeface="Wingdings" pitchFamily="2" charset="2"/>
              <a:buChar char=""/>
              <a:tabLst/>
              <a:defRPr sz="1200"/>
            </a:lvl5pPr>
            <a:lvl6pPr marL="879163" indent="-140400" defTabSz="357708">
              <a:lnSpc>
                <a:spcPct val="140000"/>
              </a:lnSpc>
              <a:buClr>
                <a:schemeClr val="tx1"/>
              </a:buClr>
              <a:buSzPct val="75000"/>
              <a:buFont typeface="Wingdings" pitchFamily="2" charset="2"/>
              <a:buChar char=""/>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273264967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Bef>
                <a:spcPts val="0"/>
              </a:spcBef>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03200" indent="-201600">
              <a:spcAft>
                <a:spcPts val="0"/>
              </a:spcAft>
              <a:buClr>
                <a:schemeClr val="tx1"/>
              </a:buClr>
              <a:buFont typeface="Wingdings" pitchFamily="2" charset="2"/>
              <a:buChar char=""/>
              <a:defRPr sz="1800"/>
            </a:lvl3pPr>
            <a:lvl4pPr marL="633600" indent="-230400">
              <a:spcBef>
                <a:spcPts val="0"/>
              </a:spcBef>
              <a:spcAft>
                <a:spcPts val="0"/>
              </a:spcAft>
              <a:buClr>
                <a:schemeClr val="tx1"/>
              </a:buClr>
              <a:buFont typeface="Wingdings" pitchFamily="2" charset="2"/>
              <a:buChar char=""/>
              <a:defRPr sz="1800"/>
            </a:lvl4pPr>
            <a:lvl5pPr marL="835200" indent="-201600">
              <a:spcBef>
                <a:spcPts val="0"/>
              </a:spcBef>
              <a:spcAft>
                <a:spcPts val="0"/>
              </a:spcAft>
              <a:buClr>
                <a:schemeClr val="tx1"/>
              </a:buClr>
              <a:buFont typeface="Wingdings" pitchFamily="2" charset="2"/>
              <a:buChar char=""/>
              <a:defRPr sz="1600"/>
            </a:lvl5pPr>
            <a:lvl6pPr marL="986400" indent="-151200">
              <a:spcBef>
                <a:spcPts val="0"/>
              </a:spcBef>
              <a:spcAft>
                <a:spcPts val="0"/>
              </a:spcAft>
              <a:buClr>
                <a:schemeClr val="tx1"/>
              </a:buClr>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
        <p:nvSpPr>
          <p:cNvPr id="3" name="TextBox 2" descr="CONFIDENTIAL_TAG_0xFFEE"/>
          <p:cNvSpPr txBox="1"/>
          <p:nvPr userDrawn="1"/>
        </p:nvSpPr>
        <p:spPr bwMode="auto">
          <a:xfrm>
            <a:off x="6105231" y="4859147"/>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a:ln>
                  <a:noFill/>
                </a:ln>
                <a:solidFill>
                  <a:schemeClr val="accent2"/>
                </a:solidFill>
                <a:effectLst/>
                <a:uLnTx/>
                <a:uFillTx/>
                <a:latin typeface="+mn-lt"/>
                <a:ea typeface="+mn-ea"/>
                <a:cs typeface="+mn-cs"/>
              </a:rPr>
              <a:t>CONFIDENTIAL</a:t>
            </a:r>
            <a:endParaRPr kumimoji="0" lang="en-GB" sz="800" b="0" i="0" u="none" strike="noStrike" kern="1200" cap="none" spc="0" normalizeH="0" baseline="0" noProof="0" dirty="0">
              <a:ln>
                <a:noFill/>
              </a:ln>
              <a:solidFill>
                <a:schemeClr val="accent2"/>
              </a:solidFill>
              <a:effectLst/>
              <a:uLnTx/>
              <a:uFillTx/>
              <a:latin typeface="+mn-lt"/>
              <a:ea typeface="+mn-ea"/>
              <a:cs typeface="+mn-cs"/>
            </a:endParaRPr>
          </a:p>
        </p:txBody>
      </p:sp>
    </p:spTree>
    <p:extLst>
      <p:ext uri="{BB962C8B-B14F-4D97-AF65-F5344CB8AC3E}">
        <p14:creationId xmlns:p14="http://schemas.microsoft.com/office/powerpoint/2010/main" val="192573246"/>
      </p:ext>
    </p:extLst>
  </p:cSld>
  <p:clrMapOvr>
    <a:masterClrMapping/>
  </p:clrMapOvr>
  <p:transition/>
  <p:extLst>
    <p:ext uri="{DCECCB84-F9BA-43D5-87BE-67443E8EF086}">
      <p15:sldGuideLst xmlns:p15="http://schemas.microsoft.com/office/powerpoint/2012/main">
        <p15:guide id="1" pos="3840">
          <p15:clr>
            <a:srgbClr val="FBAE40"/>
          </p15:clr>
        </p15:guide>
        <p15:guide id="2" pos="3765">
          <p15:clr>
            <a:srgbClr val="FBAE40"/>
          </p15:clr>
        </p15:guide>
        <p15:guide id="3" pos="3915">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410400" indent="-194400">
              <a:lnSpc>
                <a:spcPct val="140000"/>
              </a:lnSpc>
              <a:spcBef>
                <a:spcPts val="0"/>
              </a:spcBef>
              <a:spcAft>
                <a:spcPts val="0"/>
              </a:spcAft>
              <a:buClr>
                <a:schemeClr val="tx1"/>
              </a:buClr>
              <a:buFont typeface="Wingdings" pitchFamily="2" charset="2"/>
              <a:buChar char="n"/>
              <a:defRPr sz="1400"/>
            </a:lvl3pPr>
            <a:lvl4pPr marL="586800" indent="-176400">
              <a:lnSpc>
                <a:spcPct val="140000"/>
              </a:lnSpc>
              <a:spcBef>
                <a:spcPts val="0"/>
              </a:spcBef>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tabLst/>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410400" indent="-194400">
              <a:lnSpc>
                <a:spcPct val="140000"/>
              </a:lnSpc>
              <a:spcAft>
                <a:spcPts val="0"/>
              </a:spcAft>
              <a:buClr>
                <a:schemeClr val="tx1"/>
              </a:buClr>
              <a:buFont typeface="Wingdings" pitchFamily="2" charset="2"/>
              <a:buChar char=""/>
              <a:defRPr sz="1400"/>
            </a:lvl3pPr>
            <a:lvl4pPr marL="586800" indent="-176400">
              <a:lnSpc>
                <a:spcPct val="140000"/>
              </a:lnSpc>
              <a:spcAft>
                <a:spcPts val="0"/>
              </a:spcAft>
              <a:buClr>
                <a:schemeClr val="tx1"/>
              </a:buClr>
              <a:buFont typeface="Wingdings" pitchFamily="2" charset="2"/>
              <a:buChar char="n"/>
              <a:defRPr sz="1400"/>
            </a:lvl4pPr>
            <a:lvl5pPr marL="738000" indent="-151200">
              <a:lnSpc>
                <a:spcPct val="140000"/>
              </a:lnSpc>
              <a:spcBef>
                <a:spcPts val="0"/>
              </a:spcBef>
              <a:spcAft>
                <a:spcPts val="0"/>
              </a:spcAft>
              <a:buClr>
                <a:schemeClr val="tx1"/>
              </a:buClr>
              <a:buFont typeface="Wingdings" pitchFamily="2" charset="2"/>
              <a:buChar char="n"/>
              <a:defRPr sz="1200"/>
            </a:lvl5pPr>
            <a:lvl6pPr marL="878400" indent="-140400">
              <a:lnSpc>
                <a:spcPct val="140000"/>
              </a:lnSpc>
              <a:spcBef>
                <a:spcPts val="0"/>
              </a:spcBef>
              <a:spcAft>
                <a:spcPts val="0"/>
              </a:spcAft>
              <a:buClr>
                <a:schemeClr val="tx1"/>
              </a:buClr>
              <a:buFont typeface="Wingdings" pitchFamily="2" charset="2"/>
              <a:buChar char="n"/>
              <a:defRPr sz="11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dirty="0"/>
              <a:t>Footer </a:t>
            </a:r>
          </a:p>
        </p:txBody>
      </p:sp>
    </p:spTree>
    <p:extLst>
      <p:ext uri="{BB962C8B-B14F-4D97-AF65-F5344CB8AC3E}">
        <p14:creationId xmlns:p14="http://schemas.microsoft.com/office/powerpoint/2010/main" val="971135769"/>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descr="&lt;Shell Yellow Bar&gt;" title="&lt;Shell Yellow Bar&gt;"/>
          <p:cNvSpPr/>
          <p:nvPr/>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dirty="0"/>
              <a:t>Footer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dirty="0"/>
              <a:t>Date Month 2016</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9" name="TextBox 8" descr="CONFIDENTIAL_TAG_0xFFEE"/>
          <p:cNvSpPr txBox="1"/>
          <p:nvPr/>
        </p:nvSpPr>
        <p:spPr bwMode="auto">
          <a:xfrm>
            <a:off x="8466411" y="6469199"/>
            <a:ext cx="1079500" cy="169277"/>
          </a:xfrm>
          <a:prstGeom prst="rect">
            <a:avLst/>
          </a:prstGeom>
          <a:noFill/>
          <a:ln w="9525" algn="ctr">
            <a:noFill/>
            <a:miter lim="800000"/>
            <a:headEnd/>
            <a:tailEnd/>
          </a:ln>
          <a:effectLst>
            <a:glow>
              <a:srgbClr val="000000"/>
            </a:glow>
          </a:effectLst>
        </p:spPr>
        <p:txBody>
          <a:bodyPr vert="horz" wrap="square" lIns="0" tIns="0" rIns="0" bIns="45720" numCol="1" rtlCol="0" anchor="t" anchorCtr="0" compatLnSpc="1">
            <a:prstTxWarp prst="textNoShape">
              <a:avLst/>
            </a:prstTxWarp>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b="0" i="0" u="none" strike="noStrike" kern="1200" cap="none" spc="0" normalizeH="0" baseline="0" noProof="0" dirty="0">
                <a:ln>
                  <a:noFill/>
                </a:ln>
                <a:solidFill>
                  <a:schemeClr val="accent2"/>
                </a:solidFill>
                <a:effectLst/>
                <a:uLnTx/>
                <a:uFillTx/>
                <a:latin typeface="+mn-lt"/>
                <a:ea typeface="+mn-ea"/>
                <a:cs typeface="+mn-cs"/>
              </a:rPr>
              <a:t>CONFIDENTIAL</a:t>
            </a:r>
          </a:p>
        </p:txBody>
      </p:sp>
    </p:spTree>
    <p:extLst>
      <p:ext uri="{BB962C8B-B14F-4D97-AF65-F5344CB8AC3E}">
        <p14:creationId xmlns:p14="http://schemas.microsoft.com/office/powerpoint/2010/main" val="2323474652"/>
      </p:ext>
    </p:extLst>
  </p:cSld>
  <p:clrMap bg1="lt1" tx1="dk1" bg2="lt2" tx2="dk2" accent1="accent1" accent2="accent2" accent3="accent3" accent4="accent4" accent5="accent5" accent6="accent6" hlink="hlink" folHlink="folHlink"/>
  <p:sldLayoutIdLst>
    <p:sldLayoutId id="2147483725" r:id="rId1"/>
    <p:sldLayoutId id="2147483726" r:id="rId2"/>
    <p:sldLayoutId id="2147483727" r:id="rId3"/>
    <p:sldLayoutId id="2147483728" r:id="rId4"/>
    <p:sldLayoutId id="2147483729" r:id="rId5"/>
    <p:sldLayoutId id="2147483730" r:id="rId6"/>
    <p:sldLayoutId id="2147483731" r:id="rId7"/>
    <p:sldLayoutId id="2147483732" r:id="rId8"/>
    <p:sldLayoutId id="2147483733" r:id="rId9"/>
    <p:sldLayoutId id="2147483734" r:id="rId10"/>
    <p:sldLayoutId id="2147483735" r:id="rId11"/>
    <p:sldLayoutId id="2147483736" r:id="rId12"/>
    <p:sldLayoutId id="2147483737" r:id="rId13"/>
    <p:sldLayoutId id="2147483738" r:id="rId14"/>
    <p:sldLayoutId id="2147483739" r:id="rId15"/>
    <p:sldLayoutId id="2147483740" r:id="rId16"/>
    <p:sldLayoutId id="2147483741" r:id="rId17"/>
    <p:sldLayoutId id="2147483742" r:id="rId18"/>
    <p:sldLayoutId id="2147483743" r:id="rId19"/>
    <p:sldLayoutId id="2147483744" r:id="rId20"/>
    <p:sldLayoutId id="2147483745" r:id="rId21"/>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03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33600" indent="-2304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35200" indent="-2016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986400" indent="-1512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320">
          <p15:clr>
            <a:srgbClr val="F26B43"/>
          </p15:clr>
        </p15:guide>
        <p15:guide id="3" pos="7357">
          <p15:clr>
            <a:srgbClr val="F26B43"/>
          </p15:clr>
        </p15:guide>
        <p15:guide id="4" orient="horz" pos="444">
          <p15:clr>
            <a:srgbClr val="F26B43"/>
          </p15:clr>
        </p15:guide>
        <p15:guide id="5" orient="horz" pos="963">
          <p15:clr>
            <a:srgbClr val="F26B43"/>
          </p15:clr>
        </p15:guide>
        <p15:guide id="6" orient="horz" pos="928">
          <p15:clr>
            <a:srgbClr val="F26B43"/>
          </p15:clr>
        </p15:guide>
        <p15:guide id="7" orient="horz" pos="4071">
          <p15:clr>
            <a:srgbClr val="F26B43"/>
          </p15:clr>
        </p15:guide>
        <p15:guide id="8" orient="horz" pos="4006">
          <p15:clr>
            <a:srgbClr val="F26B43"/>
          </p15:clr>
        </p15:guide>
        <p15:guide id="9" pos="3765">
          <p15:clr>
            <a:srgbClr val="F26B43"/>
          </p15:clr>
        </p15:guide>
        <p15:guide id="10" pos="3915">
          <p15:clr>
            <a:srgbClr val="F26B43"/>
          </p15:clr>
        </p15:guide>
        <p15:guide id="11" orient="horz" pos="320">
          <p15:clr>
            <a:srgbClr val="F26B43"/>
          </p15:clr>
        </p15:guide>
        <p15:guide id="12" orient="horz" pos="368">
          <p15:clr>
            <a:srgbClr val="F26B43"/>
          </p15:clr>
        </p15:guide>
        <p15:guide id="13" pos="1121">
          <p15:clr>
            <a:srgbClr val="F26B43"/>
          </p15:clr>
        </p15:guide>
        <p15:guide id="14" orient="horz" pos="4225">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notesSlide" Target="../notesSlides/notesSlide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5.xml"/><Relationship Id="rId5" Type="http://schemas.openxmlformats.org/officeDocument/2006/relationships/tags" Target="../tags/tag5.xml"/><Relationship Id="rId10" Type="http://schemas.openxmlformats.org/officeDocument/2006/relationships/tags" Target="../tags/tag10.xml"/><Relationship Id="rId4" Type="http://schemas.openxmlformats.org/officeDocument/2006/relationships/tags" Target="../tags/tag4.xml"/><Relationship Id="rId9"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hteck 15"/>
          <p:cNvSpPr/>
          <p:nvPr>
            <p:custDataLst>
              <p:tags r:id="rId1"/>
            </p:custDataLst>
          </p:nvPr>
        </p:nvSpPr>
        <p:spPr bwMode="gray">
          <a:xfrm>
            <a:off x="460842" y="990114"/>
            <a:ext cx="5866767" cy="3212918"/>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a:lnSpc>
                <a:spcPct val="150000"/>
              </a:lnSpc>
            </a:pPr>
            <a:r>
              <a:rPr lang="en-AU" sz="850" dirty="0">
                <a:latin typeface="Arial" panose="020B0604020202020204" pitchFamily="34" charset="0"/>
                <a:cs typeface="Arial" panose="020B0604020202020204" pitchFamily="34" charset="0"/>
              </a:rPr>
              <a:t>OGGS Pipeline is an offshore gas gathering Pipeline that evacuates over 240mmscfd of gas from shell offshore facilities(Bonga, EA, and SSGEP)to NLNG for processing. The pipeline was confirmed leaking and part of the repair method was stabilization of trawl cage and free spans correction using gravel bags</a:t>
            </a:r>
            <a:endParaRPr lang="en-US" sz="850" dirty="0">
              <a:latin typeface="Arial" panose="020B0604020202020204" pitchFamily="34" charset="0"/>
              <a:cs typeface="Arial" panose="020B0604020202020204" pitchFamily="34" charset="0"/>
            </a:endParaRPr>
          </a:p>
          <a:p>
            <a:pPr>
              <a:lnSpc>
                <a:spcPct val="150000"/>
              </a:lnSpc>
            </a:pPr>
            <a:endParaRPr lang="en-AU" sz="850" dirty="0">
              <a:latin typeface="Arial" panose="020B0604020202020204" pitchFamily="34" charset="0"/>
              <a:cs typeface="Arial" panose="020B0604020202020204" pitchFamily="34" charset="0"/>
            </a:endParaRPr>
          </a:p>
          <a:p>
            <a:pPr>
              <a:lnSpc>
                <a:spcPct val="150000"/>
              </a:lnSpc>
              <a:buSzPct val="100000"/>
            </a:pPr>
            <a:r>
              <a:rPr lang="en-US" altLang="en-US" sz="850" dirty="0">
                <a:latin typeface="Arial" panose="020B0604020202020204" pitchFamily="34" charset="0"/>
                <a:cs typeface="Arial" panose="020B0604020202020204" pitchFamily="34" charset="0"/>
              </a:rPr>
              <a:t>Gravel bags were to be mobilized using 1 ton FIBC bags. Based on the minimum L&amp;H standard requirement, bags were to be loaded in half-height containers before lifting onto the vessel. This was a very big challenge since the  time it will take in getting half-height containers that will accommodate 320tons of gravel and also the cost implication. This was going to delay the DSV vessel, Picasso which was already on hire in </a:t>
            </a:r>
            <a:r>
              <a:rPr lang="en-US" altLang="en-US" sz="850" dirty="0" err="1">
                <a:latin typeface="Arial" panose="020B0604020202020204" pitchFamily="34" charset="0"/>
                <a:cs typeface="Arial" panose="020B0604020202020204" pitchFamily="34" charset="0"/>
              </a:rPr>
              <a:t>Onne</a:t>
            </a:r>
            <a:r>
              <a:rPr lang="en-US" altLang="en-US" sz="850" dirty="0">
                <a:latin typeface="Arial" panose="020B0604020202020204" pitchFamily="34" charset="0"/>
                <a:cs typeface="Arial" panose="020B0604020202020204" pitchFamily="34" charset="0"/>
              </a:rPr>
              <a:t> on standby with attendant day rate charges of 65K per day in addition to OEM equipment/personnel who were already on board.</a:t>
            </a:r>
          </a:p>
          <a:p>
            <a:pPr>
              <a:lnSpc>
                <a:spcPct val="150000"/>
              </a:lnSpc>
              <a:buSzPct val="100000"/>
            </a:pPr>
            <a:r>
              <a:rPr lang="en-US" sz="850" dirty="0">
                <a:latin typeface="Arial" panose="020B0604020202020204" pitchFamily="34" charset="0"/>
                <a:cs typeface="Arial" panose="020B0604020202020204" pitchFamily="34" charset="0"/>
              </a:rPr>
              <a:t>The L&amp;H SME was promptly consulted who immediately reviewed and proffered a solution. On his recommendations, gravel bags were re-certified by shell approved vendor, and each of the bags were doubled, providing the confidence of lifting them individually and  directly on to the vessel without the </a:t>
            </a:r>
            <a:r>
              <a:rPr lang="en-AU" sz="850" dirty="0">
                <a:latin typeface="Arial" panose="020B0604020202020204" pitchFamily="34" charset="0"/>
                <a:cs typeface="Arial" panose="020B0604020202020204" pitchFamily="34" charset="0"/>
              </a:rPr>
              <a:t> use of Half-height containers; and also, confidence of offshore lifting. This drastically reduced the vessel downtime and associated cost that would have been incurred.</a:t>
            </a:r>
          </a:p>
          <a:p>
            <a:endParaRPr lang="en-US" sz="950" dirty="0">
              <a:latin typeface="Arial" panose="020B0604020202020204" pitchFamily="34" charset="0"/>
              <a:cs typeface="Arial" panose="020B0604020202020204" pitchFamily="34" charset="0"/>
            </a:endParaRPr>
          </a:p>
          <a:p>
            <a:endParaRPr lang="en-US" sz="950" dirty="0">
              <a:latin typeface="Arial" panose="020B0604020202020204" pitchFamily="34" charset="0"/>
              <a:cs typeface="Arial" panose="020B0604020202020204" pitchFamily="34" charset="0"/>
            </a:endParaRPr>
          </a:p>
        </p:txBody>
      </p:sp>
      <p:sp>
        <p:nvSpPr>
          <p:cNvPr id="21" name="Rechteck 15"/>
          <p:cNvSpPr/>
          <p:nvPr>
            <p:custDataLst>
              <p:tags r:id="rId2"/>
            </p:custDataLst>
          </p:nvPr>
        </p:nvSpPr>
        <p:spPr bwMode="gray">
          <a:xfrm>
            <a:off x="6340064" y="981566"/>
            <a:ext cx="5306203" cy="1706285"/>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marL="228600" indent="-228600">
              <a:lnSpc>
                <a:spcPct val="90000"/>
              </a:lnSpc>
              <a:spcBef>
                <a:spcPct val="30000"/>
              </a:spcBef>
              <a:buSzPct val="100000"/>
              <a:buAutoNum type="arabicPeriod"/>
            </a:pPr>
            <a:r>
              <a:rPr lang="en-US" altLang="en-US" sz="950" dirty="0">
                <a:latin typeface="Arial" panose="020B0604020202020204" pitchFamily="34" charset="0"/>
                <a:cs typeface="Arial" panose="020B0604020202020204" pitchFamily="34" charset="0"/>
              </a:rPr>
              <a:t>Seamless lifting and transfer of gravel bags on the vessel without hitches</a:t>
            </a:r>
          </a:p>
          <a:p>
            <a:pPr marL="228600" indent="-228600">
              <a:lnSpc>
                <a:spcPct val="90000"/>
              </a:lnSpc>
              <a:spcBef>
                <a:spcPct val="30000"/>
              </a:spcBef>
              <a:buSzPct val="100000"/>
              <a:buAutoNum type="arabicPeriod"/>
            </a:pPr>
            <a:r>
              <a:rPr lang="en-US" altLang="en-US" sz="950" dirty="0">
                <a:latin typeface="Arial" panose="020B0604020202020204" pitchFamily="34" charset="0"/>
                <a:cs typeface="Arial" panose="020B0604020202020204" pitchFamily="34" charset="0"/>
              </a:rPr>
              <a:t>Collaborative  efforts and focused delivery</a:t>
            </a:r>
          </a:p>
          <a:p>
            <a:pPr marL="228600" indent="-228600">
              <a:lnSpc>
                <a:spcPct val="90000"/>
              </a:lnSpc>
              <a:spcBef>
                <a:spcPct val="30000"/>
              </a:spcBef>
              <a:buSzPct val="100000"/>
              <a:buAutoNum type="arabicPeriod"/>
            </a:pPr>
            <a:endParaRPr lang="en-US" altLang="en-US" sz="950" dirty="0">
              <a:latin typeface="Arial" panose="020B0604020202020204" pitchFamily="34" charset="0"/>
              <a:cs typeface="Arial" panose="020B0604020202020204" pitchFamily="34" charset="0"/>
            </a:endParaRPr>
          </a:p>
          <a:p>
            <a:pPr>
              <a:lnSpc>
                <a:spcPct val="90000"/>
              </a:lnSpc>
              <a:spcBef>
                <a:spcPct val="30000"/>
              </a:spcBef>
              <a:buSzPct val="100000"/>
            </a:pPr>
            <a:endParaRPr lang="en-US" sz="950" dirty="0">
              <a:latin typeface="Arial" panose="020B0604020202020204" pitchFamily="34" charset="0"/>
              <a:cs typeface="Arial" panose="020B0604020202020204" pitchFamily="34" charset="0"/>
            </a:endParaRPr>
          </a:p>
        </p:txBody>
      </p:sp>
      <p:sp>
        <p:nvSpPr>
          <p:cNvPr id="14" name="Rechteck 13"/>
          <p:cNvSpPr/>
          <p:nvPr>
            <p:custDataLst>
              <p:tags r:id="rId3"/>
            </p:custDataLst>
          </p:nvPr>
        </p:nvSpPr>
        <p:spPr bwMode="gray">
          <a:xfrm>
            <a:off x="460842" y="679171"/>
            <a:ext cx="5866767" cy="310944"/>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Background / Current Situation</a:t>
            </a:r>
          </a:p>
        </p:txBody>
      </p:sp>
      <p:sp>
        <p:nvSpPr>
          <p:cNvPr id="22" name="Rechteck 16"/>
          <p:cNvSpPr/>
          <p:nvPr>
            <p:custDataLst>
              <p:tags r:id="rId4"/>
            </p:custDataLst>
          </p:nvPr>
        </p:nvSpPr>
        <p:spPr bwMode="gray">
          <a:xfrm>
            <a:off x="6333837" y="679171"/>
            <a:ext cx="5312430" cy="31094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Key Deliverables</a:t>
            </a:r>
            <a:endParaRPr lang="en-GB" sz="1400" kern="0" dirty="0">
              <a:solidFill>
                <a:schemeClr val="bg2"/>
              </a:solidFill>
              <a:latin typeface="Arial" panose="020B0604020202020204" pitchFamily="34" charset="0"/>
              <a:cs typeface="Arial" panose="020B0604020202020204" pitchFamily="34" charset="0"/>
            </a:endParaRPr>
          </a:p>
        </p:txBody>
      </p:sp>
      <p:sp>
        <p:nvSpPr>
          <p:cNvPr id="23" name="Rechteck 13">
            <a:extLst>
              <a:ext uri="{FF2B5EF4-FFF2-40B4-BE49-F238E27FC236}">
                <a16:creationId xmlns:a16="http://schemas.microsoft.com/office/drawing/2014/main" id="{B21AAD6B-19C2-42B6-9449-C0972CD04337}"/>
              </a:ext>
            </a:extLst>
          </p:cNvPr>
          <p:cNvSpPr/>
          <p:nvPr>
            <p:custDataLst>
              <p:tags r:id="rId5"/>
            </p:custDataLst>
          </p:nvPr>
        </p:nvSpPr>
        <p:spPr bwMode="gray">
          <a:xfrm>
            <a:off x="448387" y="4055383"/>
            <a:ext cx="5885450" cy="269191"/>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Benefits</a:t>
            </a:r>
          </a:p>
        </p:txBody>
      </p:sp>
      <p:sp>
        <p:nvSpPr>
          <p:cNvPr id="24" name="Rechteck 15">
            <a:extLst>
              <a:ext uri="{FF2B5EF4-FFF2-40B4-BE49-F238E27FC236}">
                <a16:creationId xmlns:a16="http://schemas.microsoft.com/office/drawing/2014/main" id="{A1348530-DA95-4808-9898-493303605CA9}"/>
              </a:ext>
            </a:extLst>
          </p:cNvPr>
          <p:cNvSpPr/>
          <p:nvPr>
            <p:custDataLst>
              <p:tags r:id="rId6"/>
            </p:custDataLst>
          </p:nvPr>
        </p:nvSpPr>
        <p:spPr bwMode="gray">
          <a:xfrm>
            <a:off x="448387" y="4324574"/>
            <a:ext cx="5879222" cy="2089711"/>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marL="228600" indent="-228600">
              <a:lnSpc>
                <a:spcPct val="150000"/>
              </a:lnSpc>
              <a:spcBef>
                <a:spcPct val="30000"/>
              </a:spcBef>
              <a:buSzPct val="100000"/>
              <a:buAutoNum type="arabicPeriod"/>
            </a:pPr>
            <a:r>
              <a:rPr lang="en-US" altLang="en-US" sz="950" dirty="0">
                <a:latin typeface="Arial" panose="020B0604020202020204" pitchFamily="34" charset="0"/>
                <a:cs typeface="Arial" panose="020B0604020202020204" pitchFamily="34" charset="0"/>
              </a:rPr>
              <a:t>Reduced vessel down time in </a:t>
            </a:r>
            <a:r>
              <a:rPr lang="en-US" altLang="en-US" sz="950" dirty="0" err="1">
                <a:latin typeface="Arial" panose="020B0604020202020204" pitchFamily="34" charset="0"/>
                <a:cs typeface="Arial" panose="020B0604020202020204" pitchFamily="34" charset="0"/>
              </a:rPr>
              <a:t>Onne</a:t>
            </a:r>
            <a:r>
              <a:rPr lang="en-US" altLang="en-US" sz="950" dirty="0">
                <a:latin typeface="Arial" panose="020B0604020202020204" pitchFamily="34" charset="0"/>
                <a:cs typeface="Arial" panose="020B0604020202020204" pitchFamily="34" charset="0"/>
              </a:rPr>
              <a:t> by 4 days	</a:t>
            </a:r>
          </a:p>
          <a:p>
            <a:pPr marL="228600" indent="-228600">
              <a:lnSpc>
                <a:spcPct val="150000"/>
              </a:lnSpc>
              <a:spcBef>
                <a:spcPct val="30000"/>
              </a:spcBef>
              <a:buSzPct val="100000"/>
              <a:buAutoNum type="arabicPeriod"/>
            </a:pPr>
            <a:r>
              <a:rPr lang="en-US" altLang="en-US" sz="950" dirty="0">
                <a:latin typeface="Arial" panose="020B0604020202020204" pitchFamily="34" charset="0"/>
                <a:cs typeface="Arial" panose="020B0604020202020204" pitchFamily="34" charset="0"/>
              </a:rPr>
              <a:t>Money Saved from: Quicker Turn around and mobilization of vessel to the field (Cost $65k per day rate of  vessel + $40,800 OEM equipment and personnel onboard the vessel )</a:t>
            </a:r>
          </a:p>
          <a:p>
            <a:pPr marL="781035" lvl="1" indent="-171450">
              <a:lnSpc>
                <a:spcPct val="90000"/>
              </a:lnSpc>
              <a:spcBef>
                <a:spcPct val="30000"/>
              </a:spcBef>
              <a:buSzPct val="100000"/>
              <a:buFont typeface="Wingdings" panose="05000000000000000000" pitchFamily="2" charset="2"/>
              <a:buChar char="§"/>
            </a:pPr>
            <a:r>
              <a:rPr lang="en-US" sz="950" i="1" dirty="0">
                <a:solidFill>
                  <a:srgbClr val="595959"/>
                </a:solidFill>
                <a:latin typeface="Arial" panose="020B0604020202020204" pitchFamily="34" charset="0"/>
                <a:cs typeface="Arial" panose="020B0604020202020204" pitchFamily="34" charset="0"/>
              </a:rPr>
              <a:t>Result of Quick Operational Intervention.</a:t>
            </a:r>
          </a:p>
          <a:p>
            <a:pPr marL="228600" indent="-228600">
              <a:lnSpc>
                <a:spcPct val="150000"/>
              </a:lnSpc>
              <a:spcBef>
                <a:spcPct val="30000"/>
              </a:spcBef>
              <a:buSzPct val="100000"/>
              <a:buAutoNum type="arabicPeriod"/>
            </a:pPr>
            <a:r>
              <a:rPr lang="nl-NL" sz="950" dirty="0">
                <a:latin typeface="Arial" panose="020B0604020202020204" pitchFamily="34" charset="0"/>
                <a:cs typeface="Arial" panose="020B0604020202020204" pitchFamily="34" charset="0"/>
              </a:rPr>
              <a:t>OPEX  savings of </a:t>
            </a:r>
            <a:r>
              <a:rPr lang="nl-NL" sz="950" b="1" dirty="0">
                <a:latin typeface="Arial" panose="020B0604020202020204" pitchFamily="34" charset="0"/>
                <a:cs typeface="Arial" panose="020B0604020202020204" pitchFamily="34" charset="0"/>
              </a:rPr>
              <a:t>$300,800</a:t>
            </a:r>
          </a:p>
          <a:p>
            <a:pPr marL="171450" indent="-171450">
              <a:spcBef>
                <a:spcPts val="600"/>
              </a:spcBef>
              <a:buFont typeface="Wingdings" panose="05000000000000000000" pitchFamily="2" charset="2"/>
              <a:buChar char="§"/>
            </a:pPr>
            <a:endParaRPr lang="en-US" sz="950" dirty="0">
              <a:latin typeface="Arial" panose="020B0604020202020204" pitchFamily="34" charset="0"/>
              <a:cs typeface="Arial" panose="020B0604020202020204" pitchFamily="34" charset="0"/>
            </a:endParaRPr>
          </a:p>
        </p:txBody>
      </p:sp>
      <p:sp>
        <p:nvSpPr>
          <p:cNvPr id="25" name="Rechteck 16">
            <a:extLst>
              <a:ext uri="{FF2B5EF4-FFF2-40B4-BE49-F238E27FC236}">
                <a16:creationId xmlns:a16="http://schemas.microsoft.com/office/drawing/2014/main" id="{03D51808-AC8A-4696-B419-2AE750865BE9}"/>
              </a:ext>
            </a:extLst>
          </p:cNvPr>
          <p:cNvSpPr/>
          <p:nvPr>
            <p:custDataLst>
              <p:tags r:id="rId7"/>
            </p:custDataLst>
          </p:nvPr>
        </p:nvSpPr>
        <p:spPr bwMode="gray">
          <a:xfrm>
            <a:off x="6327609" y="4466617"/>
            <a:ext cx="5343568" cy="31094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Sign Off</a:t>
            </a:r>
            <a:endParaRPr lang="en-GB" sz="1400" kern="0" dirty="0">
              <a:solidFill>
                <a:schemeClr val="bg2"/>
              </a:solidFill>
              <a:latin typeface="Arial" panose="020B0604020202020204" pitchFamily="34" charset="0"/>
              <a:cs typeface="Arial" panose="020B0604020202020204" pitchFamily="34" charset="0"/>
            </a:endParaRPr>
          </a:p>
        </p:txBody>
      </p:sp>
      <p:sp>
        <p:nvSpPr>
          <p:cNvPr id="26" name="Rechteck 15">
            <a:extLst>
              <a:ext uri="{FF2B5EF4-FFF2-40B4-BE49-F238E27FC236}">
                <a16:creationId xmlns:a16="http://schemas.microsoft.com/office/drawing/2014/main" id="{6E354EB7-AFCA-459F-A4FD-87A800331055}"/>
              </a:ext>
            </a:extLst>
          </p:cNvPr>
          <p:cNvSpPr/>
          <p:nvPr>
            <p:custDataLst>
              <p:tags r:id="rId8"/>
            </p:custDataLst>
          </p:nvPr>
        </p:nvSpPr>
        <p:spPr bwMode="gray">
          <a:xfrm>
            <a:off x="6340065" y="4777562"/>
            <a:ext cx="5318658" cy="1636723"/>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indent="-95250">
              <a:lnSpc>
                <a:spcPct val="90000"/>
              </a:lnSpc>
              <a:spcBef>
                <a:spcPct val="30000"/>
              </a:spcBef>
              <a:buSzPct val="100000"/>
              <a:buFontTx/>
              <a:buChar char="•"/>
            </a:pPr>
            <a:r>
              <a:rPr lang="en-GB" sz="950" i="1" dirty="0">
                <a:latin typeface="Arial" panose="020B0604020202020204" pitchFamily="34" charset="0"/>
                <a:cs typeface="Arial" panose="020B0604020202020204" pitchFamily="34" charset="0"/>
              </a:rPr>
              <a:t>Project Sponsor:            Meshach </a:t>
            </a:r>
            <a:r>
              <a:rPr lang="en-GB" sz="950" i="1" dirty="0" err="1">
                <a:latin typeface="Arial" panose="020B0604020202020204" pitchFamily="34" charset="0"/>
                <a:cs typeface="Arial" panose="020B0604020202020204" pitchFamily="34" charset="0"/>
              </a:rPr>
              <a:t>Maichibi</a:t>
            </a:r>
            <a:r>
              <a:rPr lang="en-GB" sz="950" i="1" dirty="0">
                <a:latin typeface="Arial" panose="020B0604020202020204" pitchFamily="34" charset="0"/>
                <a:cs typeface="Arial" panose="020B0604020202020204" pitchFamily="34" charset="0"/>
              </a:rPr>
              <a:t>		(West Asset Manager)</a:t>
            </a:r>
          </a:p>
          <a:p>
            <a:pPr indent="-95250">
              <a:lnSpc>
                <a:spcPct val="90000"/>
              </a:lnSpc>
              <a:spcBef>
                <a:spcPct val="30000"/>
              </a:spcBef>
              <a:buSzPct val="100000"/>
              <a:buFontTx/>
              <a:buChar char="•"/>
            </a:pPr>
            <a:r>
              <a:rPr lang="en-GB" sz="950" i="1" dirty="0">
                <a:latin typeface="Arial" panose="020B0604020202020204" pitchFamily="34" charset="0"/>
                <a:cs typeface="Arial" panose="020B0604020202020204" pitchFamily="34" charset="0"/>
              </a:rPr>
              <a:t>Project Owner:              Chris Ugochukwu		(EA AMIL)</a:t>
            </a:r>
          </a:p>
          <a:p>
            <a:pPr indent="-95250">
              <a:lnSpc>
                <a:spcPct val="90000"/>
              </a:lnSpc>
              <a:spcBef>
                <a:spcPct val="30000"/>
              </a:spcBef>
              <a:buSzPct val="100000"/>
              <a:buFontTx/>
              <a:buChar char="•"/>
            </a:pPr>
            <a:r>
              <a:rPr lang="en-GB" sz="950" i="1" dirty="0">
                <a:latin typeface="Arial" panose="020B0604020202020204" pitchFamily="34" charset="0"/>
                <a:cs typeface="Arial" panose="020B0604020202020204" pitchFamily="34" charset="0"/>
              </a:rPr>
              <a:t>Project Lead:	    Ukaa Theophilus 		(OGGS Project Engineer)</a:t>
            </a:r>
            <a:endParaRPr lang="en-US" sz="950" b="1" i="1" dirty="0">
              <a:latin typeface="Arial" panose="020B0604020202020204" pitchFamily="34" charset="0"/>
              <a:cs typeface="Arial" panose="020B0604020202020204" pitchFamily="34" charset="0"/>
            </a:endParaRPr>
          </a:p>
          <a:p>
            <a:pPr>
              <a:lnSpc>
                <a:spcPct val="90000"/>
              </a:lnSpc>
              <a:spcBef>
                <a:spcPct val="30000"/>
              </a:spcBef>
              <a:buSzPct val="100000"/>
            </a:pPr>
            <a:endParaRPr lang="en-US" sz="950" b="1" i="1" dirty="0">
              <a:latin typeface="Arial" panose="020B0604020202020204" pitchFamily="34" charset="0"/>
              <a:cs typeface="Arial" panose="020B0604020202020204" pitchFamily="34" charset="0"/>
            </a:endParaRPr>
          </a:p>
          <a:p>
            <a:pPr>
              <a:lnSpc>
                <a:spcPct val="90000"/>
              </a:lnSpc>
              <a:spcBef>
                <a:spcPct val="30000"/>
              </a:spcBef>
              <a:buSzPct val="100000"/>
            </a:pPr>
            <a:r>
              <a:rPr lang="en-GB" sz="950" i="1" dirty="0">
                <a:latin typeface="Arial" panose="020B0604020202020204" pitchFamily="34" charset="0"/>
                <a:cs typeface="Arial" panose="020B0604020202020204" pitchFamily="34" charset="0"/>
              </a:rPr>
              <a:t>	</a:t>
            </a:r>
            <a:endParaRPr lang="en-GB" sz="950" dirty="0">
              <a:latin typeface="Arial" panose="020B0604020202020204" pitchFamily="34" charset="0"/>
              <a:cs typeface="Arial" panose="020B0604020202020204" pitchFamily="34" charset="0"/>
            </a:endParaRPr>
          </a:p>
        </p:txBody>
      </p:sp>
      <p:sp>
        <p:nvSpPr>
          <p:cNvPr id="28" name="Rechteck 16">
            <a:extLst>
              <a:ext uri="{FF2B5EF4-FFF2-40B4-BE49-F238E27FC236}">
                <a16:creationId xmlns:a16="http://schemas.microsoft.com/office/drawing/2014/main" id="{D60DBBB3-3849-4ECA-988F-7B708387A650}"/>
              </a:ext>
            </a:extLst>
          </p:cNvPr>
          <p:cNvSpPr/>
          <p:nvPr>
            <p:custDataLst>
              <p:tags r:id="rId9"/>
            </p:custDataLst>
          </p:nvPr>
        </p:nvSpPr>
        <p:spPr bwMode="gray">
          <a:xfrm>
            <a:off x="6333837" y="2687851"/>
            <a:ext cx="5331113" cy="310945"/>
          </a:xfrm>
          <a:prstGeom prst="rect">
            <a:avLst/>
          </a:prstGeom>
          <a:solidFill>
            <a:schemeClr val="accent2"/>
          </a:solidFill>
          <a:ln w="9525" cap="flat" cmpd="sng" algn="ctr">
            <a:solidFill>
              <a:schemeClr val="tx2"/>
            </a:solidFill>
            <a:prstDash val="solid"/>
            <a:round/>
            <a:headEnd type="none" w="med" len="med"/>
            <a:tailEnd type="none" w="med" len="med"/>
          </a:ln>
          <a:effectLst/>
        </p:spPr>
        <p:txBody>
          <a:bodyPr vert="horz" wrap="square" lIns="90000" tIns="72000" rIns="90000" bIns="72000" numCol="1" rtlCol="0" anchor="ctr" anchorCtr="0" compatLnSpc="1">
            <a:prstTxWarp prst="textNoShape">
              <a:avLst/>
            </a:prstTxWarp>
          </a:bodyPr>
          <a:lstStyle/>
          <a:p>
            <a:pPr lvl="0" algn="ctr">
              <a:buClr>
                <a:srgbClr val="5F5F5F"/>
              </a:buClr>
            </a:pPr>
            <a:r>
              <a:rPr lang="en-GB" sz="1400" kern="0" dirty="0">
                <a:solidFill>
                  <a:schemeClr val="bg1"/>
                </a:solidFill>
                <a:latin typeface="Arial" panose="020B0604020202020204" pitchFamily="34" charset="0"/>
                <a:cs typeface="Arial" panose="020B0604020202020204" pitchFamily="34" charset="0"/>
              </a:rPr>
              <a:t>Key Milestones</a:t>
            </a:r>
            <a:endParaRPr lang="en-GB" sz="1400" kern="0" dirty="0">
              <a:solidFill>
                <a:schemeClr val="bg2"/>
              </a:solidFill>
              <a:latin typeface="Arial" panose="020B0604020202020204" pitchFamily="34" charset="0"/>
              <a:cs typeface="Arial" panose="020B0604020202020204" pitchFamily="34" charset="0"/>
            </a:endParaRPr>
          </a:p>
        </p:txBody>
      </p:sp>
      <p:sp>
        <p:nvSpPr>
          <p:cNvPr id="30" name="Rechteck 15">
            <a:extLst>
              <a:ext uri="{FF2B5EF4-FFF2-40B4-BE49-F238E27FC236}">
                <a16:creationId xmlns:a16="http://schemas.microsoft.com/office/drawing/2014/main" id="{71BA1962-37FA-4946-B33A-D19F0D568BFD}"/>
              </a:ext>
            </a:extLst>
          </p:cNvPr>
          <p:cNvSpPr/>
          <p:nvPr>
            <p:custDataLst>
              <p:tags r:id="rId10"/>
            </p:custDataLst>
          </p:nvPr>
        </p:nvSpPr>
        <p:spPr bwMode="gray">
          <a:xfrm>
            <a:off x="6340064" y="2990246"/>
            <a:ext cx="5318658" cy="1476371"/>
          </a:xfrm>
          <a:prstGeom prst="rect">
            <a:avLst/>
          </a:prstGeom>
          <a:solidFill>
            <a:schemeClr val="bg1"/>
          </a:solidFill>
          <a:ln w="9525" cap="flat" cmpd="sng" algn="ctr">
            <a:solidFill>
              <a:schemeClr val="tx2"/>
            </a:solidFill>
            <a:prstDash val="solid"/>
            <a:round/>
            <a:headEnd type="none" w="med" len="med"/>
            <a:tailEnd type="none" w="med" len="med"/>
          </a:ln>
          <a:effectLst/>
        </p:spPr>
        <p:txBody>
          <a:bodyPr vert="horz" wrap="square" lIns="90000" tIns="108000" rIns="90000" bIns="72000" numCol="1" rtlCol="0" anchor="t" anchorCtr="0" compatLnSpc="1">
            <a:prstTxWarp prst="textNoShape">
              <a:avLst/>
            </a:prstTxWarp>
          </a:bodyPr>
          <a:lstStyle/>
          <a:p>
            <a:pPr marL="171450" indent="-171450">
              <a:lnSpc>
                <a:spcPct val="150000"/>
              </a:lnSpc>
              <a:buSzPct val="100000"/>
              <a:buFont typeface="Arial" panose="020B0604020202020204" pitchFamily="34" charset="0"/>
              <a:buChar char="•"/>
            </a:pPr>
            <a:r>
              <a:rPr lang="en-GB" sz="950" dirty="0">
                <a:latin typeface="Arial" panose="020B0604020202020204" pitchFamily="34" charset="0"/>
                <a:cs typeface="Arial" panose="020B0604020202020204" pitchFamily="34" charset="0"/>
              </a:rPr>
              <a:t>Engaged L &amp; H SME:		03-03-20</a:t>
            </a:r>
          </a:p>
          <a:p>
            <a:pPr marL="171450" indent="-171450">
              <a:lnSpc>
                <a:spcPct val="150000"/>
              </a:lnSpc>
              <a:buSzPct val="100000"/>
              <a:buFont typeface="Arial" panose="020B0604020202020204" pitchFamily="34" charset="0"/>
              <a:buChar char="•"/>
            </a:pPr>
            <a:r>
              <a:rPr lang="en-GB" sz="950" dirty="0">
                <a:latin typeface="Arial" panose="020B0604020202020204" pitchFamily="34" charset="0"/>
                <a:cs typeface="Arial" panose="020B0604020202020204" pitchFamily="34" charset="0"/>
              </a:rPr>
              <a:t>Strategy review &amp;  steer from SME:		11-03-20</a:t>
            </a:r>
          </a:p>
          <a:p>
            <a:pPr marL="171450" indent="-171450">
              <a:lnSpc>
                <a:spcPct val="150000"/>
              </a:lnSpc>
              <a:buSzPct val="100000"/>
              <a:buFont typeface="Arial" panose="020B0604020202020204" pitchFamily="34" charset="0"/>
              <a:buChar char="•"/>
            </a:pPr>
            <a:r>
              <a:rPr lang="en-GB" sz="950" dirty="0">
                <a:latin typeface="Arial" panose="020B0604020202020204" pitchFamily="34" charset="0"/>
                <a:cs typeface="Arial" panose="020B0604020202020204" pitchFamily="34" charset="0"/>
              </a:rPr>
              <a:t>Re-certification of 1ton gravel bags:		14-03-20</a:t>
            </a:r>
          </a:p>
          <a:p>
            <a:pPr marL="171450" indent="-171450">
              <a:lnSpc>
                <a:spcPct val="150000"/>
              </a:lnSpc>
              <a:buSzPct val="100000"/>
              <a:buFont typeface="Arial" panose="020B0604020202020204" pitchFamily="34" charset="0"/>
              <a:buChar char="•"/>
            </a:pPr>
            <a:r>
              <a:rPr lang="en-GB" sz="950" dirty="0">
                <a:latin typeface="Arial" panose="020B0604020202020204" pitchFamily="34" charset="0"/>
                <a:cs typeface="Arial" panose="020B0604020202020204" pitchFamily="34" charset="0"/>
              </a:rPr>
              <a:t>Doubling of 1 ton bags		15-03 -20</a:t>
            </a:r>
          </a:p>
          <a:p>
            <a:pPr marL="171450" indent="-171450">
              <a:lnSpc>
                <a:spcPct val="150000"/>
              </a:lnSpc>
              <a:buSzPct val="100000"/>
              <a:buFont typeface="Arial" panose="020B0604020202020204" pitchFamily="34" charset="0"/>
              <a:buChar char="•"/>
            </a:pPr>
            <a:r>
              <a:rPr lang="en-GB" sz="950" dirty="0">
                <a:latin typeface="Arial" panose="020B0604020202020204" pitchFamily="34" charset="0"/>
                <a:cs typeface="Arial" panose="020B0604020202020204" pitchFamily="34" charset="0"/>
              </a:rPr>
              <a:t>Gravel bags conveyed to </a:t>
            </a:r>
            <a:r>
              <a:rPr lang="en-GB" sz="950" dirty="0" err="1">
                <a:latin typeface="Arial" panose="020B0604020202020204" pitchFamily="34" charset="0"/>
                <a:cs typeface="Arial" panose="020B0604020202020204" pitchFamily="34" charset="0"/>
              </a:rPr>
              <a:t>Onne</a:t>
            </a:r>
            <a:r>
              <a:rPr lang="en-GB" sz="950" dirty="0">
                <a:latin typeface="Arial" panose="020B0604020202020204" pitchFamily="34" charset="0"/>
                <a:cs typeface="Arial" panose="020B0604020202020204" pitchFamily="34" charset="0"/>
              </a:rPr>
              <a:t>		17-03-20</a:t>
            </a:r>
          </a:p>
          <a:p>
            <a:pPr marL="171450" indent="-171450">
              <a:lnSpc>
                <a:spcPct val="150000"/>
              </a:lnSpc>
              <a:buSzPct val="100000"/>
              <a:buFont typeface="Arial" panose="020B0604020202020204" pitchFamily="34" charset="0"/>
              <a:buChar char="•"/>
            </a:pPr>
            <a:r>
              <a:rPr lang="en-GB" sz="950" dirty="0">
                <a:latin typeface="Arial" panose="020B0604020202020204" pitchFamily="34" charset="0"/>
                <a:cs typeface="Arial" panose="020B0604020202020204" pitchFamily="34" charset="0"/>
              </a:rPr>
              <a:t>Lifting of bags onto the vessel		19-03-20</a:t>
            </a:r>
          </a:p>
        </p:txBody>
      </p:sp>
      <p:sp>
        <p:nvSpPr>
          <p:cNvPr id="13" name="Rectangle 12">
            <a:extLst>
              <a:ext uri="{FF2B5EF4-FFF2-40B4-BE49-F238E27FC236}">
                <a16:creationId xmlns:a16="http://schemas.microsoft.com/office/drawing/2014/main" id="{387AD771-01EA-42A1-8122-D94DA3DCECFF}"/>
              </a:ext>
            </a:extLst>
          </p:cNvPr>
          <p:cNvSpPr/>
          <p:nvPr/>
        </p:nvSpPr>
        <p:spPr>
          <a:xfrm>
            <a:off x="584463" y="155792"/>
            <a:ext cx="9684952" cy="338554"/>
          </a:xfrm>
          <a:prstGeom prst="rect">
            <a:avLst/>
          </a:prstGeom>
        </p:spPr>
        <p:txBody>
          <a:bodyPr wrap="square">
            <a:spAutoFit/>
          </a:bodyPr>
          <a:lstStyle/>
          <a:p>
            <a:r>
              <a:rPr lang="en-GB" sz="1600" b="1" dirty="0">
                <a:latin typeface="Arial" panose="020B0604020202020204" pitchFamily="34" charset="0"/>
                <a:ea typeface="+mj-ea"/>
                <a:cs typeface="Arial" panose="020B0604020202020204" pitchFamily="34" charset="0"/>
              </a:rPr>
              <a:t>Lifting of gavel bags during OGGS H-Block Tie-in Leak repair project</a:t>
            </a:r>
            <a:endParaRPr lang="en-US" sz="1600" b="1" dirty="0">
              <a:latin typeface="Arial" panose="020B0604020202020204" pitchFamily="34" charset="0"/>
              <a:ea typeface="+mj-ea"/>
              <a:cs typeface="Arial" panose="020B0604020202020204" pitchFamily="34" charset="0"/>
            </a:endParaRPr>
          </a:p>
        </p:txBody>
      </p:sp>
    </p:spTree>
    <p:extLst>
      <p:ext uri="{BB962C8B-B14F-4D97-AF65-F5344CB8AC3E}">
        <p14:creationId xmlns:p14="http://schemas.microsoft.com/office/powerpoint/2010/main" val="2318043203"/>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qse8SaWrU.uk3Dn2DApz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U3cYc.9zoUCU30PQ8A9Uzg"/>
</p:tagLst>
</file>

<file path=ppt/theme/theme1.xml><?xml version="1.0" encoding="utf-8"?>
<a:theme xmlns:a="http://schemas.openxmlformats.org/drawingml/2006/main" name="Shell WizKit V3_Template_Widescreen_06July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solidFill>
              <a:srgbClr val="595959"/>
            </a:solidFill>
          </a:defRPr>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33.potx" id="{DCB8EBDD-AD61-4D12-B9D8-0A71DB1F1C72}" vid="{6D69188D-DD7E-4D0E-8AB8-46CCC4C7C1FE}"/>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83F4438B30117B448909F07DE48721FF" ma:contentTypeVersion="141" ma:contentTypeDescription="Shell Document Content Type" ma:contentTypeScope="" ma:versionID="05836e987f47ea0a37c214b30625b7a9">
  <xsd:schema xmlns:xsd="http://www.w3.org/2001/XMLSchema" xmlns:xs="http://www.w3.org/2001/XMLSchema" xmlns:p="http://schemas.microsoft.com/office/2006/metadata/properties" xmlns:ns1="http://schemas.microsoft.com/sharepoint/v3" xmlns:ns2="76b2635d-91ea-47f3-a708-f77e7aa7e91e" xmlns:ns4="240baecd-ea58-46d2-9df0-c16a8c2148b5" xmlns:ns5="http://schemas.microsoft.com/sharepoint/v4" targetNamespace="http://schemas.microsoft.com/office/2006/metadata/properties" ma:root="true" ma:fieldsID="6406ad327f273ab86b825e43615d546b" ns1:_="" ns2:_="" ns4:_="" ns5:_="">
    <xsd:import namespace="http://schemas.microsoft.com/sharepoint/v3"/>
    <xsd:import namespace="76b2635d-91ea-47f3-a708-f77e7aa7e91e"/>
    <xsd:import namespace="240baecd-ea58-46d2-9df0-c16a8c2148b5"/>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Issue_Date" minOccurs="0"/>
                <xsd:element ref="ns4:Global_x0020_Information_x0020_Attributes_Review_Date" minOccurs="0"/>
                <xsd:element ref="ns4:Global_x0020_Information_x0020_Attributes_Author" minOccurs="0"/>
                <xsd:element ref="ns4:Global_x0020_Information_x0020_Attributes_Owner" minOccurs="0"/>
                <xsd:element ref="ns4:Global_x0020_Information_x0020_Attributes_Organisation" minOccurs="0"/>
                <xsd:element ref="ns4:Global_x0020_Information_x0020_Attributes_Recipients" minOccurs="0"/>
                <xsd:element ref="ns4:Global_x0020_Information_x0020_Attributes_Document_Numbers" minOccurs="0"/>
                <xsd:element ref="ns4:Global_x0020_Information_x0020_Attributes_Cross_References" minOccurs="0"/>
                <xsd:element ref="ns4:Global_x0020_Information_x0020_Attributes_Status" minOccurs="0"/>
                <xsd:element ref="ns4:Global_x0020_Information_x0020_Attributes_Revision_Code" minOccurs="0"/>
                <xsd:element ref="ns4:Global_x0020_Information_x0020_Attributes_Media" minOccurs="0"/>
                <xsd:element ref="ns4:Global_x0020_Information_x0020_Attributes_Media_Location" minOccurs="0"/>
                <xsd:element ref="ns4:Global_x0020_Information_x0020_Attributes_Language" minOccurs="0"/>
                <xsd:element ref="ns4:Global_x0020_Information_x0020_Attributes_Volume_Number"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nillable="true" ma:taxonomy="true" ma:internalName="Shell_x0020_SharePoint_x0020_SAEF_x0020_DocumentTypeTaxHTField0" ma:taxonomyFieldName="Shell_x0020_SharePoint_x0020_SAEF_x0020_DocumentType" ma:displayName="Document Type" ma:readOnly="fals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Shell Nigeria Exploration and Production Company Ltd.|a5eb3db0-3b75-40b6-84b1-63df177c6270"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Bonga Operations, Teams/Disciplines Docs, BBIP, OI and Procedure Manuals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76b2635d-91ea-47f3-a708-f77e7aa7e91e"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0f0fbcba-9a94-4eec-a3d0-61bd4ebfe040}" ma:internalName="TaxCatchAll" ma:showField="CatchAllData" ma:web="76b2635d-91ea-47f3-a708-f77e7aa7e91e">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0f0fbcba-9a94-4eec-a3d0-61bd4ebfe040}" ma:internalName="TaxCatchAllLabel" ma:readOnly="true" ma:showField="CatchAllDataLabel" ma:web="76b2635d-91ea-47f3-a708-f77e7aa7e9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240baecd-ea58-46d2-9df0-c16a8c2148b5"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Global_x0020_Information_x0020_Attributes_Issue_Date" ma:index="57" nillable="true" ma:displayName="Global Information Attributes_Issue_Date" ma:format="DateOnly" ma:hidden="true" ma:internalName="Global_x0020_Information_x0020_Attributes_Issue_Date" ma:readOnly="false">
      <xsd:simpleType>
        <xsd:restriction base="dms:DateTime"/>
      </xsd:simpleType>
    </xsd:element>
    <xsd:element name="Global_x0020_Information_x0020_Attributes_Review_Date" ma:index="58" nillable="true" ma:displayName="Global Information Attributes_Review_Date" ma:format="DateOnly" ma:hidden="true" ma:internalName="Global_x0020_Information_x0020_Attributes_Review_Date" ma:readOnly="false">
      <xsd:simpleType>
        <xsd:restriction base="dms:DateTime"/>
      </xsd:simpleType>
    </xsd:element>
    <xsd:element name="Global_x0020_Information_x0020_Attributes_Author" ma:index="59" nillable="true" ma:displayName="Global Information Attributes_Author" ma:hidden="true" ma:internalName="Global_x0020_Information_x0020_Attributes_Author" ma:readOnly="false">
      <xsd:simpleType>
        <xsd:restriction base="dms:Note"/>
      </xsd:simpleType>
    </xsd:element>
    <xsd:element name="Global_x0020_Information_x0020_Attributes_Owner" ma:index="60" nillable="true" ma:displayName="Global Information Attributes_Owner" ma:hidden="true" ma:internalName="Global_x0020_Information_x0020_Attributes_Owner" ma:readOnly="false">
      <xsd:simpleType>
        <xsd:restriction base="dms:Text"/>
      </xsd:simpleType>
    </xsd:element>
    <xsd:element name="Global_x0020_Information_x0020_Attributes_Organisation" ma:index="61" nillable="true" ma:displayName="Global Information Attributes_Organisation" ma:hidden="true" ma:internalName="Global_x0020_Information_x0020_Attributes_Organisation" ma:readOnly="false">
      <xsd:simpleType>
        <xsd:restriction base="dms:Text"/>
      </xsd:simpleType>
    </xsd:element>
    <xsd:element name="Global_x0020_Information_x0020_Attributes_Recipients" ma:index="62" nillable="true" ma:displayName="Global Information Attributes_Recipients" ma:hidden="true" ma:internalName="Global_x0020_Information_x0020_Attributes_Recipients" ma:readOnly="false">
      <xsd:simpleType>
        <xsd:restriction base="dms:Note"/>
      </xsd:simpleType>
    </xsd:element>
    <xsd:element name="Global_x0020_Information_x0020_Attributes_Document_Numbers" ma:index="63" nillable="true" ma:displayName="Global Information Attributes_Document_Numbers" ma:hidden="true" ma:internalName="Global_x0020_Information_x0020_Attributes_Document_Numbers" ma:readOnly="false">
      <xsd:simpleType>
        <xsd:restriction base="dms:Note"/>
      </xsd:simpleType>
    </xsd:element>
    <xsd:element name="Global_x0020_Information_x0020_Attributes_Cross_References" ma:index="64" nillable="true" ma:displayName="Global Information Attributes_Cross_References" ma:hidden="true" ma:internalName="Global_x0020_Information_x0020_Attributes_Cross_References" ma:readOnly="false">
      <xsd:simpleType>
        <xsd:restriction base="dms:Note"/>
      </xsd:simpleType>
    </xsd:element>
    <xsd:element name="Global_x0020_Information_x0020_Attributes_Status" ma:index="65" nillable="true" ma:displayName="Global Information Attributes_Status" ma:default="Published" ma:hidden="true" ma:internalName="Global_x0020_Information_x0020_Attributes_Status" ma:readOnly="false">
      <xsd:simpleType>
        <xsd:restriction base="dms:Choice">
          <xsd:enumeration value="Published"/>
          <xsd:enumeration value="Draft"/>
          <xsd:enumeration value="Obsolete"/>
          <xsd:enumeration value="Active"/>
          <xsd:enumeration value="Approved"/>
          <xsd:enumeration value="Approved For Construction"/>
          <xsd:enumeration value="As-Built"/>
          <xsd:enumeration value="Closed"/>
          <xsd:enumeration value="Information Only"/>
          <xsd:enumeration value="Open"/>
          <xsd:enumeration value="Preliminary"/>
          <xsd:enumeration value="Void"/>
        </xsd:restriction>
      </xsd:simpleType>
    </xsd:element>
    <xsd:element name="Global_x0020_Information_x0020_Attributes_Revision_Code" ma:index="66" nillable="true" ma:displayName="Global Information Attributes_Revision_Code" ma:hidden="true" ma:internalName="Global_x0020_Information_x0020_Attributes_Revision_Code" ma:readOnly="false">
      <xsd:simpleType>
        <xsd:restriction base="dms:Text"/>
      </xsd:simpleType>
    </xsd:element>
    <xsd:element name="Global_x0020_Information_x0020_Attributes_Media" ma:index="67" nillable="true" ma:displayName="Global Information Attributes_Media" ma:default="Electronic File" ma:hidden="true" ma:internalName="Global_x0020_Information_x0020_Attributes_Media" ma:readOnly="false">
      <xsd:simpleType>
        <xsd:restriction base="dms:Choice">
          <xsd:enumeration value="Audio"/>
          <xsd:enumeration value="Cassette"/>
          <xsd:enumeration value="CD-ROM"/>
          <xsd:enumeration value="Disk"/>
          <xsd:enumeration value="Film"/>
          <xsd:enumeration value="Electronic File"/>
          <xsd:enumeration value="Microform"/>
          <xsd:enumeration value="Paper"/>
          <xsd:enumeration value="Photograph"/>
          <xsd:enumeration value="Radiograph"/>
          <xsd:enumeration value="Tape"/>
          <xsd:enumeration value="Video"/>
        </xsd:restriction>
      </xsd:simpleType>
    </xsd:element>
    <xsd:element name="Global_x0020_Information_x0020_Attributes_Media_Location" ma:index="68" nillable="true" ma:displayName="Global Information Attributes_Media_Location" ma:default="Livelink" ma:hidden="true" ma:internalName="Global_x0020_Information_x0020_Attributes_Media_Location" ma:readOnly="false">
      <xsd:simpleType>
        <xsd:restriction base="dms:Note"/>
      </xsd:simpleType>
    </xsd:element>
    <xsd:element name="Global_x0020_Information_x0020_Attributes_Language" ma:index="69" nillable="true" ma:displayName="Global Information Attributes_Language" ma:default="English" ma:hidden="true" ma:internalName="Global_x0020_Information_x0020_Attributes_Language" ma:readOnly="false">
      <xsd:simpleType>
        <xsd:restriction base="dms:Choice">
          <xsd:enumeration value="English"/>
          <xsd:enumeration value="French"/>
          <xsd:enumeration value="German"/>
          <xsd:enumeration value="Italian"/>
          <xsd:enumeration value="Spanish"/>
          <xsd:enumeration value="Dutch"/>
          <xsd:enumeration value="Norwegian"/>
          <xsd:enumeration value="Chinese"/>
          <xsd:enumeration value="Russian"/>
          <xsd:enumeration value="Finnish"/>
        </xsd:restriction>
      </xsd:simpleType>
    </xsd:element>
    <xsd:element name="Global_x0020_Information_x0020_Attributes_Volume_Number" ma:index="70" nillable="true" ma:displayName="Global Information Attributes_Volume_Number" ma:hidden="true" ma:internalName="Global_x0020_Information_x0020_Attributes_Volume_Number"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71"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PolicyDirtyBag xmlns="microsoft.office.server.policy.changes">
  <Microsoft.Office.RecordsManagement.PolicyFeatures.Expiration op="Change"/>
</PolicyDirtyBag>
</file>

<file path=customXml/item3.xml><?xml version="1.0" encoding="utf-8"?>
<?mso-contentType ?>
<p:Policy xmlns:p="office.server.policy" id="" local="true">
  <p:Name>Shell Document Base</p:Name>
  <p:Description/>
  <p:Statement/>
  <p:PolicyItems/>
</p:Policy>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Shell Nigeria Exploration and Production Company Ltd.</TermName>
          <TermId xmlns="http://schemas.microsoft.com/office/infopath/2007/PartnerControls">a5eb3db0-3b75-40b6-84b1-63df177c6270</TermId>
        </TermInfo>
      </Terms>
    </Shell_x0020_SharePoint_x0020_SAEF_x0020_LegalEntityTaxHTField0>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Not Applicable</TermName>
          <TermId xmlns="http://schemas.microsoft.com/office/infopath/2007/PartnerControls">ddce64fb-3cb8-4cd9-8e3d-0fe554247fd1</TermId>
        </TermInfo>
      </Terms>
    </Shell_x0020_SharePoint_x0020_SAEF_x0020_GlobalFunctionTaxHTField0>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_dlc_DocId xmlns="76b2635d-91ea-47f3-a708-f77e7aa7e91e">AFFAA0087-2-23172</_dlc_DocId>
    <TaxCatchAll xmlns="76b2635d-91ea-47f3-a708-f77e7aa7e91e">
      <Value>11</Value>
      <Value>10</Value>
      <Value>9</Value>
      <Value>8</Value>
      <Value>7</Value>
      <Value>6</Value>
      <Value>5</Value>
      <Value>4</Value>
      <Value>3</Value>
      <Value>2</Value>
      <Value>1</Value>
    </TaxCatchAll>
    <_dlc_DocIdUrl xmlns="76b2635d-91ea-47f3-a708-f77e7aa7e91e">
      <Url>https://nga001-sp.shell.com/sites/AFFAA0087/_layouts/15/DocIdRedir.aspx?ID=AFFAA0087-2-23172</Url>
      <Description>AFFAA0087-2-23172</Description>
    </_dlc_DocIdUrl>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Folder_x0020_STRUCTURE xmlns="240baecd-ea58-46d2-9df0-c16a8c2148b5" xsi:nil="true"/>
    <Livelink_x0020_Instance_x0020_Column xmlns="240baecd-ea58-46d2-9df0-c16a8c2148b5" xsi:nil="true"/>
    <Global_x0020_Information_x0020_Attributes_Volume_Number xmlns="240baecd-ea58-46d2-9df0-c16a8c2148b5" xsi:nil="true"/>
    <Shell_x0020_SharePoint_x0020_SAEF_x0020_Collection xmlns="http://schemas.microsoft.com/sharepoint/v3">false</Shell_x0020_SharePoint_x0020_SAEF_x0020_Collection>
    <Global_x0020_Information_x0020_Attributes_Author xmlns="240baecd-ea58-46d2-9df0-c16a8c2148b5" xsi:nil="true"/>
    <Shell_x0020_SharePoint_x0020_SAEF_x0020_RecordStatus xmlns="http://schemas.microsoft.com/sharepoint/v3" xsi:nil="true"/>
    <Global_x0020_Information_x0020_Attributes_Status xmlns="240baecd-ea58-46d2-9df0-c16a8c2148b5">Published</Global_x0020_Information_x0020_Attributes_Status>
    <Global_x0020_Information_x0020_Attributes_Recipients xmlns="240baecd-ea58-46d2-9df0-c16a8c2148b5" xsi:nil="true"/>
    <IconOverlay xmlns="http://schemas.microsoft.com/sharepoint/v4" xsi:nil="true"/>
    <Global_x0020_Information_x0020_Attributes_Revision_Code xmlns="240baecd-ea58-46d2-9df0-c16a8c2148b5" xsi:nil="true"/>
    <Global_x0020_Information_x0020_Attributes_Organisation xmlns="240baecd-ea58-46d2-9df0-c16a8c2148b5" xsi:nil="true"/>
    <Global_x0020_Information_x0020_Attributes_Cross_References xmlns="240baecd-ea58-46d2-9df0-c16a8c2148b5" xsi:nil="true"/>
    <Shell_x0020_SharePoint_x0020_SAEF_x0020_FilePlanRecordType xmlns="http://schemas.microsoft.com/sharepoint/v3" xsi:nil="true"/>
    <Shell_x0020_SharePoint_x0020_SAEF_x0020_KeepFileLocal xmlns="http://schemas.microsoft.com/sharepoint/v3">false</Shell_x0020_SharePoint_x0020_SAEF_x0020_KeepFileLocal>
    <LivelinkID xmlns="240baecd-ea58-46d2-9df0-c16a8c2148b5" xsi:nil="true"/>
    <Global_x0020_Information_x0020_Attributes_Media xmlns="240baecd-ea58-46d2-9df0-c16a8c2148b5">Electronic File</Global_x0020_Information_x0020_Attributes_Media>
    <Global_x0020_Information_x0020_Attributes_Media_Location xmlns="240baecd-ea58-46d2-9df0-c16a8c2148b5">Livelink</Global_x0020_Information_x0020_Attributes_Media_Location>
    <Global_x0020_Information_x0020_Attributes_Language xmlns="240baecd-ea58-46d2-9df0-c16a8c2148b5">English</Global_x0020_Information_x0020_Attributes_Language>
    <Global_x0020_Information_x0020_Attributes_Document_Numbers xmlns="240baecd-ea58-46d2-9df0-c16a8c2148b5" xsi:nil="true"/>
    <Shell_x0020_SharePoint_x0020_SAEF_x0020_SiteOwner xmlns="http://schemas.microsoft.com/sharepoint/v3">i:0#.w|africa-me\bisi.t.banigbe</Shell_x0020_SharePoint_x0020_SAEF_x0020_SiteOwner>
    <Shell_x0020_SharePoint_x0020_SAEF_x0020_TRIMRecordNumber xmlns="http://schemas.microsoft.com/sharepoint/v3" xsi:nil="true"/>
    <Global_x0020_Information_x0020_Attributes_Issue_Date xmlns="240baecd-ea58-46d2-9df0-c16a8c2148b5"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Shell_x0020_SharePoint_x0020_SAEF_x0020_DocumentTypeTaxHTField0>
    <Shell_x0020_SharePoint_x0020_SAEF_x0020_SiteCollectionName xmlns="http://schemas.microsoft.com/sharepoint/v3">Bonga Operations, Teams/Disciplines Docs, BBIP, OI and Procedure Manuals 2</Shell_x0020_SharePoint_x0020_SAEF_x0020_SiteCollectionName>
    <Global_x0020_Information_x0020_Attributes_Review_Date xmlns="240baecd-ea58-46d2-9df0-c16a8c2148b5" xsi:nil="true"/>
    <Global_x0020_Information_x0020_Attributes_Owner xmlns="240baecd-ea58-46d2-9df0-c16a8c2148b5" xsi:nil="true"/>
    <Shell_x0020_SharePoint_x0020_SAEF_x0020_Owner xmlns="http://schemas.microsoft.com/sharepoint/v3" xsi:nil="true"/>
    <Shell_x0020_SharePoint_x0020_SAEF_x0020_Declarer xmlns="http://schemas.microsoft.com/sharepoint/v3" xsi:nil="true"/>
    <Shell_x0020_SharePoint_x0020_SAEF_x0020_AssetIdentifier xmlns="http://schemas.microsoft.com/sharepoint/v3" xsi:nil="true"/>
  </documentManagement>
</p:properties>
</file>

<file path=customXml/itemProps1.xml><?xml version="1.0" encoding="utf-8"?>
<ds:datastoreItem xmlns:ds="http://schemas.openxmlformats.org/officeDocument/2006/customXml" ds:itemID="{DC1D097A-EB55-4725-B34B-64D252AD395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b2635d-91ea-47f3-a708-f77e7aa7e91e"/>
    <ds:schemaRef ds:uri="240baecd-ea58-46d2-9df0-c16a8c2148b5"/>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DAE854D-8390-4FDA-A6D8-D1EBAC1EB608}">
  <ds:schemaRefs>
    <ds:schemaRef ds:uri="microsoft.office.server.policy.changes"/>
  </ds:schemaRefs>
</ds:datastoreItem>
</file>

<file path=customXml/itemProps3.xml><?xml version="1.0" encoding="utf-8"?>
<ds:datastoreItem xmlns:ds="http://schemas.openxmlformats.org/officeDocument/2006/customXml" ds:itemID="{2B409C99-8186-4275-BE8F-9B98FE367C2F}">
  <ds:schemaRefs>
    <ds:schemaRef ds:uri="office.server.policy"/>
  </ds:schemaRefs>
</ds:datastoreItem>
</file>

<file path=customXml/itemProps4.xml><?xml version="1.0" encoding="utf-8"?>
<ds:datastoreItem xmlns:ds="http://schemas.openxmlformats.org/officeDocument/2006/customXml" ds:itemID="{3BBA21E6-CC8B-4B8D-B9BA-608E05B30159}">
  <ds:schemaRefs>
    <ds:schemaRef ds:uri="http://schemas.microsoft.com/sharepoint/events"/>
  </ds:schemaRefs>
</ds:datastoreItem>
</file>

<file path=customXml/itemProps5.xml><?xml version="1.0" encoding="utf-8"?>
<ds:datastoreItem xmlns:ds="http://schemas.openxmlformats.org/officeDocument/2006/customXml" ds:itemID="{C09B8FDC-A2C7-4742-93D8-648566A74B4D}">
  <ds:schemaRefs>
    <ds:schemaRef ds:uri="http://schemas.microsoft.com/sharepoint/v3/contenttype/forms"/>
  </ds:schemaRefs>
</ds:datastoreItem>
</file>

<file path=customXml/itemProps6.xml><?xml version="1.0" encoding="utf-8"?>
<ds:datastoreItem xmlns:ds="http://schemas.openxmlformats.org/officeDocument/2006/customXml" ds:itemID="{00F49773-A34A-4E8D-8CB0-9679838A1DED}">
  <ds:schemaRefs>
    <ds:schemaRef ds:uri="http://schemas.openxmlformats.org/package/2006/metadata/core-properties"/>
    <ds:schemaRef ds:uri="240baecd-ea58-46d2-9df0-c16a8c2148b5"/>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http://schemas.microsoft.com/sharepoint/v4"/>
    <ds:schemaRef ds:uri="http://purl.org/dc/terms/"/>
    <ds:schemaRef ds:uri="76b2635d-91ea-47f3-a708-f77e7aa7e91e"/>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Shell WizKit V3_Template_Widescreen_06July2016</Template>
  <TotalTime>15200</TotalTime>
  <Words>299</Words>
  <Application>Microsoft Office PowerPoint</Application>
  <PresentationFormat>Widescreen</PresentationFormat>
  <Paragraphs>28</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Wingdings</vt:lpstr>
      <vt:lpstr>Futura Medium</vt:lpstr>
      <vt:lpstr>Futura Bold</vt:lpstr>
      <vt:lpstr>Shell WizKit V3_Template_Widescreen_06July2016</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Offshore ORIP FP and Reliability</dc:creator>
  <cp:lastModifiedBy>Mohammed, Aminu SPDC-UPO/G/USLE</cp:lastModifiedBy>
  <cp:revision>495</cp:revision>
  <cp:lastPrinted>2018-10-25T12:38:22Z</cp:lastPrinted>
  <dcterms:created xsi:type="dcterms:W3CDTF">2016-07-28T12:15:00Z</dcterms:created>
  <dcterms:modified xsi:type="dcterms:W3CDTF">2020-03-27T09:05:15Z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y fmtid="{D5CDD505-2E9C-101B-9397-08002B2CF9AE}" pid="4" name="_dlc_policyId">
    <vt:lpwstr/>
  </property>
  <property fmtid="{D5CDD505-2E9C-101B-9397-08002B2CF9AE}" pid="5" name="ContentTypeId">
    <vt:lpwstr>0x0101006F0A470EEB1140E7AA14F4CE8A50B54C0001CB1477F4DD432AA86DD56CC3887AF40083F4438B30117B448909F07DE48721FF</vt:lpwstr>
  </property>
  <property fmtid="{D5CDD505-2E9C-101B-9397-08002B2CF9AE}" pid="6" name="ItemRetentionFormula">
    <vt:lpwstr/>
  </property>
  <property fmtid="{D5CDD505-2E9C-101B-9397-08002B2CF9AE}" pid="7" name="_dlc_DocIdItemGuid">
    <vt:lpwstr>479d5564-b5f7-4ddc-9524-9c84da665c0b</vt:lpwstr>
  </property>
  <property fmtid="{D5CDD505-2E9C-101B-9397-08002B2CF9AE}" pid="8" name="Shell SharePoint SAEF SecurityClassification">
    <vt:lpwstr>8;#Restricted|21aa7f98-4035-4019-a764-107acb7269af</vt:lpwstr>
  </property>
  <property fmtid="{D5CDD505-2E9C-101B-9397-08002B2CF9AE}" pid="9" name="Shell SharePoint SAEF LegalEntity">
    <vt:lpwstr>4;#Shell Nigeria Exploration and Production Company Ltd.|a5eb3db0-3b75-40b6-84b1-63df177c6270</vt:lpwstr>
  </property>
  <property fmtid="{D5CDD505-2E9C-101B-9397-08002B2CF9AE}" pid="10" name="Shell SharePoint SAEF GlobalFunction">
    <vt:lpwstr>3;#Not Applicable|ddce64fb-3cb8-4cd9-8e3d-0fe554247fd1</vt:lpwstr>
  </property>
  <property fmtid="{D5CDD505-2E9C-101B-9397-08002B2CF9AE}" pid="11" name="Shell SharePoint SAEF BusinessUnitRegion">
    <vt:lpwstr>2;#Sub-Saharan Africa|9d13514c-804d-40ff-8e8a-f6825f62fb70</vt:lpwstr>
  </property>
  <property fmtid="{D5CDD505-2E9C-101B-9397-08002B2CF9AE}" pid="12" name="Shell SharePoint SAEF WorkgroupID">
    <vt:lpwstr>5;#Upstream _ Single File Plan - 22022|d3ed65c1-761d-4a84-a678-924ffd6ed182</vt:lpwstr>
  </property>
  <property fmtid="{D5CDD505-2E9C-101B-9397-08002B2CF9AE}" pid="13" name="Shell SharePoint SAEF CountryOfJurisdiction">
    <vt:lpwstr>7;#NIGERIA|973e3eb3-a5f9-4712-a628-787e048af9f3</vt:lpwstr>
  </property>
  <property fmtid="{D5CDD505-2E9C-101B-9397-08002B2CF9AE}" pid="14" name="Shell SharePoint SAEF ExportControlClassification">
    <vt:lpwstr>9;#Non-US content - Non Controlled|2ac8835e-0587-4096-a6e2-1f68da1e6cb3</vt:lpwstr>
  </property>
  <property fmtid="{D5CDD505-2E9C-101B-9397-08002B2CF9AE}" pid="15" name="Shell SharePoint SAEF DocumentStatus">
    <vt:lpwstr>11;#Draft|1c86f377-7d91-4c95-bd5b-c18c83fe0aa5</vt:lpwstr>
  </property>
  <property fmtid="{D5CDD505-2E9C-101B-9397-08002B2CF9AE}" pid="16" name="Shell SharePoint SAEF Language">
    <vt:lpwstr>6;#English|bd3ad5ee-f0c3-40aa-8cc8-36ef09940af3</vt:lpwstr>
  </property>
  <property fmtid="{D5CDD505-2E9C-101B-9397-08002B2CF9AE}" pid="17" name="Shell SharePoint SAEF Business">
    <vt:lpwstr>1;#Upstream International|dabf15d9-4f75-4ed1-b8a1-a0c3e2a85888</vt:lpwstr>
  </property>
  <property fmtid="{D5CDD505-2E9C-101B-9397-08002B2CF9AE}" pid="18" name="Shell SharePoint SAEF BusinessProcess">
    <vt:lpwstr>10;#All - Records Management|1f68a0f2-47ab-4887-8df5-7c0616d5ad90</vt:lpwstr>
  </property>
  <property fmtid="{D5CDD505-2E9C-101B-9397-08002B2CF9AE}" pid="19" name="Shell SharePoint SAEF DocumentType">
    <vt:lpwstr/>
  </property>
</Properties>
</file>