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7"/>
  </p:sldMasterIdLst>
  <p:notesMasterIdLst>
    <p:notesMasterId r:id="rId13"/>
  </p:notesMasterIdLst>
  <p:handoutMasterIdLst>
    <p:handoutMasterId r:id="rId14"/>
  </p:handoutMasterIdLst>
  <p:sldIdLst>
    <p:sldId id="463" r:id="rId8"/>
    <p:sldId id="474" r:id="rId9"/>
    <p:sldId id="472" r:id="rId10"/>
    <p:sldId id="354" r:id="rId11"/>
    <p:sldId id="464" r:id="rId12"/>
  </p:sldIdLst>
  <p:sldSz cx="12192000" cy="6858000"/>
  <p:notesSz cx="6724650" cy="9774238"/>
  <p:embeddedFontLst>
    <p:embeddedFont>
      <p:font typeface="Futura Bold" panose="00000900000000000000" pitchFamily="2" charset="0"/>
      <p:regular r:id="rId15"/>
      <p:boldItalic r:id="rId16"/>
    </p:embeddedFont>
    <p:embeddedFont>
      <p:font typeface="Futura Medium" panose="00000400000000000000" pitchFamily="2" charset="0"/>
      <p:regular r:id="rId17"/>
      <p:bold r:id="rId18"/>
      <p:italic r:id="rId19"/>
      <p:boldItalic r:id="rId20"/>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079">
          <p15:clr>
            <a:srgbClr val="A4A3A4"/>
          </p15:clr>
        </p15:guide>
        <p15:guide id="4"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88921" autoAdjust="0"/>
  </p:normalViewPr>
  <p:slideViewPr>
    <p:cSldViewPr showGuides="1">
      <p:cViewPr varScale="1">
        <p:scale>
          <a:sx n="80" d="100"/>
          <a:sy n="80" d="100"/>
        </p:scale>
        <p:origin x="72" y="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howGuides="1">
      <p:cViewPr varScale="1">
        <p:scale>
          <a:sx n="64" d="100"/>
          <a:sy n="64" d="100"/>
        </p:scale>
        <p:origin x="2160" y="72"/>
      </p:cViewPr>
      <p:guideLst>
        <p:guide orient="horz" pos="3127"/>
        <p:guide pos="2141"/>
        <p:guide orient="horz" pos="3079"/>
        <p:guide pos="21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font" Target="fonts/font5.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handoutMaster" Target="handoutMasters/handoutMaster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09079" y="0"/>
            <a:ext cx="2914015" cy="488712"/>
          </a:xfrm>
          <a:prstGeom prst="rect">
            <a:avLst/>
          </a:prstGeom>
        </p:spPr>
        <p:txBody>
          <a:bodyPr vert="horz" lIns="90198" tIns="45099" rIns="90198" bIns="45099" rtlCol="0"/>
          <a:lstStyle>
            <a:lvl1pPr algn="r">
              <a:defRPr sz="1200"/>
            </a:lvl1pPr>
          </a:lstStyle>
          <a:p>
            <a:fld id="{78688C09-A274-4C07-9395-CBE67C0DE912}" type="datetimeFigureOut">
              <a:rPr lang="en-GB" smtClean="0">
                <a:latin typeface="Futura Medium" pitchFamily="2" charset="0"/>
              </a:rPr>
              <a:pPr/>
              <a:t>04/02/2021</a:t>
            </a:fld>
            <a:endParaRPr lang="en-GB" dirty="0">
              <a:latin typeface="Futura Medium" pitchFamily="2" charset="0"/>
            </a:endParaRPr>
          </a:p>
        </p:txBody>
      </p:sp>
      <p:sp>
        <p:nvSpPr>
          <p:cNvPr id="4" name="Footer Placeholder 3"/>
          <p:cNvSpPr>
            <a:spLocks noGrp="1"/>
          </p:cNvSpPr>
          <p:nvPr>
            <p:ph type="ftr" sz="quarter" idx="2"/>
          </p:nvPr>
        </p:nvSpPr>
        <p:spPr>
          <a:xfrm>
            <a:off x="0" y="9283829"/>
            <a:ext cx="2914015" cy="488712"/>
          </a:xfrm>
          <a:prstGeom prst="rect">
            <a:avLst/>
          </a:prstGeom>
        </p:spPr>
        <p:txBody>
          <a:bodyPr vert="horz" lIns="90198" tIns="45099" rIns="90198" bIns="45099"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09079" y="9283829"/>
            <a:ext cx="2914015" cy="488712"/>
          </a:xfrm>
          <a:prstGeom prst="rect">
            <a:avLst/>
          </a:prstGeom>
        </p:spPr>
        <p:txBody>
          <a:bodyPr vert="horz" lIns="90198" tIns="45099" rIns="90198" bIns="45099"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09079" y="0"/>
            <a:ext cx="2914015" cy="488712"/>
          </a:xfrm>
          <a:prstGeom prst="rect">
            <a:avLst/>
          </a:prstGeom>
        </p:spPr>
        <p:txBody>
          <a:bodyPr vert="horz" lIns="90198" tIns="45099" rIns="90198" bIns="45099" rtlCol="0"/>
          <a:lstStyle>
            <a:lvl1pPr algn="r">
              <a:defRPr sz="1200">
                <a:latin typeface="Futura Medium" pitchFamily="2" charset="0"/>
              </a:defRPr>
            </a:lvl1pPr>
          </a:lstStyle>
          <a:p>
            <a:fld id="{E8910CE4-810D-4C84-B7AD-48C304FEA169}" type="datetimeFigureOut">
              <a:rPr lang="en-GB" smtClean="0"/>
              <a:pPr/>
              <a:t>04/02/2021</a:t>
            </a:fld>
            <a:endParaRPr lang="en-GB" dirty="0"/>
          </a:p>
        </p:txBody>
      </p:sp>
      <p:sp>
        <p:nvSpPr>
          <p:cNvPr id="4" name="Slide Image Placeholder 3"/>
          <p:cNvSpPr>
            <a:spLocks noGrp="1" noRot="1" noChangeAspect="1"/>
          </p:cNvSpPr>
          <p:nvPr>
            <p:ph type="sldImg" idx="2"/>
          </p:nvPr>
        </p:nvSpPr>
        <p:spPr>
          <a:xfrm>
            <a:off x="104775" y="733425"/>
            <a:ext cx="6515100" cy="3665538"/>
          </a:xfrm>
          <a:prstGeom prst="rect">
            <a:avLst/>
          </a:prstGeom>
          <a:noFill/>
          <a:ln w="12700">
            <a:solidFill>
              <a:prstClr val="black"/>
            </a:solidFill>
          </a:ln>
        </p:spPr>
        <p:txBody>
          <a:bodyPr vert="horz" lIns="90198" tIns="45099" rIns="90198" bIns="45099" rtlCol="0" anchor="ctr"/>
          <a:lstStyle/>
          <a:p>
            <a:endParaRPr lang="en-GB" dirty="0"/>
          </a:p>
        </p:txBody>
      </p:sp>
      <p:sp>
        <p:nvSpPr>
          <p:cNvPr id="5" name="Notes Placeholder 4"/>
          <p:cNvSpPr>
            <a:spLocks noGrp="1"/>
          </p:cNvSpPr>
          <p:nvPr>
            <p:ph type="body" sz="quarter" idx="3"/>
          </p:nvPr>
        </p:nvSpPr>
        <p:spPr>
          <a:xfrm>
            <a:off x="672465" y="4642763"/>
            <a:ext cx="5379720" cy="4398407"/>
          </a:xfrm>
          <a:prstGeom prst="rect">
            <a:avLst/>
          </a:prstGeom>
        </p:spPr>
        <p:txBody>
          <a:bodyPr vert="horz" lIns="90198" tIns="45099" rIns="90198" bIns="45099"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283829"/>
            <a:ext cx="2914015" cy="488712"/>
          </a:xfrm>
          <a:prstGeom prst="rect">
            <a:avLst/>
          </a:prstGeom>
        </p:spPr>
        <p:txBody>
          <a:bodyPr vert="horz" lIns="90198" tIns="45099" rIns="90198" bIns="45099"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09079" y="9283829"/>
            <a:ext cx="2914015" cy="488712"/>
          </a:xfrm>
          <a:prstGeom prst="rect">
            <a:avLst/>
          </a:prstGeom>
        </p:spPr>
        <p:txBody>
          <a:bodyPr vert="horz" lIns="90198" tIns="45099" rIns="90198" bIns="45099"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33425"/>
            <a:ext cx="6515100" cy="366553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4</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260"/>
            <a:ext cx="7619999" cy="726373"/>
          </a:xfrm>
        </p:spPr>
        <p:txBody>
          <a:bodyPr/>
          <a:lstStyle/>
          <a:p>
            <a:pPr algn="ctr"/>
            <a:r>
              <a:rPr lang="en-GB" sz="1800" dirty="0"/>
              <a:t>PRACTICE WORTH REPLICATING ON ROBERTSHAW PANEL 2-YEARLY OVERHAUL MAINTENANCE</a:t>
            </a:r>
            <a:endParaRPr lang="en-US" sz="1800" dirty="0"/>
          </a:p>
        </p:txBody>
      </p:sp>
      <p:sp>
        <p:nvSpPr>
          <p:cNvPr id="3" name="Content Placeholder 2"/>
          <p:cNvSpPr>
            <a:spLocks noGrp="1"/>
          </p:cNvSpPr>
          <p:nvPr>
            <p:ph sz="quarter" idx="11"/>
          </p:nvPr>
        </p:nvSpPr>
        <p:spPr>
          <a:xfrm>
            <a:off x="329250" y="3109251"/>
            <a:ext cx="3023549" cy="4282149"/>
          </a:xfrm>
        </p:spPr>
        <p:txBody>
          <a:bodyPr/>
          <a:lstStyle/>
          <a:p>
            <a:pPr algn="ctr" defTabSz="1219170"/>
            <a:r>
              <a:rPr lang="en-US" sz="1100" b="1" u="sng" dirty="0">
                <a:solidFill>
                  <a:schemeClr val="tx1">
                    <a:lumMod val="50000"/>
                  </a:schemeClr>
                </a:solidFill>
              </a:rPr>
              <a:t>Potentials Benefits and Measurements. </a:t>
            </a:r>
          </a:p>
          <a:p>
            <a:pPr marL="171450" lvl="0" indent="-171450" defTabSz="1219170">
              <a:buFont typeface="Arial" panose="020B0604020202020204" pitchFamily="34" charset="0"/>
              <a:buChar char="•"/>
            </a:pPr>
            <a:r>
              <a:rPr lang="en-GB" sz="1100" b="1" dirty="0">
                <a:solidFill>
                  <a:schemeClr val="tx1">
                    <a:lumMod val="50000"/>
                  </a:schemeClr>
                </a:solidFill>
              </a:rPr>
              <a:t>Cumulative Cost savings (10yrs) of circa &gt; $56.44k per Flow Station, and &gt; $1.185M in SPDC (21 Flow Stations)</a:t>
            </a:r>
          </a:p>
          <a:p>
            <a:pPr marL="171450" lvl="0" indent="-171450" defTabSz="1219170">
              <a:buFont typeface="Arial" panose="020B0604020202020204" pitchFamily="34" charset="0"/>
              <a:buChar char="•"/>
            </a:pPr>
            <a:r>
              <a:rPr lang="en-GB" sz="1100" b="1" dirty="0">
                <a:solidFill>
                  <a:schemeClr val="tx1">
                    <a:lumMod val="50000"/>
                  </a:schemeClr>
                </a:solidFill>
              </a:rPr>
              <a:t>Improve focused delivery and reliability</a:t>
            </a:r>
          </a:p>
          <a:p>
            <a:pPr marL="171450" indent="-171450" defTabSz="1219170">
              <a:buFont typeface="Arial" panose="020B0604020202020204" pitchFamily="34" charset="0"/>
              <a:buChar char="•"/>
            </a:pPr>
            <a:r>
              <a:rPr lang="en-US" sz="1100" b="1" dirty="0">
                <a:solidFill>
                  <a:schemeClr val="tx1">
                    <a:lumMod val="50000"/>
                  </a:schemeClr>
                </a:solidFill>
              </a:rPr>
              <a:t>Sustained Asset Integrity and Production.</a:t>
            </a:r>
            <a:endParaRPr lang="en-GB" sz="1100" b="1" dirty="0">
              <a:solidFill>
                <a:schemeClr val="tx1">
                  <a:lumMod val="50000"/>
                </a:schemeClr>
              </a:solidFill>
            </a:endParaRPr>
          </a:p>
          <a:p>
            <a:pPr marL="171450" indent="-171450" defTabSz="1219170">
              <a:buFont typeface="Arial" panose="020B0604020202020204" pitchFamily="34" charset="0"/>
              <a:buChar char="•"/>
            </a:pPr>
            <a:r>
              <a:rPr lang="en-GB" sz="1100" b="1" dirty="0">
                <a:solidFill>
                  <a:schemeClr val="tx1">
                    <a:lumMod val="50000"/>
                  </a:schemeClr>
                </a:solidFill>
              </a:rPr>
              <a:t>Increased availability of the Robertshaw Panel</a:t>
            </a:r>
          </a:p>
          <a:p>
            <a:pPr marL="171450" lvl="0" indent="-171450" defTabSz="1219170">
              <a:buFont typeface="Arial" panose="020B0604020202020204" pitchFamily="34" charset="0"/>
              <a:buChar char="•"/>
            </a:pPr>
            <a:r>
              <a:rPr lang="en-US" sz="1100" b="1" dirty="0">
                <a:solidFill>
                  <a:schemeClr val="tx1">
                    <a:lumMod val="50000"/>
                  </a:schemeClr>
                </a:solidFill>
              </a:rPr>
              <a:t>Competence Development/Assurance</a:t>
            </a:r>
            <a:endParaRPr lang="en-GB" sz="1100" b="1" dirty="0">
              <a:solidFill>
                <a:schemeClr val="tx1">
                  <a:lumMod val="50000"/>
                </a:schemeClr>
              </a:solidFill>
            </a:endParaRPr>
          </a:p>
          <a:p>
            <a:pPr algn="ctr" defTabSz="1219170"/>
            <a:r>
              <a:rPr lang="en-US" sz="1100" b="1" u="sng" dirty="0">
                <a:solidFill>
                  <a:schemeClr val="tx1">
                    <a:lumMod val="50000"/>
                  </a:schemeClr>
                </a:solidFill>
              </a:rPr>
              <a:t>High Level Timeline</a:t>
            </a:r>
          </a:p>
          <a:p>
            <a:pPr defTabSz="1219170"/>
            <a:r>
              <a:rPr lang="en-US" sz="1100" b="1" dirty="0">
                <a:solidFill>
                  <a:schemeClr val="tx1">
                    <a:lumMod val="50000"/>
                  </a:schemeClr>
                </a:solidFill>
              </a:rPr>
              <a:t>L1:31.03.20</a:t>
            </a:r>
          </a:p>
          <a:p>
            <a:pPr defTabSz="1219170"/>
            <a:r>
              <a:rPr lang="en-US" sz="1100" b="1" dirty="0">
                <a:solidFill>
                  <a:schemeClr val="tx1">
                    <a:lumMod val="50000"/>
                  </a:schemeClr>
                </a:solidFill>
              </a:rPr>
              <a:t>L2: 31.03.20 </a:t>
            </a:r>
          </a:p>
          <a:p>
            <a:pPr defTabSz="1219170"/>
            <a:r>
              <a:rPr lang="en-US" sz="1100" b="1" dirty="0">
                <a:solidFill>
                  <a:schemeClr val="tx1">
                    <a:lumMod val="50000"/>
                  </a:schemeClr>
                </a:solidFill>
              </a:rPr>
              <a:t>L3: 31.04.20 </a:t>
            </a:r>
          </a:p>
          <a:p>
            <a:pPr defTabSz="1219170"/>
            <a:r>
              <a:rPr lang="en-US" sz="1100" b="1" dirty="0">
                <a:solidFill>
                  <a:schemeClr val="tx1">
                    <a:lumMod val="50000"/>
                  </a:schemeClr>
                </a:solidFill>
              </a:rPr>
              <a:t>L4: 25.05.20</a:t>
            </a:r>
          </a:p>
          <a:p>
            <a:pPr defTabSz="1219170"/>
            <a:r>
              <a:rPr lang="en-US" sz="1100" b="1" dirty="0">
                <a:solidFill>
                  <a:schemeClr val="tx1">
                    <a:lumMod val="50000"/>
                  </a:schemeClr>
                </a:solidFill>
              </a:rPr>
              <a:t>L5: 26.06.20</a:t>
            </a:r>
            <a:endParaRPr lang="en-US" sz="1100" u="sng" dirty="0">
              <a:solidFill>
                <a:schemeClr val="tx1">
                  <a:lumMod val="50000"/>
                </a:schemeClr>
              </a:solidFill>
            </a:endParaRPr>
          </a:p>
          <a:p>
            <a:pPr defTabSz="1219170"/>
            <a:endParaRPr lang="en-US" sz="1100" u="sng" dirty="0">
              <a:solidFill>
                <a:schemeClr val="tx1">
                  <a:lumMod val="50000"/>
                </a:schemeClr>
              </a:solidFill>
            </a:endParaRPr>
          </a:p>
          <a:p>
            <a:endParaRPr lang="en-US" sz="1800" dirty="0"/>
          </a:p>
          <a:p>
            <a:endParaRPr lang="en-US" sz="1800" dirty="0"/>
          </a:p>
          <a:p>
            <a:r>
              <a:rPr lang="en-US" sz="1800" dirty="0"/>
              <a:t>					</a:t>
            </a:r>
          </a:p>
        </p:txBody>
      </p:sp>
      <p:sp>
        <p:nvSpPr>
          <p:cNvPr id="4" name="Date Placeholder 3"/>
          <p:cNvSpPr>
            <a:spLocks noGrp="1"/>
          </p:cNvSpPr>
          <p:nvPr>
            <p:ph type="dt" sz="half" idx="2"/>
          </p:nvPr>
        </p:nvSpPr>
        <p:spPr/>
        <p:txBody>
          <a:bodyPr/>
          <a:lstStyle/>
          <a:p>
            <a:pPr>
              <a:defRPr/>
            </a:pPr>
            <a:r>
              <a:rPr lang="en-GB" dirty="0"/>
              <a:t>March 2020</a:t>
            </a:r>
          </a:p>
        </p:txBody>
      </p:sp>
      <p:sp>
        <p:nvSpPr>
          <p:cNvPr id="5" name="Slide Number Placeholder 4"/>
          <p:cNvSpPr>
            <a:spLocks noGrp="1"/>
          </p:cNvSpPr>
          <p:nvPr>
            <p:ph type="sldNum" sz="quarter" idx="4"/>
          </p:nvPr>
        </p:nvSpPr>
        <p:spPr/>
        <p:txBody>
          <a:bodyPr/>
          <a:lstStyle/>
          <a:p>
            <a:fld id="{D32BAE6A-B452-4007-8177-56DD051636F9}" type="slidenum">
              <a:rPr lang="en-GB" smtClean="0"/>
              <a:pPr/>
              <a:t>1</a:t>
            </a:fld>
            <a:endParaRPr lang="en-GB" dirty="0"/>
          </a:p>
        </p:txBody>
      </p:sp>
      <p:sp>
        <p:nvSpPr>
          <p:cNvPr id="6" name="Footer Placeholder 5"/>
          <p:cNvSpPr>
            <a:spLocks noGrp="1"/>
          </p:cNvSpPr>
          <p:nvPr>
            <p:ph type="ftr" sz="quarter" idx="3"/>
          </p:nvPr>
        </p:nvSpPr>
        <p:spPr/>
        <p:txBody>
          <a:bodyPr/>
          <a:lstStyle/>
          <a:p>
            <a:pPr>
              <a:defRPr/>
            </a:pPr>
            <a:r>
              <a:rPr lang="en-GB" dirty="0"/>
              <a:t>Footer </a:t>
            </a:r>
          </a:p>
        </p:txBody>
      </p:sp>
      <p:sp>
        <p:nvSpPr>
          <p:cNvPr id="9" name="Rectangle 4"/>
          <p:cNvSpPr>
            <a:spLocks noChangeArrowheads="1"/>
          </p:cNvSpPr>
          <p:nvPr/>
        </p:nvSpPr>
        <p:spPr bwMode="auto">
          <a:xfrm>
            <a:off x="512762" y="7796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bwMode="auto">
          <a:xfrm>
            <a:off x="329251" y="543036"/>
            <a:ext cx="11733698" cy="267150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nSpc>
                <a:spcPct val="140000"/>
              </a:lnSpc>
              <a:buClr>
                <a:schemeClr val="accent2"/>
              </a:buClr>
              <a:buSzPct val="85000"/>
            </a:pPr>
            <a:r>
              <a:rPr lang="en-US" sz="1400" b="1" u="sng" dirty="0">
                <a:solidFill>
                  <a:schemeClr val="tx1">
                    <a:lumMod val="50000"/>
                  </a:schemeClr>
                </a:solidFill>
              </a:rPr>
              <a:t>Business Case</a:t>
            </a:r>
            <a:r>
              <a:rPr lang="en-US" sz="1200" b="1" dirty="0">
                <a:solidFill>
                  <a:schemeClr val="tx1">
                    <a:lumMod val="50000"/>
                  </a:schemeClr>
                </a:solidFill>
              </a:rPr>
              <a:t>: </a:t>
            </a:r>
          </a:p>
          <a:p>
            <a:pPr marL="0" lvl="1"/>
            <a:r>
              <a:rPr lang="en-GB" sz="1400" dirty="0">
                <a:solidFill>
                  <a:schemeClr val="tx1">
                    <a:lumMod val="50000"/>
                  </a:schemeClr>
                </a:solidFill>
              </a:rPr>
              <a:t>Nun River/</a:t>
            </a:r>
            <a:r>
              <a:rPr lang="en-GB" sz="1400" dirty="0" err="1">
                <a:solidFill>
                  <a:schemeClr val="tx1">
                    <a:lumMod val="50000"/>
                  </a:schemeClr>
                </a:solidFill>
              </a:rPr>
              <a:t>Diebu</a:t>
            </a:r>
            <a:r>
              <a:rPr lang="en-GB" sz="1400" dirty="0">
                <a:solidFill>
                  <a:schemeClr val="tx1">
                    <a:lumMod val="50000"/>
                  </a:schemeClr>
                </a:solidFill>
              </a:rPr>
              <a:t> Creek PU is reliant on the support of Third-Party Vendor in carrying out the 2-yearly Robertshaw Panel Overhaul Maintenance. </a:t>
            </a:r>
            <a:r>
              <a:rPr lang="en-US" sz="1400" dirty="0">
                <a:solidFill>
                  <a:schemeClr val="tx1">
                    <a:lumMod val="50000"/>
                  </a:schemeClr>
                </a:solidFill>
              </a:rPr>
              <a:t>Over the years, this maintenance activity had required  Vendor expert intervention in the</a:t>
            </a:r>
            <a:r>
              <a:rPr lang="en-GB" sz="1400" dirty="0">
                <a:solidFill>
                  <a:schemeClr val="tx1">
                    <a:lumMod val="50000"/>
                  </a:schemeClr>
                </a:solidFill>
              </a:rPr>
              <a:t> extensive maintenance activity, comprising of servicing and replacement of internal components of the panel. This strategy has its down sides, as sometimes there are protracted delays in the call and response from the third party, ranging from PO creation to contract validity and sometimes unavailability of third-party personnel to respond to the planned schedule. </a:t>
            </a:r>
            <a:r>
              <a:rPr lang="en-US" sz="1400" dirty="0">
                <a:solidFill>
                  <a:schemeClr val="tx1">
                    <a:lumMod val="50000"/>
                  </a:schemeClr>
                </a:solidFill>
              </a:rPr>
              <a:t>This necessitated the need to develop in-house capacity in carrying out the </a:t>
            </a:r>
            <a:r>
              <a:rPr lang="en-GB" sz="1400" dirty="0">
                <a:solidFill>
                  <a:schemeClr val="tx1">
                    <a:lumMod val="50000"/>
                  </a:schemeClr>
                </a:solidFill>
              </a:rPr>
              <a:t>2-yearly Robertshaw Panel Overhaul Maintenance in the PU. </a:t>
            </a:r>
            <a:r>
              <a:rPr lang="en-US" sz="1400" dirty="0">
                <a:solidFill>
                  <a:schemeClr val="tx1">
                    <a:lumMod val="50000"/>
                  </a:schemeClr>
                </a:solidFill>
              </a:rPr>
              <a:t>The team took ownership and challenged themselves to deliver this activity on DIY. The activity was scoped, detailing the required materials needed, and the job commenced using internal expertise and skillset. The execution was completed within the planned schedule duration without any production deferment and with a </a:t>
            </a:r>
            <a:r>
              <a:rPr lang="en-GB" sz="1400" dirty="0">
                <a:solidFill>
                  <a:schemeClr val="tx1">
                    <a:lumMod val="50000"/>
                  </a:schemeClr>
                </a:solidFill>
              </a:rPr>
              <a:t>cost avoidance of circa &gt; $</a:t>
            </a:r>
            <a:r>
              <a:rPr lang="en-US" sz="1400" dirty="0">
                <a:solidFill>
                  <a:schemeClr val="tx1">
                    <a:lumMod val="50000"/>
                  </a:schemeClr>
                </a:solidFill>
              </a:rPr>
              <a:t>5.7K per RSP, which equals $11.4k </a:t>
            </a:r>
            <a:r>
              <a:rPr lang="en-GB" sz="1400" dirty="0">
                <a:solidFill>
                  <a:schemeClr val="tx1">
                    <a:lumMod val="50000"/>
                  </a:schemeClr>
                </a:solidFill>
              </a:rPr>
              <a:t>on DIY execution for 2 RSPs in NUNR/DC PU. </a:t>
            </a:r>
          </a:p>
          <a:p>
            <a:pPr marL="0" lvl="1" indent="0">
              <a:buNone/>
            </a:pPr>
            <a:r>
              <a:rPr lang="en-US" sz="1400" b="1" u="sng" dirty="0">
                <a:solidFill>
                  <a:schemeClr val="tx1">
                    <a:lumMod val="50000"/>
                  </a:schemeClr>
                </a:solidFill>
              </a:rPr>
              <a:t>Objective:</a:t>
            </a:r>
            <a:r>
              <a:rPr lang="en-US" sz="1200" dirty="0">
                <a:solidFill>
                  <a:schemeClr val="tx1">
                    <a:lumMod val="50000"/>
                  </a:schemeClr>
                </a:solidFill>
              </a:rPr>
              <a:t> </a:t>
            </a:r>
            <a:r>
              <a:rPr lang="en-US" sz="1400" dirty="0">
                <a:solidFill>
                  <a:schemeClr val="tx1">
                    <a:lumMod val="50000"/>
                  </a:schemeClr>
                </a:solidFill>
              </a:rPr>
              <a:t>To deploy in-house expertise and skillset in Nun River PU to replicate DIY on the execution of </a:t>
            </a:r>
            <a:r>
              <a:rPr lang="en-GB" sz="1400" dirty="0">
                <a:solidFill>
                  <a:schemeClr val="tx1">
                    <a:lumMod val="50000"/>
                  </a:schemeClr>
                </a:solidFill>
              </a:rPr>
              <a:t>2-yearly Robertshaw Panel Overhaul Maintenance </a:t>
            </a:r>
            <a:r>
              <a:rPr lang="en-US" sz="1400" dirty="0">
                <a:solidFill>
                  <a:schemeClr val="tx1">
                    <a:lumMod val="50000"/>
                  </a:schemeClr>
                </a:solidFill>
              </a:rPr>
              <a:t>across all SEPCIN Assets using Robertshaw (Fail Safe) Panel.</a:t>
            </a:r>
          </a:p>
          <a:p>
            <a:pPr marL="0" lvl="1" indent="0">
              <a:buNone/>
            </a:pPr>
            <a:endParaRPr lang="en-US" sz="1400" dirty="0">
              <a:solidFill>
                <a:schemeClr val="tx1">
                  <a:lumMod val="50000"/>
                </a:schemeClr>
              </a:solidFill>
            </a:endParaRPr>
          </a:p>
        </p:txBody>
      </p:sp>
      <p:sp>
        <p:nvSpPr>
          <p:cNvPr id="15" name="Content Placeholder 2"/>
          <p:cNvSpPr txBox="1">
            <a:spLocks/>
          </p:cNvSpPr>
          <p:nvPr/>
        </p:nvSpPr>
        <p:spPr bwMode="auto">
          <a:xfrm>
            <a:off x="8153400" y="2977931"/>
            <a:ext cx="3909549" cy="3293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100" b="1" u="sng" dirty="0">
                <a:solidFill>
                  <a:schemeClr val="tx1">
                    <a:lumMod val="50000"/>
                  </a:schemeClr>
                </a:solidFill>
              </a:rPr>
              <a:t>Critical Success Factors</a:t>
            </a:r>
            <a:endParaRPr lang="en-US" sz="1800" dirty="0"/>
          </a:p>
          <a:p>
            <a:pPr marL="171450" indent="-171450" defTabSz="1219170">
              <a:buFont typeface="Arial" panose="020B0604020202020204" pitchFamily="34" charset="0"/>
              <a:buChar char="•"/>
            </a:pPr>
            <a:r>
              <a:rPr lang="en-US" sz="1100" dirty="0">
                <a:solidFill>
                  <a:schemeClr val="tx1">
                    <a:lumMod val="50000"/>
                  </a:schemeClr>
                </a:solidFill>
              </a:rPr>
              <a:t>Timely Approval.</a:t>
            </a:r>
          </a:p>
          <a:p>
            <a:pPr marL="171450" indent="-171450" defTabSz="1219170">
              <a:buFont typeface="Arial" panose="020B0604020202020204" pitchFamily="34" charset="0"/>
              <a:buChar char="•"/>
            </a:pPr>
            <a:r>
              <a:rPr lang="en-US" sz="1100" dirty="0">
                <a:solidFill>
                  <a:schemeClr val="tx1">
                    <a:lumMod val="50000"/>
                  </a:schemeClr>
                </a:solidFill>
              </a:rPr>
              <a:t>Cost Benefit Analysis </a:t>
            </a:r>
          </a:p>
          <a:p>
            <a:pPr marL="171450" indent="-171450" defTabSz="1219170">
              <a:buFont typeface="Arial" panose="020B0604020202020204" pitchFamily="34" charset="0"/>
              <a:buChar char="•"/>
            </a:pPr>
            <a:r>
              <a:rPr lang="en-US" sz="1100" dirty="0">
                <a:solidFill>
                  <a:schemeClr val="tx1">
                    <a:lumMod val="50000"/>
                  </a:schemeClr>
                </a:solidFill>
              </a:rPr>
              <a:t>Material/Spares Availability</a:t>
            </a:r>
          </a:p>
          <a:p>
            <a:pPr marL="171450" indent="-171450" defTabSz="1219170">
              <a:buFont typeface="Arial" panose="020B0604020202020204" pitchFamily="34" charset="0"/>
              <a:buChar char="•"/>
            </a:pPr>
            <a:r>
              <a:rPr lang="en-US" sz="1100" dirty="0">
                <a:solidFill>
                  <a:schemeClr val="tx1">
                    <a:lumMod val="50000"/>
                  </a:schemeClr>
                </a:solidFill>
              </a:rPr>
              <a:t>Effective Planning/Logistics</a:t>
            </a:r>
          </a:p>
          <a:p>
            <a:pPr marL="171450" indent="-171450" defTabSz="1219170">
              <a:buFont typeface="Arial" panose="020B0604020202020204" pitchFamily="34" charset="0"/>
              <a:buChar char="•"/>
            </a:pPr>
            <a:r>
              <a:rPr lang="en-US" sz="1100" dirty="0">
                <a:solidFill>
                  <a:schemeClr val="tx1">
                    <a:lumMod val="50000"/>
                  </a:schemeClr>
                </a:solidFill>
              </a:rPr>
              <a:t>Onsite supports</a:t>
            </a:r>
          </a:p>
          <a:p>
            <a:pPr algn="ctr" defTabSz="1219170"/>
            <a:r>
              <a:rPr lang="en-US" sz="1100" b="1" u="sng" dirty="0">
                <a:solidFill>
                  <a:schemeClr val="tx1">
                    <a:lumMod val="50000"/>
                  </a:schemeClr>
                </a:solidFill>
              </a:rPr>
              <a:t>Project Sponsor</a:t>
            </a:r>
            <a:endParaRPr lang="en-US" sz="1100" dirty="0"/>
          </a:p>
          <a:p>
            <a:pPr marL="171450" indent="-171450" defTabSz="1219170">
              <a:buFont typeface="Arial" panose="020B0604020202020204" pitchFamily="34" charset="0"/>
              <a:buChar char="•"/>
            </a:pPr>
            <a:r>
              <a:rPr lang="en-US" sz="1100" dirty="0" err="1">
                <a:solidFill>
                  <a:schemeClr val="tx1">
                    <a:lumMod val="50000"/>
                  </a:schemeClr>
                </a:solidFill>
              </a:rPr>
              <a:t>NuN</a:t>
            </a:r>
            <a:r>
              <a:rPr lang="en-US" sz="1100" dirty="0">
                <a:solidFill>
                  <a:schemeClr val="tx1">
                    <a:lumMod val="50000"/>
                  </a:schemeClr>
                </a:solidFill>
              </a:rPr>
              <a:t> River PUM.</a:t>
            </a:r>
          </a:p>
        </p:txBody>
      </p:sp>
      <p:sp>
        <p:nvSpPr>
          <p:cNvPr id="14" name="Content Placeholder 2">
            <a:extLst>
              <a:ext uri="{FF2B5EF4-FFF2-40B4-BE49-F238E27FC236}">
                <a16:creationId xmlns:a16="http://schemas.microsoft.com/office/drawing/2014/main" id="{81C80268-6922-466E-A0C2-0D4F62BACC5F}"/>
              </a:ext>
            </a:extLst>
          </p:cNvPr>
          <p:cNvSpPr txBox="1">
            <a:spLocks/>
          </p:cNvSpPr>
          <p:nvPr/>
        </p:nvSpPr>
        <p:spPr bwMode="auto">
          <a:xfrm>
            <a:off x="3505200" y="3007863"/>
            <a:ext cx="4805071" cy="3293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100" b="1" u="sng" dirty="0">
                <a:solidFill>
                  <a:schemeClr val="tx1">
                    <a:lumMod val="50000"/>
                  </a:schemeClr>
                </a:solidFill>
              </a:rPr>
              <a:t>Projects and Actions</a:t>
            </a:r>
          </a:p>
          <a:p>
            <a:pPr marL="171450" indent="-171450" defTabSz="1219170">
              <a:buFont typeface="Arial" panose="020B0604020202020204" pitchFamily="34" charset="0"/>
              <a:buChar char="•"/>
            </a:pPr>
            <a:r>
              <a:rPr lang="en-US" sz="1100" b="1" dirty="0">
                <a:solidFill>
                  <a:schemeClr val="tx1">
                    <a:lumMod val="50000"/>
                  </a:schemeClr>
                </a:solidFill>
              </a:rPr>
              <a:t>L1: 31.03.20: Determine Scope/Business case. </a:t>
            </a:r>
          </a:p>
          <a:p>
            <a:pPr marL="171450" indent="-171450" defTabSz="1219170">
              <a:buFont typeface="Arial" panose="020B0604020202020204" pitchFamily="34" charset="0"/>
              <a:buChar char="•"/>
            </a:pPr>
            <a:r>
              <a:rPr lang="en-US" sz="1100" b="1" dirty="0">
                <a:solidFill>
                  <a:schemeClr val="tx1">
                    <a:lumMod val="50000"/>
                  </a:schemeClr>
                </a:solidFill>
              </a:rPr>
              <a:t>L2: 31.03.20:  Complete Cost Benefit Analysis</a:t>
            </a:r>
            <a:r>
              <a:rPr lang="en-US" sz="1100" dirty="0">
                <a:solidFill>
                  <a:schemeClr val="tx1">
                    <a:lumMod val="50000"/>
                  </a:schemeClr>
                </a:solidFill>
              </a:rPr>
              <a:t> </a:t>
            </a:r>
          </a:p>
          <a:p>
            <a:pPr marL="171450" indent="-171450" defTabSz="1219170">
              <a:buFont typeface="Arial" panose="020B0604020202020204" pitchFamily="34" charset="0"/>
              <a:buChar char="•"/>
            </a:pPr>
            <a:r>
              <a:rPr lang="en-US" sz="1100" b="1" dirty="0">
                <a:solidFill>
                  <a:schemeClr val="tx1">
                    <a:lumMod val="50000"/>
                  </a:schemeClr>
                </a:solidFill>
              </a:rPr>
              <a:t>L3: 31.04.20 : Obtain Leadership Approval for Implementation</a:t>
            </a:r>
          </a:p>
          <a:p>
            <a:pPr marL="171450" indent="-171450" defTabSz="1219170">
              <a:buFont typeface="Arial" panose="020B0604020202020204" pitchFamily="34" charset="0"/>
              <a:buChar char="•"/>
            </a:pPr>
            <a:r>
              <a:rPr lang="en-US" sz="1100" b="1" dirty="0">
                <a:solidFill>
                  <a:schemeClr val="tx1">
                    <a:lumMod val="50000"/>
                  </a:schemeClr>
                </a:solidFill>
              </a:rPr>
              <a:t>L4: 25.05.20: Implement decision</a:t>
            </a:r>
            <a:endParaRPr lang="en-US" sz="1100" dirty="0">
              <a:solidFill>
                <a:schemeClr val="tx1">
                  <a:lumMod val="50000"/>
                </a:schemeClr>
              </a:solidFill>
            </a:endParaRPr>
          </a:p>
          <a:p>
            <a:pPr marL="171450" lvl="0" indent="-171450" defTabSz="1219170">
              <a:buFont typeface="Arial" panose="020B0604020202020204" pitchFamily="34" charset="0"/>
              <a:buChar char="•"/>
            </a:pPr>
            <a:r>
              <a:rPr lang="en-US" sz="1100" b="1" dirty="0">
                <a:solidFill>
                  <a:schemeClr val="tx1">
                    <a:lumMod val="50000"/>
                  </a:schemeClr>
                </a:solidFill>
              </a:rPr>
              <a:t>L5: 26.06.19: Monitor Savings.</a:t>
            </a:r>
            <a:endParaRPr lang="en-US" sz="1100" dirty="0">
              <a:solidFill>
                <a:schemeClr val="tx1">
                  <a:lumMod val="50000"/>
                </a:schemeClr>
              </a:solidFill>
            </a:endParaRPr>
          </a:p>
          <a:p>
            <a:endParaRPr lang="en-US" sz="1800" dirty="0"/>
          </a:p>
          <a:p>
            <a:r>
              <a:rPr lang="en-US" sz="1800" dirty="0"/>
              <a:t>					Key task:</a:t>
            </a:r>
          </a:p>
          <a:p>
            <a:pPr marL="171450" indent="-171450" defTabSz="1219170">
              <a:buFont typeface="Arial" panose="020B0604020202020204" pitchFamily="34" charset="0"/>
              <a:buChar char="•"/>
            </a:pPr>
            <a:r>
              <a:rPr lang="en-US" sz="1100" b="1" dirty="0">
                <a:solidFill>
                  <a:schemeClr val="tx1">
                    <a:lumMod val="50000"/>
                  </a:schemeClr>
                </a:solidFill>
              </a:rPr>
              <a:t>Source for Spares/Material        - 31.05.2020</a:t>
            </a:r>
          </a:p>
          <a:p>
            <a:pPr marL="171450" indent="-171450" defTabSz="1219170">
              <a:buFont typeface="Arial" panose="020B0604020202020204" pitchFamily="34" charset="0"/>
              <a:buChar char="•"/>
            </a:pPr>
            <a:r>
              <a:rPr lang="en-US" sz="1100" b="1" dirty="0">
                <a:solidFill>
                  <a:schemeClr val="tx1">
                    <a:lumMod val="50000"/>
                  </a:schemeClr>
                </a:solidFill>
              </a:rPr>
              <a:t>Carry out 2-Yrly RSP Servicing/Overhaul - 31.07.2020</a:t>
            </a:r>
          </a:p>
        </p:txBody>
      </p:sp>
    </p:spTree>
    <p:extLst>
      <p:ext uri="{BB962C8B-B14F-4D97-AF65-F5344CB8AC3E}">
        <p14:creationId xmlns:p14="http://schemas.microsoft.com/office/powerpoint/2010/main" val="860045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7B85-5242-4DCE-9955-A3A991B93EC4}"/>
              </a:ext>
            </a:extLst>
          </p:cNvPr>
          <p:cNvSpPr>
            <a:spLocks noGrp="1"/>
          </p:cNvSpPr>
          <p:nvPr>
            <p:ph type="title"/>
          </p:nvPr>
        </p:nvSpPr>
        <p:spPr>
          <a:xfrm>
            <a:off x="508000" y="712801"/>
            <a:ext cx="11171238" cy="582599"/>
          </a:xfrm>
        </p:spPr>
        <p:txBody>
          <a:bodyPr/>
          <a:lstStyle/>
          <a:p>
            <a:r>
              <a:rPr lang="en-US" dirty="0"/>
              <a:t>Analysis</a:t>
            </a:r>
            <a:br>
              <a:rPr lang="en-US" dirty="0"/>
            </a:br>
            <a:endParaRPr lang="en-US" dirty="0"/>
          </a:p>
        </p:txBody>
      </p:sp>
      <p:sp>
        <p:nvSpPr>
          <p:cNvPr id="3" name="Date Placeholder 2">
            <a:extLst>
              <a:ext uri="{FF2B5EF4-FFF2-40B4-BE49-F238E27FC236}">
                <a16:creationId xmlns:a16="http://schemas.microsoft.com/office/drawing/2014/main" id="{1AFAFB31-BE60-4F61-9C3F-6EE17B535E3D}"/>
              </a:ext>
            </a:extLst>
          </p:cNvPr>
          <p:cNvSpPr>
            <a:spLocks noGrp="1"/>
          </p:cNvSpPr>
          <p:nvPr>
            <p:ph type="dt" sz="half" idx="2"/>
          </p:nvPr>
        </p:nvSpPr>
        <p:spPr/>
        <p:txBody>
          <a:bodyPr/>
          <a:lstStyle/>
          <a:p>
            <a:pPr>
              <a:defRPr/>
            </a:pPr>
            <a:r>
              <a:rPr lang="en-GB"/>
              <a:t>Date Month 2016</a:t>
            </a:r>
            <a:endParaRPr lang="en-GB" dirty="0"/>
          </a:p>
        </p:txBody>
      </p:sp>
      <p:sp>
        <p:nvSpPr>
          <p:cNvPr id="4" name="Slide Number Placeholder 3">
            <a:extLst>
              <a:ext uri="{FF2B5EF4-FFF2-40B4-BE49-F238E27FC236}">
                <a16:creationId xmlns:a16="http://schemas.microsoft.com/office/drawing/2014/main" id="{1EBEBB9D-714C-46A8-9DEF-2D402563C192}"/>
              </a:ext>
            </a:extLst>
          </p:cNvPr>
          <p:cNvSpPr>
            <a:spLocks noGrp="1"/>
          </p:cNvSpPr>
          <p:nvPr>
            <p:ph type="sldNum" sz="quarter" idx="4"/>
          </p:nvPr>
        </p:nvSpPr>
        <p:spPr/>
        <p:txBody>
          <a:bodyPr/>
          <a:lstStyle/>
          <a:p>
            <a:fld id="{D32BAE6A-B452-4007-8177-56DD051636F9}" type="slidenum">
              <a:rPr lang="en-GB" smtClean="0"/>
              <a:pPr/>
              <a:t>2</a:t>
            </a:fld>
            <a:endParaRPr lang="en-GB" dirty="0"/>
          </a:p>
        </p:txBody>
      </p:sp>
      <p:sp>
        <p:nvSpPr>
          <p:cNvPr id="5" name="Footer Placeholder 4">
            <a:extLst>
              <a:ext uri="{FF2B5EF4-FFF2-40B4-BE49-F238E27FC236}">
                <a16:creationId xmlns:a16="http://schemas.microsoft.com/office/drawing/2014/main" id="{78FBDEFB-76BB-4AE3-97EA-628B31DC020E}"/>
              </a:ext>
            </a:extLst>
          </p:cNvPr>
          <p:cNvSpPr>
            <a:spLocks noGrp="1"/>
          </p:cNvSpPr>
          <p:nvPr>
            <p:ph type="ftr" sz="quarter" idx="3"/>
          </p:nvPr>
        </p:nvSpPr>
        <p:spPr/>
        <p:txBody>
          <a:bodyPr/>
          <a:lstStyle/>
          <a:p>
            <a:pPr>
              <a:defRPr/>
            </a:pPr>
            <a:r>
              <a:rPr lang="en-GB"/>
              <a:t>Footer </a:t>
            </a:r>
            <a:endParaRPr lang="en-GB" dirty="0"/>
          </a:p>
        </p:txBody>
      </p:sp>
      <p:graphicFrame>
        <p:nvGraphicFramePr>
          <p:cNvPr id="8" name="Table 8">
            <a:extLst>
              <a:ext uri="{FF2B5EF4-FFF2-40B4-BE49-F238E27FC236}">
                <a16:creationId xmlns:a16="http://schemas.microsoft.com/office/drawing/2014/main" id="{88E8E2EB-B3CA-4898-9DBD-48465E027DB7}"/>
              </a:ext>
            </a:extLst>
          </p:cNvPr>
          <p:cNvGraphicFramePr>
            <a:graphicFrameLocks noGrp="1"/>
          </p:cNvGraphicFramePr>
          <p:nvPr>
            <p:extLst>
              <p:ext uri="{D42A27DB-BD31-4B8C-83A1-F6EECF244321}">
                <p14:modId xmlns:p14="http://schemas.microsoft.com/office/powerpoint/2010/main" val="1304250053"/>
              </p:ext>
            </p:extLst>
          </p:nvPr>
        </p:nvGraphicFramePr>
        <p:xfrm>
          <a:off x="503759" y="1566371"/>
          <a:ext cx="10998200" cy="3651246"/>
        </p:xfrm>
        <a:graphic>
          <a:graphicData uri="http://schemas.openxmlformats.org/drawingml/2006/table">
            <a:tbl>
              <a:tblPr firstRow="1" bandRow="1">
                <a:tableStyleId>{5C22544A-7EE6-4342-B048-85BDC9FD1C3A}</a:tableStyleId>
              </a:tblPr>
              <a:tblGrid>
                <a:gridCol w="6138931">
                  <a:extLst>
                    <a:ext uri="{9D8B030D-6E8A-4147-A177-3AD203B41FA5}">
                      <a16:colId xmlns:a16="http://schemas.microsoft.com/office/drawing/2014/main" val="2533306294"/>
                    </a:ext>
                  </a:extLst>
                </a:gridCol>
                <a:gridCol w="2377988">
                  <a:extLst>
                    <a:ext uri="{9D8B030D-6E8A-4147-A177-3AD203B41FA5}">
                      <a16:colId xmlns:a16="http://schemas.microsoft.com/office/drawing/2014/main" val="3190987771"/>
                    </a:ext>
                  </a:extLst>
                </a:gridCol>
                <a:gridCol w="2481281">
                  <a:extLst>
                    <a:ext uri="{9D8B030D-6E8A-4147-A177-3AD203B41FA5}">
                      <a16:colId xmlns:a16="http://schemas.microsoft.com/office/drawing/2014/main" val="3518053140"/>
                    </a:ext>
                  </a:extLst>
                </a:gridCol>
              </a:tblGrid>
              <a:tr h="685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Cost of external service + spares -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mn-lt"/>
                        </a:rPr>
                        <a:t>2-Yearly RSP Overhaul (Ref. Agreement Number: 4610043448, PO: 4510388847/10)</a:t>
                      </a:r>
                      <a:endParaRPr lang="en-US" sz="1800" dirty="0"/>
                    </a:p>
                  </a:txBody>
                  <a:tcPr/>
                </a:tc>
                <a:tc>
                  <a:txBody>
                    <a:bodyPr/>
                    <a:lstStyle/>
                    <a:p>
                      <a:r>
                        <a:rPr lang="en-US" sz="1800" dirty="0">
                          <a:solidFill>
                            <a:srgbClr val="FF0000"/>
                          </a:solidFill>
                        </a:rPr>
                        <a:t>2Yrly Cost per RSP (USD)</a:t>
                      </a:r>
                    </a:p>
                  </a:txBody>
                  <a:tcPr/>
                </a:tc>
                <a:tc>
                  <a:txBody>
                    <a:bodyPr/>
                    <a:lstStyle/>
                    <a:p>
                      <a:pPr algn="ctr"/>
                      <a:r>
                        <a:rPr lang="en-US" sz="1800" dirty="0">
                          <a:solidFill>
                            <a:srgbClr val="FF0000"/>
                          </a:solidFill>
                        </a:rPr>
                        <a:t>10Year Cost per RSP (USD)</a:t>
                      </a:r>
                    </a:p>
                  </a:txBody>
                  <a:tcPr/>
                </a:tc>
                <a:extLst>
                  <a:ext uri="{0D108BD9-81ED-4DB2-BD59-A6C34878D82A}">
                    <a16:rowId xmlns:a16="http://schemas.microsoft.com/office/drawing/2014/main" val="2542790101"/>
                  </a:ext>
                </a:extLst>
              </a:tr>
              <a:tr h="9302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Provision of 2Yrly RSP Overhaul &amp; Maintenance Service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5,701.77</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28,508.85</a:t>
                      </a:r>
                    </a:p>
                  </a:txBody>
                  <a:tcPr/>
                </a:tc>
                <a:extLst>
                  <a:ext uri="{0D108BD9-81ED-4DB2-BD59-A6C34878D82A}">
                    <a16:rowId xmlns:a16="http://schemas.microsoft.com/office/drawing/2014/main" val="26360577"/>
                  </a:ext>
                </a:extLst>
              </a:tr>
              <a:tr h="62760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Provision of Spares for 2Yrly RSP Overhaul &amp; Maintenance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7,177.81</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35,889.05</a:t>
                      </a:r>
                    </a:p>
                  </a:txBody>
                  <a:tcPr/>
                </a:tc>
                <a:extLst>
                  <a:ext uri="{0D108BD9-81ED-4DB2-BD59-A6C34878D82A}">
                    <a16:rowId xmlns:a16="http://schemas.microsoft.com/office/drawing/2014/main" val="3162180237"/>
                  </a:ext>
                </a:extLst>
              </a:tr>
              <a:tr h="538937">
                <a:tc>
                  <a:txBody>
                    <a:bodyPr/>
                    <a:lstStyle/>
                    <a:p>
                      <a:pPr algn="r"/>
                      <a:r>
                        <a:rPr lang="en-US" sz="1800" dirty="0"/>
                        <a:t>Total</a:t>
                      </a:r>
                    </a:p>
                  </a:txBody>
                  <a:tcPr/>
                </a:tc>
                <a:tc>
                  <a:txBody>
                    <a:bodyPr/>
                    <a:lstStyle/>
                    <a:p>
                      <a:r>
                        <a:rPr lang="en-US" sz="1800" dirty="0"/>
                        <a:t>12,879.58</a:t>
                      </a:r>
                    </a:p>
                  </a:txBody>
                  <a:tcPr/>
                </a:tc>
                <a:tc>
                  <a:txBody>
                    <a:bodyPr/>
                    <a:lstStyle/>
                    <a:p>
                      <a:r>
                        <a:rPr lang="en-US" sz="1800" dirty="0"/>
                        <a:t>64,397.90</a:t>
                      </a:r>
                    </a:p>
                  </a:txBody>
                  <a:tcPr/>
                </a:tc>
                <a:extLst>
                  <a:ext uri="{0D108BD9-81ED-4DB2-BD59-A6C34878D82A}">
                    <a16:rowId xmlns:a16="http://schemas.microsoft.com/office/drawing/2014/main" val="3121219429"/>
                  </a:ext>
                </a:extLst>
              </a:tr>
              <a:tr h="53893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i="1" dirty="0">
                          <a:solidFill>
                            <a:srgbClr val="FF0000"/>
                          </a:solidFill>
                        </a:rPr>
                        <a:t>*10Year Cost (Services + Spares) Per RSP = 64,397.9USD</a:t>
                      </a:r>
                    </a:p>
                    <a:p>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90997273"/>
                  </a:ext>
                </a:extLst>
              </a:tr>
            </a:tbl>
          </a:graphicData>
        </a:graphic>
      </p:graphicFrame>
    </p:spTree>
    <p:extLst>
      <p:ext uri="{BB962C8B-B14F-4D97-AF65-F5344CB8AC3E}">
        <p14:creationId xmlns:p14="http://schemas.microsoft.com/office/powerpoint/2010/main" val="31370380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E7B85-5242-4DCE-9955-A3A991B93EC4}"/>
              </a:ext>
            </a:extLst>
          </p:cNvPr>
          <p:cNvSpPr>
            <a:spLocks noGrp="1"/>
          </p:cNvSpPr>
          <p:nvPr>
            <p:ph type="title"/>
          </p:nvPr>
        </p:nvSpPr>
        <p:spPr/>
        <p:txBody>
          <a:bodyPr/>
          <a:lstStyle/>
          <a:p>
            <a:r>
              <a:rPr lang="en-US" dirty="0"/>
              <a:t>Services + Spares Cost across SPDC 21 Assets</a:t>
            </a:r>
            <a:br>
              <a:rPr lang="en-US" dirty="0"/>
            </a:br>
            <a:endParaRPr lang="en-US" dirty="0"/>
          </a:p>
        </p:txBody>
      </p:sp>
      <p:sp>
        <p:nvSpPr>
          <p:cNvPr id="3" name="Date Placeholder 2">
            <a:extLst>
              <a:ext uri="{FF2B5EF4-FFF2-40B4-BE49-F238E27FC236}">
                <a16:creationId xmlns:a16="http://schemas.microsoft.com/office/drawing/2014/main" id="{1AFAFB31-BE60-4F61-9C3F-6EE17B535E3D}"/>
              </a:ext>
            </a:extLst>
          </p:cNvPr>
          <p:cNvSpPr>
            <a:spLocks noGrp="1"/>
          </p:cNvSpPr>
          <p:nvPr>
            <p:ph type="dt" sz="half" idx="2"/>
          </p:nvPr>
        </p:nvSpPr>
        <p:spPr/>
        <p:txBody>
          <a:bodyPr/>
          <a:lstStyle/>
          <a:p>
            <a:pPr>
              <a:defRPr/>
            </a:pPr>
            <a:r>
              <a:rPr lang="en-GB"/>
              <a:t>Date Month 2016</a:t>
            </a:r>
            <a:endParaRPr lang="en-GB" dirty="0"/>
          </a:p>
        </p:txBody>
      </p:sp>
      <p:sp>
        <p:nvSpPr>
          <p:cNvPr id="4" name="Slide Number Placeholder 3">
            <a:extLst>
              <a:ext uri="{FF2B5EF4-FFF2-40B4-BE49-F238E27FC236}">
                <a16:creationId xmlns:a16="http://schemas.microsoft.com/office/drawing/2014/main" id="{1EBEBB9D-714C-46A8-9DEF-2D402563C192}"/>
              </a:ext>
            </a:extLst>
          </p:cNvPr>
          <p:cNvSpPr>
            <a:spLocks noGrp="1"/>
          </p:cNvSpPr>
          <p:nvPr>
            <p:ph type="sldNum" sz="quarter" idx="4"/>
          </p:nvPr>
        </p:nvSpPr>
        <p:spPr/>
        <p:txBody>
          <a:bodyPr/>
          <a:lstStyle/>
          <a:p>
            <a:fld id="{D32BAE6A-B452-4007-8177-56DD051636F9}" type="slidenum">
              <a:rPr lang="en-GB" smtClean="0"/>
              <a:pPr/>
              <a:t>3</a:t>
            </a:fld>
            <a:endParaRPr lang="en-GB" dirty="0"/>
          </a:p>
        </p:txBody>
      </p:sp>
      <p:sp>
        <p:nvSpPr>
          <p:cNvPr id="5" name="Footer Placeholder 4">
            <a:extLst>
              <a:ext uri="{FF2B5EF4-FFF2-40B4-BE49-F238E27FC236}">
                <a16:creationId xmlns:a16="http://schemas.microsoft.com/office/drawing/2014/main" id="{78FBDEFB-76BB-4AE3-97EA-628B31DC020E}"/>
              </a:ext>
            </a:extLst>
          </p:cNvPr>
          <p:cNvSpPr>
            <a:spLocks noGrp="1"/>
          </p:cNvSpPr>
          <p:nvPr>
            <p:ph type="ftr" sz="quarter" idx="3"/>
          </p:nvPr>
        </p:nvSpPr>
        <p:spPr/>
        <p:txBody>
          <a:bodyPr/>
          <a:lstStyle/>
          <a:p>
            <a:pPr>
              <a:defRPr/>
            </a:pPr>
            <a:r>
              <a:rPr lang="en-GB"/>
              <a:t>Footer </a:t>
            </a:r>
            <a:endParaRPr lang="en-GB" dirty="0"/>
          </a:p>
        </p:txBody>
      </p:sp>
      <p:graphicFrame>
        <p:nvGraphicFramePr>
          <p:cNvPr id="8" name="Table 8">
            <a:extLst>
              <a:ext uri="{FF2B5EF4-FFF2-40B4-BE49-F238E27FC236}">
                <a16:creationId xmlns:a16="http://schemas.microsoft.com/office/drawing/2014/main" id="{88E8E2EB-B3CA-4898-9DBD-48465E027DB7}"/>
              </a:ext>
            </a:extLst>
          </p:cNvPr>
          <p:cNvGraphicFramePr>
            <a:graphicFrameLocks noGrp="1"/>
          </p:cNvGraphicFramePr>
          <p:nvPr/>
        </p:nvGraphicFramePr>
        <p:xfrm>
          <a:off x="508000" y="1530375"/>
          <a:ext cx="10998200" cy="3877657"/>
        </p:xfrm>
        <a:graphic>
          <a:graphicData uri="http://schemas.openxmlformats.org/drawingml/2006/table">
            <a:tbl>
              <a:tblPr firstRow="1" bandRow="1">
                <a:tableStyleId>{5C22544A-7EE6-4342-B048-85BDC9FD1C3A}</a:tableStyleId>
              </a:tblPr>
              <a:tblGrid>
                <a:gridCol w="6273800">
                  <a:extLst>
                    <a:ext uri="{9D8B030D-6E8A-4147-A177-3AD203B41FA5}">
                      <a16:colId xmlns:a16="http://schemas.microsoft.com/office/drawing/2014/main" val="2533306294"/>
                    </a:ext>
                  </a:extLst>
                </a:gridCol>
                <a:gridCol w="2243119">
                  <a:extLst>
                    <a:ext uri="{9D8B030D-6E8A-4147-A177-3AD203B41FA5}">
                      <a16:colId xmlns:a16="http://schemas.microsoft.com/office/drawing/2014/main" val="3190987771"/>
                    </a:ext>
                  </a:extLst>
                </a:gridCol>
                <a:gridCol w="2481281">
                  <a:extLst>
                    <a:ext uri="{9D8B030D-6E8A-4147-A177-3AD203B41FA5}">
                      <a16:colId xmlns:a16="http://schemas.microsoft.com/office/drawing/2014/main" val="3518053140"/>
                    </a:ext>
                  </a:extLst>
                </a:gridCol>
              </a:tblGrid>
              <a:tr h="838200">
                <a:tc>
                  <a:txBody>
                    <a:bodyPr/>
                    <a:lstStyle/>
                    <a:p>
                      <a:r>
                        <a:rPr lang="en-US" sz="1800" dirty="0">
                          <a:solidFill>
                            <a:srgbClr val="FF0000"/>
                          </a:solidFill>
                          <a:latin typeface="+mn-lt"/>
                        </a:rPr>
                        <a:t>2-Yearly RSP Overhaul/Maintenance ‘Ref. Agreement Number: 4610043448 (PO: 4510388847/10)’</a:t>
                      </a:r>
                      <a:endParaRPr lang="en-US" sz="1800" dirty="0"/>
                    </a:p>
                  </a:txBody>
                  <a:tcPr/>
                </a:tc>
                <a:tc>
                  <a:txBody>
                    <a:bodyPr/>
                    <a:lstStyle/>
                    <a:p>
                      <a:r>
                        <a:rPr lang="en-US" sz="1800" dirty="0">
                          <a:solidFill>
                            <a:srgbClr val="FF0000"/>
                          </a:solidFill>
                        </a:rPr>
                        <a:t>2Yrly Cost Across SPDC Assets (USD)</a:t>
                      </a:r>
                    </a:p>
                  </a:txBody>
                  <a:tcPr/>
                </a:tc>
                <a:tc>
                  <a:txBody>
                    <a:bodyPr/>
                    <a:lstStyle/>
                    <a:p>
                      <a:pPr algn="ctr"/>
                      <a:r>
                        <a:rPr lang="en-US" sz="1800" dirty="0">
                          <a:solidFill>
                            <a:srgbClr val="FF0000"/>
                          </a:solidFill>
                        </a:rPr>
                        <a:t>10Yrly Cost Across SPDC Assets (USD)</a:t>
                      </a:r>
                    </a:p>
                  </a:txBody>
                  <a:tcPr/>
                </a:tc>
                <a:extLst>
                  <a:ext uri="{0D108BD9-81ED-4DB2-BD59-A6C34878D82A}">
                    <a16:rowId xmlns:a16="http://schemas.microsoft.com/office/drawing/2014/main" val="2542790101"/>
                  </a:ext>
                </a:extLst>
              </a:tr>
              <a:tr h="9302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Provision of 2Yrly RSP Overhaul &amp; Maintenance Service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119,737.17</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598,685.85</a:t>
                      </a:r>
                    </a:p>
                  </a:txBody>
                  <a:tcPr/>
                </a:tc>
                <a:extLst>
                  <a:ext uri="{0D108BD9-81ED-4DB2-BD59-A6C34878D82A}">
                    <a16:rowId xmlns:a16="http://schemas.microsoft.com/office/drawing/2014/main" val="26360577"/>
                  </a:ext>
                </a:extLst>
              </a:tr>
              <a:tr h="9302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Provision of Spares for 2Yrly RSP Overhaul &amp; Maintenance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150,734.01</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t>753670.05</a:t>
                      </a:r>
                    </a:p>
                  </a:txBody>
                  <a:tcPr/>
                </a:tc>
                <a:extLst>
                  <a:ext uri="{0D108BD9-81ED-4DB2-BD59-A6C34878D82A}">
                    <a16:rowId xmlns:a16="http://schemas.microsoft.com/office/drawing/2014/main" val="3162180237"/>
                  </a:ext>
                </a:extLst>
              </a:tr>
              <a:tr h="538937">
                <a:tc>
                  <a:txBody>
                    <a:bodyPr/>
                    <a:lstStyle/>
                    <a:p>
                      <a:pPr algn="r"/>
                      <a:r>
                        <a:rPr lang="en-US" sz="1800" dirty="0"/>
                        <a:t>Total</a:t>
                      </a:r>
                    </a:p>
                  </a:txBody>
                  <a:tcPr/>
                </a:tc>
                <a:tc>
                  <a:txBody>
                    <a:bodyPr/>
                    <a:lstStyle/>
                    <a:p>
                      <a:r>
                        <a:rPr lang="en-US" sz="1800" dirty="0"/>
                        <a:t>270,471.18</a:t>
                      </a:r>
                    </a:p>
                  </a:txBody>
                  <a:tcPr/>
                </a:tc>
                <a:tc>
                  <a:txBody>
                    <a:bodyPr/>
                    <a:lstStyle/>
                    <a:p>
                      <a:r>
                        <a:rPr lang="en-US" sz="1800" dirty="0"/>
                        <a:t>1,352,355.90</a:t>
                      </a:r>
                    </a:p>
                  </a:txBody>
                  <a:tcPr/>
                </a:tc>
                <a:extLst>
                  <a:ext uri="{0D108BD9-81ED-4DB2-BD59-A6C34878D82A}">
                    <a16:rowId xmlns:a16="http://schemas.microsoft.com/office/drawing/2014/main" val="3121219429"/>
                  </a:ext>
                </a:extLst>
              </a:tr>
              <a:tr h="53893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i="1" dirty="0">
                          <a:solidFill>
                            <a:srgbClr val="FF0000"/>
                          </a:solidFill>
                        </a:rPr>
                        <a:t>*10Year Cost (Services + Spares) across 21 SPDC Assets = 1,352,355.90USD</a:t>
                      </a:r>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190997273"/>
                  </a:ext>
                </a:extLst>
              </a:tr>
            </a:tbl>
          </a:graphicData>
        </a:graphic>
      </p:graphicFrame>
    </p:spTree>
    <p:extLst>
      <p:ext uri="{BB962C8B-B14F-4D97-AF65-F5344CB8AC3E}">
        <p14:creationId xmlns:p14="http://schemas.microsoft.com/office/powerpoint/2010/main" val="18914418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81AC-A689-493D-A017-21406B613B03}"/>
              </a:ext>
            </a:extLst>
          </p:cNvPr>
          <p:cNvSpPr>
            <a:spLocks noGrp="1"/>
          </p:cNvSpPr>
          <p:nvPr>
            <p:ph type="title"/>
          </p:nvPr>
        </p:nvSpPr>
        <p:spPr/>
        <p:txBody>
          <a:bodyPr/>
          <a:lstStyle/>
          <a:p>
            <a:r>
              <a:rPr lang="en-GB" dirty="0"/>
              <a:t>Addendum</a:t>
            </a:r>
          </a:p>
        </p:txBody>
      </p:sp>
      <p:sp>
        <p:nvSpPr>
          <p:cNvPr id="4" name="Date Placeholder 3">
            <a:extLst>
              <a:ext uri="{FF2B5EF4-FFF2-40B4-BE49-F238E27FC236}">
                <a16:creationId xmlns:a16="http://schemas.microsoft.com/office/drawing/2014/main" id="{999B7C7F-BA59-44DD-AE21-B56835BBA61E}"/>
              </a:ext>
            </a:extLst>
          </p:cNvPr>
          <p:cNvSpPr>
            <a:spLocks noGrp="1"/>
          </p:cNvSpPr>
          <p:nvPr>
            <p:ph type="dt" sz="half" idx="2"/>
          </p:nvPr>
        </p:nvSpPr>
        <p:spPr/>
        <p:txBody>
          <a:bodyPr/>
          <a:lstStyle/>
          <a:p>
            <a:pPr>
              <a:defRPr/>
            </a:pPr>
            <a:r>
              <a:rPr lang="en-GB" dirty="0"/>
              <a:t>March 2020</a:t>
            </a:r>
          </a:p>
        </p:txBody>
      </p:sp>
      <p:sp>
        <p:nvSpPr>
          <p:cNvPr id="5" name="Slide Number Placeholder 4">
            <a:extLst>
              <a:ext uri="{FF2B5EF4-FFF2-40B4-BE49-F238E27FC236}">
                <a16:creationId xmlns:a16="http://schemas.microsoft.com/office/drawing/2014/main" id="{25476F3E-4D7D-43A1-9835-D02E8DACADAC}"/>
              </a:ext>
            </a:extLst>
          </p:cNvPr>
          <p:cNvSpPr>
            <a:spLocks noGrp="1"/>
          </p:cNvSpPr>
          <p:nvPr>
            <p:ph type="sldNum" sz="quarter" idx="4"/>
          </p:nvPr>
        </p:nvSpPr>
        <p:spPr/>
        <p:txBody>
          <a:bodyPr/>
          <a:lstStyle/>
          <a:p>
            <a:fld id="{D32BAE6A-B452-4007-8177-56DD051636F9}" type="slidenum">
              <a:rPr lang="en-GB" smtClean="0"/>
              <a:pPr/>
              <a:t>5</a:t>
            </a:fld>
            <a:endParaRPr lang="en-GB" dirty="0"/>
          </a:p>
        </p:txBody>
      </p:sp>
      <p:sp>
        <p:nvSpPr>
          <p:cNvPr id="6" name="Footer Placeholder 5">
            <a:extLst>
              <a:ext uri="{FF2B5EF4-FFF2-40B4-BE49-F238E27FC236}">
                <a16:creationId xmlns:a16="http://schemas.microsoft.com/office/drawing/2014/main" id="{2E593938-3CA4-48C3-A893-C57C54E8E244}"/>
              </a:ext>
            </a:extLst>
          </p:cNvPr>
          <p:cNvSpPr>
            <a:spLocks noGrp="1"/>
          </p:cNvSpPr>
          <p:nvPr>
            <p:ph type="ftr" sz="quarter" idx="3"/>
          </p:nvPr>
        </p:nvSpPr>
        <p:spPr/>
        <p:txBody>
          <a:bodyPr/>
          <a:lstStyle/>
          <a:p>
            <a:pPr>
              <a:defRPr/>
            </a:pPr>
            <a:r>
              <a:rPr lang="en-GB"/>
              <a:t>Footer </a:t>
            </a:r>
            <a:endParaRPr lang="en-GB" dirty="0"/>
          </a:p>
        </p:txBody>
      </p:sp>
      <p:graphicFrame>
        <p:nvGraphicFramePr>
          <p:cNvPr id="9" name="Table 8">
            <a:extLst>
              <a:ext uri="{FF2B5EF4-FFF2-40B4-BE49-F238E27FC236}">
                <a16:creationId xmlns:a16="http://schemas.microsoft.com/office/drawing/2014/main" id="{3FC96911-DC72-4480-956A-D7ECCD61B518}"/>
              </a:ext>
            </a:extLst>
          </p:cNvPr>
          <p:cNvGraphicFramePr>
            <a:graphicFrameLocks noGrp="1"/>
          </p:cNvGraphicFramePr>
          <p:nvPr>
            <p:extLst>
              <p:ext uri="{D42A27DB-BD31-4B8C-83A1-F6EECF244321}">
                <p14:modId xmlns:p14="http://schemas.microsoft.com/office/powerpoint/2010/main" val="351644445"/>
              </p:ext>
            </p:extLst>
          </p:nvPr>
        </p:nvGraphicFramePr>
        <p:xfrm>
          <a:off x="157210" y="1371600"/>
          <a:ext cx="5329190" cy="4638600"/>
        </p:xfrm>
        <a:graphic>
          <a:graphicData uri="http://schemas.openxmlformats.org/drawingml/2006/table">
            <a:tbl>
              <a:tblPr firstRow="1" bandRow="1">
                <a:tableStyleId>{5C22544A-7EE6-4342-B048-85BDC9FD1C3A}</a:tableStyleId>
              </a:tblPr>
              <a:tblGrid>
                <a:gridCol w="2856050">
                  <a:extLst>
                    <a:ext uri="{9D8B030D-6E8A-4147-A177-3AD203B41FA5}">
                      <a16:colId xmlns:a16="http://schemas.microsoft.com/office/drawing/2014/main" val="1990769857"/>
                    </a:ext>
                  </a:extLst>
                </a:gridCol>
                <a:gridCol w="971591">
                  <a:extLst>
                    <a:ext uri="{9D8B030D-6E8A-4147-A177-3AD203B41FA5}">
                      <a16:colId xmlns:a16="http://schemas.microsoft.com/office/drawing/2014/main" val="1001974692"/>
                    </a:ext>
                  </a:extLst>
                </a:gridCol>
                <a:gridCol w="706611">
                  <a:extLst>
                    <a:ext uri="{9D8B030D-6E8A-4147-A177-3AD203B41FA5}">
                      <a16:colId xmlns:a16="http://schemas.microsoft.com/office/drawing/2014/main" val="2243350659"/>
                    </a:ext>
                  </a:extLst>
                </a:gridCol>
                <a:gridCol w="794938">
                  <a:extLst>
                    <a:ext uri="{9D8B030D-6E8A-4147-A177-3AD203B41FA5}">
                      <a16:colId xmlns:a16="http://schemas.microsoft.com/office/drawing/2014/main" val="3748870930"/>
                    </a:ext>
                  </a:extLst>
                </a:gridCol>
              </a:tblGrid>
              <a:tr h="976243">
                <a:tc gridSpan="4">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Cost of external service -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mn-lt"/>
                        </a:rPr>
                        <a:t>2-Yearly RSP Overhaul (Ref. Agreement Number: 4610043448, PO: 4510388847/10) 2 Stations</a:t>
                      </a:r>
                      <a:endParaRPr lang="en-US" sz="18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66602833"/>
                  </a:ext>
                </a:extLst>
              </a:tr>
              <a:tr h="492392">
                <a:tc>
                  <a:txBody>
                    <a:bodyPr/>
                    <a:lstStyle/>
                    <a:p>
                      <a:r>
                        <a:rPr lang="en-US" sz="1400" b="1" kern="1200" dirty="0">
                          <a:solidFill>
                            <a:schemeClr val="tx1">
                              <a:lumMod val="50000"/>
                            </a:schemeClr>
                          </a:solidFill>
                          <a:latin typeface="+mn-lt"/>
                          <a:ea typeface="+mn-ea"/>
                          <a:cs typeface="+mn-cs"/>
                        </a:rPr>
                        <a:t>Activity Description</a:t>
                      </a:r>
                    </a:p>
                  </a:txBody>
                  <a:tcPr/>
                </a:tc>
                <a:tc>
                  <a:txBody>
                    <a:bodyPr/>
                    <a:lstStyle/>
                    <a:p>
                      <a:r>
                        <a:rPr lang="en-US" sz="1400" b="1" kern="1200" dirty="0">
                          <a:solidFill>
                            <a:schemeClr val="tx1">
                              <a:lumMod val="50000"/>
                            </a:schemeClr>
                          </a:solidFill>
                          <a:latin typeface="+mn-lt"/>
                          <a:ea typeface="+mn-ea"/>
                          <a:cs typeface="+mn-cs"/>
                        </a:rPr>
                        <a:t>NGN</a:t>
                      </a:r>
                    </a:p>
                  </a:txBody>
                  <a:tcPr/>
                </a:tc>
                <a:tc>
                  <a:txBody>
                    <a:bodyPr/>
                    <a:lstStyle/>
                    <a:p>
                      <a:r>
                        <a:rPr lang="en-US" sz="1400" b="1" kern="1200" dirty="0">
                          <a:solidFill>
                            <a:schemeClr val="tx1">
                              <a:lumMod val="50000"/>
                            </a:schemeClr>
                          </a:solidFill>
                          <a:latin typeface="+mn-lt"/>
                          <a:ea typeface="+mn-ea"/>
                          <a:cs typeface="+mn-cs"/>
                        </a:rPr>
                        <a:t>USD</a:t>
                      </a:r>
                    </a:p>
                  </a:txBody>
                  <a:tcPr/>
                </a:tc>
                <a:tc>
                  <a:txBody>
                    <a:bodyPr/>
                    <a:lstStyle/>
                    <a:p>
                      <a:r>
                        <a:rPr lang="en-US" sz="1400" b="1" kern="1200" dirty="0">
                          <a:solidFill>
                            <a:schemeClr val="tx1">
                              <a:lumMod val="50000"/>
                            </a:schemeClr>
                          </a:solidFill>
                          <a:latin typeface="+mn-lt"/>
                          <a:ea typeface="+mn-ea"/>
                          <a:cs typeface="+mn-cs"/>
                        </a:rPr>
                        <a:t>F$</a:t>
                      </a:r>
                    </a:p>
                  </a:txBody>
                  <a:tcPr/>
                </a:tc>
                <a:extLst>
                  <a:ext uri="{0D108BD9-81ED-4DB2-BD59-A6C34878D82A}">
                    <a16:rowId xmlns:a16="http://schemas.microsoft.com/office/drawing/2014/main" val="3741551409"/>
                  </a:ext>
                </a:extLst>
              </a:tr>
              <a:tr h="556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lumMod val="50000"/>
                            </a:schemeClr>
                          </a:solidFill>
                          <a:latin typeface="+mn-lt"/>
                          <a:ea typeface="+mn-ea"/>
                          <a:cs typeface="+mn-cs"/>
                        </a:rPr>
                        <a:t>Facility inspection on RSP PM/CM </a:t>
                      </a:r>
                    </a:p>
                  </a:txBody>
                  <a:tcPr/>
                </a:tc>
                <a:tc>
                  <a:txBody>
                    <a:bodyPr/>
                    <a:lstStyle/>
                    <a:p>
                      <a:r>
                        <a:rPr lang="en-US" sz="1400" b="0" kern="1200" dirty="0">
                          <a:solidFill>
                            <a:schemeClr val="tx1">
                              <a:lumMod val="50000"/>
                            </a:schemeClr>
                          </a:solidFill>
                          <a:latin typeface="+mn-lt"/>
                          <a:ea typeface="+mn-ea"/>
                          <a:cs typeface="+mn-cs"/>
                        </a:rPr>
                        <a:t>54,000</a:t>
                      </a:r>
                    </a:p>
                  </a:txBody>
                  <a:tcPr/>
                </a:tc>
                <a:tc>
                  <a:txBody>
                    <a:bodyPr/>
                    <a:lstStyle/>
                    <a:p>
                      <a:r>
                        <a:rPr lang="en-US" sz="1400" b="0" kern="1200" dirty="0">
                          <a:solidFill>
                            <a:schemeClr val="tx1">
                              <a:lumMod val="50000"/>
                            </a:schemeClr>
                          </a:solidFill>
                          <a:latin typeface="+mn-lt"/>
                          <a:ea typeface="+mn-ea"/>
                          <a:cs typeface="+mn-cs"/>
                        </a:rPr>
                        <a:t>600</a:t>
                      </a:r>
                    </a:p>
                  </a:txBody>
                  <a:tcPr/>
                </a:tc>
                <a:tc>
                  <a:txBody>
                    <a:bodyPr/>
                    <a:lstStyle/>
                    <a:p>
                      <a:r>
                        <a:rPr lang="en-US" sz="1400" b="0" kern="1200" dirty="0">
                          <a:solidFill>
                            <a:schemeClr val="tx1">
                              <a:lumMod val="50000"/>
                            </a:schemeClr>
                          </a:solidFill>
                          <a:latin typeface="+mn-lt"/>
                          <a:ea typeface="+mn-ea"/>
                          <a:cs typeface="+mn-cs"/>
                        </a:rPr>
                        <a:t>778.2</a:t>
                      </a:r>
                    </a:p>
                  </a:txBody>
                  <a:tcPr/>
                </a:tc>
                <a:extLst>
                  <a:ext uri="{0D108BD9-81ED-4DB2-BD59-A6C34878D82A}">
                    <a16:rowId xmlns:a16="http://schemas.microsoft.com/office/drawing/2014/main" val="3939340563"/>
                  </a:ext>
                </a:extLst>
              </a:tr>
              <a:tr h="870561">
                <a:tc>
                  <a:txBody>
                    <a:bodyPr/>
                    <a:lstStyle/>
                    <a:p>
                      <a:pPr marL="0" algn="l" defTabSz="914400" rtl="0" eaLnBrk="1" latinLnBrk="0" hangingPunct="1"/>
                      <a:r>
                        <a:rPr lang="en-US" sz="1400" b="0" kern="1200" dirty="0">
                          <a:solidFill>
                            <a:schemeClr val="tx1">
                              <a:lumMod val="50000"/>
                            </a:schemeClr>
                          </a:solidFill>
                          <a:latin typeface="+mn-lt"/>
                          <a:ea typeface="+mn-ea"/>
                          <a:cs typeface="+mn-cs"/>
                        </a:rPr>
                        <a:t>Two yearly PM activity [In-situ Overhaul &amp; Commissioning of RSP]</a:t>
                      </a:r>
                    </a:p>
                  </a:txBody>
                  <a:tcPr/>
                </a:tc>
                <a:tc>
                  <a:txBody>
                    <a:bodyPr/>
                    <a:lstStyle/>
                    <a:p>
                      <a:r>
                        <a:rPr lang="en-US" sz="1400" b="0" kern="1200" dirty="0">
                          <a:solidFill>
                            <a:schemeClr val="tx1">
                              <a:lumMod val="50000"/>
                            </a:schemeClr>
                          </a:solidFill>
                          <a:latin typeface="+mn-lt"/>
                          <a:ea typeface="+mn-ea"/>
                          <a:cs typeface="+mn-cs"/>
                        </a:rPr>
                        <a:t>500,000</a:t>
                      </a:r>
                    </a:p>
                  </a:txBody>
                  <a:tcPr/>
                </a:tc>
                <a:tc>
                  <a:txBody>
                    <a:bodyPr/>
                    <a:lstStyle/>
                    <a:p>
                      <a:r>
                        <a:rPr lang="en-US" sz="1400" b="0" kern="1200" dirty="0">
                          <a:solidFill>
                            <a:schemeClr val="tx1">
                              <a:lumMod val="50000"/>
                            </a:schemeClr>
                          </a:solidFill>
                          <a:latin typeface="+mn-lt"/>
                          <a:ea typeface="+mn-ea"/>
                          <a:cs typeface="+mn-cs"/>
                        </a:rPr>
                        <a:t>6600</a:t>
                      </a:r>
                    </a:p>
                  </a:txBody>
                  <a:tcPr/>
                </a:tc>
                <a:tc>
                  <a:txBody>
                    <a:bodyPr/>
                    <a:lstStyle/>
                    <a:p>
                      <a:r>
                        <a:rPr lang="en-US" sz="1400" b="0" kern="1200" dirty="0">
                          <a:solidFill>
                            <a:schemeClr val="tx1">
                              <a:lumMod val="50000"/>
                            </a:schemeClr>
                          </a:solidFill>
                          <a:latin typeface="+mn-lt"/>
                          <a:ea typeface="+mn-ea"/>
                          <a:cs typeface="+mn-cs"/>
                        </a:rPr>
                        <a:t>8250</a:t>
                      </a:r>
                    </a:p>
                  </a:txBody>
                  <a:tcPr/>
                </a:tc>
                <a:extLst>
                  <a:ext uri="{0D108BD9-81ED-4DB2-BD59-A6C34878D82A}">
                    <a16:rowId xmlns:a16="http://schemas.microsoft.com/office/drawing/2014/main" val="1917452111"/>
                  </a:ext>
                </a:extLst>
              </a:tr>
              <a:tr h="1111925">
                <a:tc>
                  <a:txBody>
                    <a:bodyPr/>
                    <a:lstStyle/>
                    <a:p>
                      <a:r>
                        <a:rPr lang="en-US" sz="1400" b="0" kern="1200" dirty="0">
                          <a:solidFill>
                            <a:schemeClr val="tx1">
                              <a:lumMod val="50000"/>
                            </a:schemeClr>
                          </a:solidFill>
                          <a:latin typeface="+mn-lt"/>
                          <a:ea typeface="+mn-ea"/>
                          <a:cs typeface="+mn-cs"/>
                        </a:rPr>
                        <a:t>Mob and </a:t>
                      </a:r>
                      <a:r>
                        <a:rPr lang="en-US" sz="1400" b="0" kern="1200" dirty="0" err="1">
                          <a:solidFill>
                            <a:schemeClr val="tx1">
                              <a:lumMod val="50000"/>
                            </a:schemeClr>
                          </a:solidFill>
                          <a:latin typeface="+mn-lt"/>
                          <a:ea typeface="+mn-ea"/>
                          <a:cs typeface="+mn-cs"/>
                        </a:rPr>
                        <a:t>Demob</a:t>
                      </a:r>
                      <a:r>
                        <a:rPr lang="en-US" sz="1400" b="0" kern="1200" dirty="0">
                          <a:solidFill>
                            <a:schemeClr val="tx1">
                              <a:lumMod val="50000"/>
                            </a:schemeClr>
                          </a:solidFill>
                          <a:latin typeface="+mn-lt"/>
                          <a:ea typeface="+mn-ea"/>
                          <a:cs typeface="+mn-cs"/>
                        </a:rPr>
                        <a:t> - Land (Equipment, HSSE and Community </a:t>
                      </a:r>
                      <a:r>
                        <a:rPr lang="en-US" sz="1400" b="0" kern="1200" dirty="0" err="1">
                          <a:solidFill>
                            <a:schemeClr val="tx1">
                              <a:lumMod val="50000"/>
                            </a:schemeClr>
                          </a:solidFill>
                          <a:latin typeface="+mn-lt"/>
                          <a:ea typeface="+mn-ea"/>
                          <a:cs typeface="+mn-cs"/>
                        </a:rPr>
                        <a:t>labour</a:t>
                      </a:r>
                      <a:r>
                        <a:rPr lang="en-US" sz="1400" b="0" kern="1200" dirty="0">
                          <a:solidFill>
                            <a:schemeClr val="tx1">
                              <a:lumMod val="50000"/>
                            </a:schemeClr>
                          </a:solidFill>
                          <a:latin typeface="+mn-lt"/>
                          <a:ea typeface="+mn-ea"/>
                          <a:cs typeface="+mn-cs"/>
                        </a:rPr>
                        <a:t>)</a:t>
                      </a:r>
                    </a:p>
                  </a:txBody>
                  <a:tcPr/>
                </a:tc>
                <a:tc>
                  <a:txBody>
                    <a:bodyPr/>
                    <a:lstStyle/>
                    <a:p>
                      <a:r>
                        <a:rPr lang="en-US" sz="1400" b="0" kern="1200" dirty="0">
                          <a:solidFill>
                            <a:schemeClr val="tx1">
                              <a:lumMod val="50000"/>
                            </a:schemeClr>
                          </a:solidFill>
                          <a:latin typeface="+mn-lt"/>
                          <a:ea typeface="+mn-ea"/>
                          <a:cs typeface="+mn-cs"/>
                        </a:rPr>
                        <a:t>200,000</a:t>
                      </a:r>
                    </a:p>
                  </a:txBody>
                  <a:tcPr/>
                </a:tc>
                <a:tc>
                  <a:txBody>
                    <a:bodyPr/>
                    <a:lstStyle/>
                    <a:p>
                      <a:r>
                        <a:rPr lang="en-US" sz="1400" b="0" kern="1200" dirty="0">
                          <a:solidFill>
                            <a:schemeClr val="tx1">
                              <a:lumMod val="50000"/>
                            </a:schemeClr>
                          </a:solidFill>
                          <a:latin typeface="+mn-lt"/>
                          <a:ea typeface="+mn-ea"/>
                          <a:cs typeface="+mn-cs"/>
                        </a:rPr>
                        <a:t>1600</a:t>
                      </a:r>
                    </a:p>
                  </a:txBody>
                  <a:tcPr/>
                </a:tc>
                <a:tc>
                  <a:txBody>
                    <a:bodyPr/>
                    <a:lstStyle/>
                    <a:p>
                      <a:r>
                        <a:rPr lang="en-US" sz="1400" b="0" kern="1200" dirty="0">
                          <a:solidFill>
                            <a:schemeClr val="tx1">
                              <a:lumMod val="50000"/>
                            </a:schemeClr>
                          </a:solidFill>
                          <a:latin typeface="+mn-lt"/>
                          <a:ea typeface="+mn-ea"/>
                          <a:cs typeface="+mn-cs"/>
                        </a:rPr>
                        <a:t>2260</a:t>
                      </a:r>
                    </a:p>
                  </a:txBody>
                  <a:tcPr/>
                </a:tc>
                <a:extLst>
                  <a:ext uri="{0D108BD9-81ED-4DB2-BD59-A6C34878D82A}">
                    <a16:rowId xmlns:a16="http://schemas.microsoft.com/office/drawing/2014/main" val="749800920"/>
                  </a:ext>
                </a:extLst>
              </a:tr>
              <a:tr h="631062">
                <a:tc>
                  <a:txBody>
                    <a:bodyPr/>
                    <a:lstStyle/>
                    <a:p>
                      <a:r>
                        <a:rPr lang="en-US" sz="1400" b="0" kern="1200" dirty="0">
                          <a:solidFill>
                            <a:schemeClr val="tx1">
                              <a:lumMod val="50000"/>
                            </a:schemeClr>
                          </a:solidFill>
                          <a:latin typeface="+mn-lt"/>
                          <a:ea typeface="+mn-ea"/>
                          <a:cs typeface="+mn-cs"/>
                        </a:rPr>
                        <a:t>Total</a:t>
                      </a:r>
                    </a:p>
                  </a:txBody>
                  <a:tcPr/>
                </a:tc>
                <a:tc>
                  <a:txBody>
                    <a:bodyPr/>
                    <a:lstStyle/>
                    <a:p>
                      <a:endParaRPr lang="en-US" sz="1400" b="0" kern="1200" dirty="0">
                        <a:solidFill>
                          <a:schemeClr val="tx1">
                            <a:lumMod val="50000"/>
                          </a:schemeClr>
                        </a:solidFill>
                        <a:latin typeface="+mn-lt"/>
                        <a:ea typeface="+mn-ea"/>
                        <a:cs typeface="+mn-cs"/>
                      </a:endParaRPr>
                    </a:p>
                  </a:txBody>
                  <a:tcPr/>
                </a:tc>
                <a:tc>
                  <a:txBody>
                    <a:bodyPr/>
                    <a:lstStyle/>
                    <a:p>
                      <a:endParaRPr lang="en-US" sz="1400" b="0" kern="1200" dirty="0">
                        <a:solidFill>
                          <a:schemeClr val="tx1">
                            <a:lumMod val="50000"/>
                          </a:schemeClr>
                        </a:solidFill>
                        <a:latin typeface="+mn-lt"/>
                        <a:ea typeface="+mn-ea"/>
                        <a:cs typeface="+mn-cs"/>
                      </a:endParaRPr>
                    </a:p>
                  </a:txBody>
                  <a:tcPr/>
                </a:tc>
                <a:tc>
                  <a:txBody>
                    <a:bodyPr/>
                    <a:lstStyle/>
                    <a:p>
                      <a:r>
                        <a:rPr lang="en-US" sz="1400" b="0" kern="1200" dirty="0">
                          <a:solidFill>
                            <a:schemeClr val="tx1">
                              <a:lumMod val="50000"/>
                            </a:schemeClr>
                          </a:solidFill>
                          <a:latin typeface="+mn-lt"/>
                          <a:ea typeface="+mn-ea"/>
                          <a:cs typeface="+mn-cs"/>
                        </a:rPr>
                        <a:t>11,288</a:t>
                      </a:r>
                    </a:p>
                  </a:txBody>
                  <a:tcPr/>
                </a:tc>
                <a:extLst>
                  <a:ext uri="{0D108BD9-81ED-4DB2-BD59-A6C34878D82A}">
                    <a16:rowId xmlns:a16="http://schemas.microsoft.com/office/drawing/2014/main" val="2313877999"/>
                  </a:ext>
                </a:extLst>
              </a:tr>
            </a:tbl>
          </a:graphicData>
        </a:graphic>
      </p:graphicFrame>
      <p:graphicFrame>
        <p:nvGraphicFramePr>
          <p:cNvPr id="10" name="Table 9">
            <a:extLst>
              <a:ext uri="{FF2B5EF4-FFF2-40B4-BE49-F238E27FC236}">
                <a16:creationId xmlns:a16="http://schemas.microsoft.com/office/drawing/2014/main" id="{727498BB-1882-4D7A-B7DA-1CF0A73ABCB6}"/>
              </a:ext>
            </a:extLst>
          </p:cNvPr>
          <p:cNvGraphicFramePr>
            <a:graphicFrameLocks noGrp="1"/>
          </p:cNvGraphicFramePr>
          <p:nvPr>
            <p:extLst>
              <p:ext uri="{D42A27DB-BD31-4B8C-83A1-F6EECF244321}">
                <p14:modId xmlns:p14="http://schemas.microsoft.com/office/powerpoint/2010/main" val="3747430654"/>
              </p:ext>
            </p:extLst>
          </p:nvPr>
        </p:nvGraphicFramePr>
        <p:xfrm>
          <a:off x="5881174" y="1371600"/>
          <a:ext cx="5913250" cy="4556602"/>
        </p:xfrm>
        <a:graphic>
          <a:graphicData uri="http://schemas.openxmlformats.org/drawingml/2006/table">
            <a:tbl>
              <a:tblPr firstRow="1" bandRow="1">
                <a:tableStyleId>{5C22544A-7EE6-4342-B048-85BDC9FD1C3A}</a:tableStyleId>
              </a:tblPr>
              <a:tblGrid>
                <a:gridCol w="1923465">
                  <a:extLst>
                    <a:ext uri="{9D8B030D-6E8A-4147-A177-3AD203B41FA5}">
                      <a16:colId xmlns:a16="http://schemas.microsoft.com/office/drawing/2014/main" val="1990769857"/>
                    </a:ext>
                  </a:extLst>
                </a:gridCol>
                <a:gridCol w="1339361">
                  <a:extLst>
                    <a:ext uri="{9D8B030D-6E8A-4147-A177-3AD203B41FA5}">
                      <a16:colId xmlns:a16="http://schemas.microsoft.com/office/drawing/2014/main" val="1001974692"/>
                    </a:ext>
                  </a:extLst>
                </a:gridCol>
                <a:gridCol w="1219200">
                  <a:extLst>
                    <a:ext uri="{9D8B030D-6E8A-4147-A177-3AD203B41FA5}">
                      <a16:colId xmlns:a16="http://schemas.microsoft.com/office/drawing/2014/main" val="2243350659"/>
                    </a:ext>
                  </a:extLst>
                </a:gridCol>
                <a:gridCol w="1431224">
                  <a:extLst>
                    <a:ext uri="{9D8B030D-6E8A-4147-A177-3AD203B41FA5}">
                      <a16:colId xmlns:a16="http://schemas.microsoft.com/office/drawing/2014/main" val="3748870930"/>
                    </a:ext>
                  </a:extLst>
                </a:gridCol>
              </a:tblGrid>
              <a:tr h="740962">
                <a:tc gridSpan="4">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RSP Overhaul &amp; Maintenance Services (circa 5,701.77USD/Asset)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66602833"/>
                  </a:ext>
                </a:extLst>
              </a:tr>
              <a:tr h="807879">
                <a:tc>
                  <a:txBody>
                    <a:bodyPr/>
                    <a:lstStyle/>
                    <a:p>
                      <a:r>
                        <a:rPr lang="en-US" sz="1400" b="1" kern="1200" dirty="0">
                          <a:solidFill>
                            <a:schemeClr val="tx1">
                              <a:lumMod val="50000"/>
                            </a:schemeClr>
                          </a:solidFill>
                          <a:latin typeface="+mn-lt"/>
                          <a:ea typeface="+mn-ea"/>
                          <a:cs typeface="+mn-cs"/>
                        </a:rPr>
                        <a:t>Activity Description</a:t>
                      </a:r>
                    </a:p>
                  </a:txBody>
                  <a:tcPr/>
                </a:tc>
                <a:tc>
                  <a:txBody>
                    <a:bodyPr/>
                    <a:lstStyle/>
                    <a:p>
                      <a:r>
                        <a:rPr lang="en-US" sz="1400" b="1" kern="1200" dirty="0">
                          <a:solidFill>
                            <a:schemeClr val="tx1">
                              <a:lumMod val="50000"/>
                            </a:schemeClr>
                          </a:solidFill>
                          <a:latin typeface="+mn-lt"/>
                          <a:ea typeface="+mn-ea"/>
                          <a:cs typeface="+mn-cs"/>
                        </a:rPr>
                        <a:t>No. of Flow Stations</a:t>
                      </a:r>
                    </a:p>
                  </a:txBody>
                  <a:tcPr/>
                </a:tc>
                <a:tc>
                  <a:txBody>
                    <a:bodyPr/>
                    <a:lstStyle/>
                    <a:p>
                      <a:r>
                        <a:rPr lang="en-US" sz="1400" b="1" kern="1200" dirty="0">
                          <a:solidFill>
                            <a:schemeClr val="tx1">
                              <a:lumMod val="50000"/>
                            </a:schemeClr>
                          </a:solidFill>
                          <a:latin typeface="+mn-lt"/>
                          <a:ea typeface="+mn-ea"/>
                          <a:cs typeface="+mn-cs"/>
                        </a:rPr>
                        <a:t>Cost of External Services ($)</a:t>
                      </a:r>
                    </a:p>
                    <a:p>
                      <a:r>
                        <a:rPr lang="en-US" sz="1400" b="1" kern="1200" dirty="0">
                          <a:solidFill>
                            <a:schemeClr val="tx1">
                              <a:lumMod val="50000"/>
                            </a:schemeClr>
                          </a:solidFill>
                          <a:latin typeface="+mn-lt"/>
                          <a:ea typeface="+mn-ea"/>
                          <a:cs typeface="+mn-cs"/>
                        </a:rPr>
                        <a:t>(2yrly)</a:t>
                      </a:r>
                    </a:p>
                  </a:txBody>
                  <a:tcPr/>
                </a:tc>
                <a:tc>
                  <a:txBody>
                    <a:bodyPr/>
                    <a:lstStyle/>
                    <a:p>
                      <a:r>
                        <a:rPr lang="en-US" sz="1400" b="1" kern="1200" dirty="0">
                          <a:solidFill>
                            <a:schemeClr val="tx1">
                              <a:lumMod val="50000"/>
                            </a:schemeClr>
                          </a:solidFill>
                          <a:latin typeface="+mn-lt"/>
                          <a:ea typeface="+mn-ea"/>
                          <a:cs typeface="+mn-cs"/>
                        </a:rPr>
                        <a:t>Cumulative Cost Savings($) (10yrs)</a:t>
                      </a:r>
                    </a:p>
                  </a:txBody>
                  <a:tcPr/>
                </a:tc>
                <a:extLst>
                  <a:ext uri="{0D108BD9-81ED-4DB2-BD59-A6C34878D82A}">
                    <a16:rowId xmlns:a16="http://schemas.microsoft.com/office/drawing/2014/main" val="3741551409"/>
                  </a:ext>
                </a:extLst>
              </a:tr>
              <a:tr h="624928">
                <a:tc>
                  <a:txBody>
                    <a:bodyPr/>
                    <a:lstStyle/>
                    <a:p>
                      <a:r>
                        <a:rPr lang="en-US" sz="1400" dirty="0"/>
                        <a:t>Central East Asset</a:t>
                      </a:r>
                    </a:p>
                  </a:txBody>
                  <a:tcPr/>
                </a:tc>
                <a:tc>
                  <a:txBody>
                    <a:bodyPr/>
                    <a:lstStyle/>
                    <a:p>
                      <a:r>
                        <a:rPr lang="en-US" sz="1400" b="0" kern="1200" dirty="0">
                          <a:solidFill>
                            <a:schemeClr val="tx1">
                              <a:lumMod val="50000"/>
                            </a:schemeClr>
                          </a:solidFill>
                          <a:latin typeface="+mn-lt"/>
                          <a:ea typeface="+mn-ea"/>
                          <a:cs typeface="+mn-cs"/>
                        </a:rPr>
                        <a:t>7</a:t>
                      </a:r>
                    </a:p>
                  </a:txBody>
                  <a:tcPr/>
                </a:tc>
                <a:tc>
                  <a:txBody>
                    <a:bodyPr/>
                    <a:lstStyle/>
                    <a:p>
                      <a:r>
                        <a:rPr lang="en-US" sz="1400" b="0" kern="1200" dirty="0">
                          <a:solidFill>
                            <a:schemeClr val="tx1">
                              <a:lumMod val="50000"/>
                            </a:schemeClr>
                          </a:solidFill>
                          <a:latin typeface="+mn-lt"/>
                          <a:ea typeface="+mn-ea"/>
                          <a:cs typeface="+mn-cs"/>
                        </a:rPr>
                        <a:t>39,508</a:t>
                      </a:r>
                    </a:p>
                  </a:txBody>
                  <a:tcPr/>
                </a:tc>
                <a:tc>
                  <a:txBody>
                    <a:bodyPr/>
                    <a:lstStyle/>
                    <a:p>
                      <a:r>
                        <a:rPr lang="en-US" sz="1400" b="0" kern="1200" dirty="0">
                          <a:solidFill>
                            <a:schemeClr val="tx1">
                              <a:lumMod val="50000"/>
                            </a:schemeClr>
                          </a:solidFill>
                          <a:latin typeface="+mn-lt"/>
                          <a:ea typeface="+mn-ea"/>
                          <a:cs typeface="+mn-cs"/>
                        </a:rPr>
                        <a:t>197,540</a:t>
                      </a:r>
                    </a:p>
                  </a:txBody>
                  <a:tcPr/>
                </a:tc>
                <a:extLst>
                  <a:ext uri="{0D108BD9-81ED-4DB2-BD59-A6C34878D82A}">
                    <a16:rowId xmlns:a16="http://schemas.microsoft.com/office/drawing/2014/main" val="3939340563"/>
                  </a:ext>
                </a:extLst>
              </a:tr>
              <a:tr h="977754">
                <a:tc>
                  <a:txBody>
                    <a:bodyPr/>
                    <a:lstStyle/>
                    <a:p>
                      <a:r>
                        <a:rPr lang="en-US" sz="1400" dirty="0"/>
                        <a:t>West Asset</a:t>
                      </a:r>
                    </a:p>
                  </a:txBody>
                  <a:tcPr/>
                </a:tc>
                <a:tc>
                  <a:txBody>
                    <a:bodyPr/>
                    <a:lstStyle/>
                    <a:p>
                      <a:r>
                        <a:rPr lang="en-US" sz="1400" b="0" kern="1200" dirty="0">
                          <a:solidFill>
                            <a:schemeClr val="tx1">
                              <a:lumMod val="50000"/>
                            </a:schemeClr>
                          </a:solidFill>
                          <a:latin typeface="+mn-lt"/>
                          <a:ea typeface="+mn-ea"/>
                          <a:cs typeface="+mn-cs"/>
                        </a:rPr>
                        <a:t>3</a:t>
                      </a:r>
                    </a:p>
                  </a:txBody>
                  <a:tcPr/>
                </a:tc>
                <a:tc>
                  <a:txBody>
                    <a:bodyPr/>
                    <a:lstStyle/>
                    <a:p>
                      <a:r>
                        <a:rPr lang="en-US" sz="1400" b="0" kern="1200" dirty="0">
                          <a:solidFill>
                            <a:schemeClr val="tx1">
                              <a:lumMod val="50000"/>
                            </a:schemeClr>
                          </a:solidFill>
                          <a:latin typeface="+mn-lt"/>
                          <a:ea typeface="+mn-ea"/>
                          <a:cs typeface="+mn-cs"/>
                        </a:rPr>
                        <a:t>16,932</a:t>
                      </a:r>
                    </a:p>
                  </a:txBody>
                  <a:tcPr/>
                </a:tc>
                <a:tc>
                  <a:txBody>
                    <a:bodyPr/>
                    <a:lstStyle/>
                    <a:p>
                      <a:r>
                        <a:rPr lang="en-US" sz="1400" b="0" kern="1200" dirty="0">
                          <a:solidFill>
                            <a:schemeClr val="tx1">
                              <a:lumMod val="50000"/>
                            </a:schemeClr>
                          </a:solidFill>
                          <a:latin typeface="+mn-lt"/>
                          <a:ea typeface="+mn-ea"/>
                          <a:cs typeface="+mn-cs"/>
                        </a:rPr>
                        <a:t>84,660</a:t>
                      </a:r>
                    </a:p>
                  </a:txBody>
                  <a:tcPr/>
                </a:tc>
                <a:extLst>
                  <a:ext uri="{0D108BD9-81ED-4DB2-BD59-A6C34878D82A}">
                    <a16:rowId xmlns:a16="http://schemas.microsoft.com/office/drawing/2014/main" val="1917452111"/>
                  </a:ext>
                </a:extLst>
              </a:tr>
              <a:tr h="559315">
                <a:tc>
                  <a:txBody>
                    <a:bodyPr/>
                    <a:lstStyle/>
                    <a:p>
                      <a:r>
                        <a:rPr lang="en-US" sz="1400" dirty="0"/>
                        <a:t>Land East Asset</a:t>
                      </a:r>
                    </a:p>
                  </a:txBody>
                  <a:tcPr/>
                </a:tc>
                <a:tc>
                  <a:txBody>
                    <a:bodyPr/>
                    <a:lstStyle/>
                    <a:p>
                      <a:r>
                        <a:rPr lang="en-US" sz="1400" b="0" kern="1200" dirty="0">
                          <a:solidFill>
                            <a:schemeClr val="tx1">
                              <a:lumMod val="50000"/>
                            </a:schemeClr>
                          </a:solidFill>
                          <a:latin typeface="+mn-lt"/>
                          <a:ea typeface="+mn-ea"/>
                          <a:cs typeface="+mn-cs"/>
                        </a:rPr>
                        <a:t>11</a:t>
                      </a:r>
                    </a:p>
                  </a:txBody>
                  <a:tcPr/>
                </a:tc>
                <a:tc>
                  <a:txBody>
                    <a:bodyPr/>
                    <a:lstStyle/>
                    <a:p>
                      <a:r>
                        <a:rPr lang="en-US" sz="1400" b="0" kern="1200" dirty="0">
                          <a:solidFill>
                            <a:schemeClr val="tx1">
                              <a:lumMod val="50000"/>
                            </a:schemeClr>
                          </a:solidFill>
                          <a:latin typeface="+mn-lt"/>
                          <a:ea typeface="+mn-ea"/>
                          <a:cs typeface="+mn-cs"/>
                        </a:rPr>
                        <a:t>62,084</a:t>
                      </a:r>
                    </a:p>
                  </a:txBody>
                  <a:tcPr/>
                </a:tc>
                <a:tc>
                  <a:txBody>
                    <a:bodyPr/>
                    <a:lstStyle/>
                    <a:p>
                      <a:r>
                        <a:rPr lang="en-US" sz="1400" b="0" kern="1200" dirty="0">
                          <a:solidFill>
                            <a:schemeClr val="tx1">
                              <a:lumMod val="50000"/>
                            </a:schemeClr>
                          </a:solidFill>
                          <a:latin typeface="+mn-lt"/>
                          <a:ea typeface="+mn-ea"/>
                          <a:cs typeface="+mn-cs"/>
                        </a:rPr>
                        <a:t>310,420</a:t>
                      </a:r>
                    </a:p>
                  </a:txBody>
                  <a:tcPr/>
                </a:tc>
                <a:extLst>
                  <a:ext uri="{0D108BD9-81ED-4DB2-BD59-A6C34878D82A}">
                    <a16:rowId xmlns:a16="http://schemas.microsoft.com/office/drawing/2014/main" val="749800920"/>
                  </a:ext>
                </a:extLst>
              </a:tr>
              <a:tr h="708763">
                <a:tc>
                  <a:txBody>
                    <a:bodyPr/>
                    <a:lstStyle/>
                    <a:p>
                      <a:r>
                        <a:rPr lang="en-US" sz="1400" b="0" kern="1200" dirty="0">
                          <a:solidFill>
                            <a:schemeClr val="tx1">
                              <a:lumMod val="50000"/>
                            </a:schemeClr>
                          </a:solidFill>
                          <a:latin typeface="+mn-lt"/>
                          <a:ea typeface="+mn-ea"/>
                          <a:cs typeface="+mn-cs"/>
                        </a:rPr>
                        <a:t>Total</a:t>
                      </a:r>
                    </a:p>
                  </a:txBody>
                  <a:tcPr/>
                </a:tc>
                <a:tc>
                  <a:txBody>
                    <a:bodyPr/>
                    <a:lstStyle/>
                    <a:p>
                      <a:r>
                        <a:rPr lang="en-US" sz="1400" b="0" kern="1200" dirty="0">
                          <a:solidFill>
                            <a:schemeClr val="tx1">
                              <a:lumMod val="50000"/>
                            </a:schemeClr>
                          </a:solidFill>
                          <a:latin typeface="+mn-lt"/>
                          <a:ea typeface="+mn-ea"/>
                          <a:cs typeface="+mn-cs"/>
                        </a:rPr>
                        <a:t>21</a:t>
                      </a:r>
                    </a:p>
                  </a:txBody>
                  <a:tcPr/>
                </a:tc>
                <a:tc>
                  <a:txBody>
                    <a:bodyPr/>
                    <a:lstStyle/>
                    <a:p>
                      <a:r>
                        <a:rPr lang="en-US" sz="1400" b="0" kern="1200" dirty="0">
                          <a:solidFill>
                            <a:schemeClr val="tx1">
                              <a:lumMod val="50000"/>
                            </a:schemeClr>
                          </a:solidFill>
                          <a:latin typeface="+mn-lt"/>
                          <a:ea typeface="+mn-ea"/>
                          <a:cs typeface="+mn-cs"/>
                        </a:rPr>
                        <a:t>118524</a:t>
                      </a:r>
                    </a:p>
                  </a:txBody>
                  <a:tcPr/>
                </a:tc>
                <a:tc>
                  <a:txBody>
                    <a:bodyPr/>
                    <a:lstStyle/>
                    <a:p>
                      <a:r>
                        <a:rPr lang="en-US" sz="1400" b="0" kern="1200" dirty="0">
                          <a:solidFill>
                            <a:schemeClr val="tx1">
                              <a:lumMod val="50000"/>
                            </a:schemeClr>
                          </a:solidFill>
                          <a:latin typeface="+mn-lt"/>
                          <a:ea typeface="+mn-ea"/>
                          <a:cs typeface="+mn-cs"/>
                        </a:rPr>
                        <a:t>592,620</a:t>
                      </a:r>
                    </a:p>
                  </a:txBody>
                  <a:tcPr/>
                </a:tc>
                <a:extLst>
                  <a:ext uri="{0D108BD9-81ED-4DB2-BD59-A6C34878D82A}">
                    <a16:rowId xmlns:a16="http://schemas.microsoft.com/office/drawing/2014/main" val="2313877999"/>
                  </a:ext>
                </a:extLst>
              </a:tr>
            </a:tbl>
          </a:graphicData>
        </a:graphic>
      </p:graphicFrame>
    </p:spTree>
    <p:extLst>
      <p:ext uri="{BB962C8B-B14F-4D97-AF65-F5344CB8AC3E}">
        <p14:creationId xmlns:p14="http://schemas.microsoft.com/office/powerpoint/2010/main" val="2355178028"/>
      </p:ext>
    </p:extLst>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p:Policy xmlns:p="office.server.policy" id="" local="true">
  <p:Name>Shell Document Base</p:Name>
  <p:Description/>
  <p:Statement/>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/sites/aaaaa8320</xsnScope>
</customXsn>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D34C64B2CDF834BA69A2A80D2F4FF7B" ma:contentTypeVersion="256" ma:contentTypeDescription="Shell Document is a document that derives it properties from the 'Shell Document Base' content type." ma:contentTypeScope="" ma:versionID="52c074a6b2af0a5664d43c14055c4acb">
  <xsd:schema xmlns:xsd="http://www.w3.org/2001/XMLSchema" xmlns:xs="http://www.w3.org/2001/XMLSchema" xmlns:p="http://schemas.microsoft.com/office/2006/metadata/properties" xmlns:ns1="http://schemas.microsoft.com/sharepoint/v3" xmlns:ns2="4569d55d-ab0a-4ebb-9966-2871c9d3c86b" xmlns:ns4="562bee5c-c509-42fb-ba2d-09190ee24177" xmlns:ns5="http://schemas.microsoft.com/sharepoint/v4" targetNamespace="http://schemas.microsoft.com/office/2006/metadata/properties" ma:root="true" ma:fieldsID="40cc4d9d53e6fe851e9fe185c40af222" ns1:_="" ns2:_="" ns4:_="" ns5:_="">
    <xsd:import namespace="http://schemas.microsoft.com/sharepoint/v3"/>
    <xsd:import namespace="4569d55d-ab0a-4ebb-9966-2871c9d3c86b"/>
    <xsd:import namespace="562bee5c-c509-42fb-ba2d-09190ee24177"/>
    <xsd:import namespace="http://schemas.microsoft.com/sharepoint/v4"/>
    <xsd:element name="properties">
      <xsd:complexType>
        <xsd:sequence>
          <xsd:element name="documentManagement">
            <xsd:complexType>
              <xsd:all>
                <xsd:element ref="ns1:Shell_x0020_SharePoint_x0020_SAEF_x0020_Owner" minOccurs="0"/>
                <xsd:element ref="ns2:_dlc_DocIdUrl" minOccurs="0"/>
                <xsd:element ref="ns1:Shell_x0020_SharePoint_x0020_SAEF_x0020_SiteCollectionName"/>
                <xsd:element ref="ns1:Shell_x0020_SharePoint_x0020_SAEF_x0020_SiteOwner"/>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ice2f7984e9548f9a31773f854109466" minOccurs="0"/>
                <xsd:element ref="ns4:j34f96ae8e6f4bcabd929698e8369ad6" minOccurs="0"/>
                <xsd:element ref="ns4:m27a77c6217043dda0efeb6a3870ea75" minOccurs="0"/>
                <xsd:element ref="ns4:l66fdc14b4fa46eea88ee2aac7ad2eac" minOccurs="0"/>
                <xsd:element ref="ns4:gd7acb725c174ee6b184d60d15597f6a" minOccurs="0"/>
                <xsd:element ref="ns4:p8984985015b40798918b5a01b45e4b3" minOccurs="0"/>
                <xsd:element ref="ns4:h284211f833048b1a5ccec1f0d9b0f7a" minOccurs="0"/>
                <xsd:element ref="ns4:f7493bb9534844dea7875c9f505950a2" minOccurs="0"/>
                <xsd:element ref="ns4:l29dd253148e4d109b8c1444f6695d3b" minOccurs="0"/>
                <xsd:element ref="ns4:c47cabfea1bc4e2691b8d95c8ce41647" minOccurs="0"/>
                <xsd:element ref="ns4:a99e316a51584b349a985674ef8a1639" minOccurs="0"/>
                <xsd:element ref="ns4:dc07035f798748f5ba882d29e2b62c9e"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8" nillable="true" ma:displayName="Owner" ma:hidden="true" ma:internalName="Shell_x0020_SharePoint_x0020_SAEF_x0020_Owner">
      <xsd:simpleType>
        <xsd:restriction base="dms:Text"/>
      </xsd:simpleType>
    </xsd:element>
    <xsd:element name="Shell_x0020_SharePoint_x0020_SAEF_x0020_SiteCollectionName" ma:index="21" ma:displayName="Site Collection Name" ma:default="Global Production Engineering" ma:hidden="true" ma:internalName="Shell_x0020_SharePoint_x0020_SAEF_x0020_SiteCollectionName">
      <xsd:simpleType>
        <xsd:restriction base="dms:Text"/>
      </xsd:simpleType>
    </xsd:element>
    <xsd:element name="Shell_x0020_SharePoint_x0020_SAEF_x0020_SiteOwner" ma:index="22" ma:displayName="Site Owner" ma:default="europe\ellen.hall" ma:hidden="true" ma:internalName="Shell_x0020_SharePoint_x0020_SAEF_x0020_SiteOwner">
      <xsd:simpleType>
        <xsd:restriction base="dms:Text"/>
      </xsd:simpleType>
    </xsd:element>
    <xsd:element name="Shell_x0020_SharePoint_x0020_SAEF_x0020_Collection" ma:index="25" ma:displayName="Collection" ma:default="0" ma:hidden="true" ma:internalName="Shell_x0020_SharePoint_x0020_SAEF_x0020_Collection">
      <xsd:simpleType>
        <xsd:restriction base="dms:Boolean"/>
      </xsd:simpleType>
    </xsd:element>
    <xsd:element name="Shell_x0020_SharePoint_x0020_SAEF_x0020_KeepFileLocal" ma:index="26"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27" nillable="true" ma:displayName="Asset Identifier" ma:hidden="true" ma:internalName="Shell_x0020_SharePoint_x0020_SAEF_x0020_AssetIdentifier">
      <xsd:simpleType>
        <xsd:restriction base="dms:Text"/>
      </xsd:simpleType>
    </xsd:element>
    <xsd:element name="Shell_x0020_SharePoint_x0020_SAEF_x0020_FilePlanRecordType" ma:index="30" nillable="true" ma:displayName="File Plan Record Type" ma:hidden="true" ma:internalName="Shell_x0020_SharePoint_x0020_SAEF_x0020_FilePlanRecordType">
      <xsd:simpleType>
        <xsd:restriction base="dms:Text"/>
      </xsd:simpleType>
    </xsd:element>
    <xsd:element name="Shell_x0020_SharePoint_x0020_SAEF_x0020_RecordStatus" ma:index="31" nillable="true" ma:displayName="Record Status" ma:hidden="true" ma:internalName="Shell_x0020_SharePoint_x0020_SAEF_x0020_RecordStatus">
      <xsd:simpleType>
        <xsd:restriction base="dms:Text"/>
      </xsd:simpleType>
    </xsd:element>
    <xsd:element name="Shell_x0020_SharePoint_x0020_SAEF_x0020_Declarer" ma:index="32" nillable="true" ma:displayName="Declarer" ma:hidden="true" ma:internalName="Shell_x0020_SharePoint_x0020_SAEF_x0020_Declarer">
      <xsd:simpleType>
        <xsd:restriction base="dms:Text"/>
      </xsd:simpleType>
    </xsd:element>
    <xsd:element name="Shell_x0020_SharePoint_x0020_SAEF_x0020_IsRecord" ma:index="33" nillable="true" ma:displayName="Is Record" ma:hidden="true" ma:internalName="Shell_x0020_SharePoint_x0020_SAEF_x0020_IsRecord">
      <xsd:simpleType>
        <xsd:restriction base="dms:Text"/>
      </xsd:simpleType>
    </xsd:element>
    <xsd:element name="Shell_x0020_SharePoint_x0020_SAEF_x0020_TRIMRecordNumber" ma:index="34" nillable="true" ma:displayName="TRIM Record Number" ma:hidden="true" ma:internalName="Shell_x0020_SharePoint_x0020_SAEF_x0020_TRIMRecordNumber">
      <xsd:simpleType>
        <xsd:restriction base="dms:Text"/>
      </xsd:simpleType>
    </xsd:element>
    <xsd:element name="_dlc_Exempt" ma:index="35" nillable="true" ma:displayName="Exempt from Policy" ma:hidden="true" ma:internalName="_dlc_Exempt" ma:readOnly="true">
      <xsd:simpleType>
        <xsd:restriction base="dms:Unknown"/>
      </xsd:simpleType>
    </xsd:element>
    <xsd:element name="_dlc_ExpireDateSaved" ma:index="36" nillable="true" ma:displayName="Original Expiration Date" ma:hidden="true" ma:internalName="_dlc_ExpireDateSaved" ma:readOnly="true">
      <xsd:simpleType>
        <xsd:restriction base="dms:DateTime"/>
      </xsd:simpleType>
    </xsd:element>
    <xsd:element name="_dlc_ExpireDate" ma:index="37" nillable="true" ma:displayName="Expiration Date" ma:description="" ma:hidden="true" ma:indexed="true" ma:internalName="_dlc_ExpireDate" ma:readOnly="true">
      <xsd:simpleType>
        <xsd:restriction base="dms:DateTime"/>
      </xsd:simpleType>
    </xsd:element>
    <xsd:element name="AverageRating" ma:index="40" nillable="true" ma:displayName="Rating (0-5)" ma:decimals="2" ma:description="Average value of all the ratings that have been submitted" ma:hidden="true" ma:internalName="AverageRating" ma:readOnly="true">
      <xsd:simpleType>
        <xsd:restriction base="dms:Number"/>
      </xsd:simpleType>
    </xsd:element>
    <xsd:element name="RatingCount" ma:index="41"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569d55d-ab0a-4ebb-9966-2871c9d3c86b"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8"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element name="TaxCatchAll" ma:index="38" nillable="true" ma:displayName="Taxonomy Catch All Column" ma:description="" ma:hidden="true" ma:list="{e3ee2806-30e1-467b-afa7-92106bdc835e}" ma:internalName="TaxCatchAll" ma:showField="CatchAllData" ma:web="4569d55d-ab0a-4ebb-9966-2871c9d3c86b">
      <xsd:complexType>
        <xsd:complexContent>
          <xsd:extension base="dms:MultiChoiceLookup">
            <xsd:sequence>
              <xsd:element name="Value" type="dms:Lookup" maxOccurs="unbounded" minOccurs="0" nillable="true"/>
            </xsd:sequence>
          </xsd:extension>
        </xsd:complexContent>
      </xsd:complexType>
    </xsd:element>
    <xsd:element name="TaxCatchAllLabel" ma:index="39" nillable="true" ma:displayName="Taxonomy Catch All Column1" ma:description="" ma:hidden="true" ma:list="{e3ee2806-30e1-467b-afa7-92106bdc835e}" ma:internalName="TaxCatchAllLabel" ma:readOnly="true" ma:showField="CatchAllDataLabel" ma:web="4569d55d-ab0a-4ebb-9966-2871c9d3c8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62bee5c-c509-42fb-ba2d-09190ee24177" elementFormDefault="qualified">
    <xsd:import namespace="http://schemas.microsoft.com/office/2006/documentManagement/types"/>
    <xsd:import namespace="http://schemas.microsoft.com/office/infopath/2007/PartnerControls"/>
    <xsd:element name="ice2f7984e9548f9a31773f854109466" ma:index="42" ma:taxonomy="true" ma:internalName="ice2f7984e9548f9a31773f854109466" ma:taxonomyFieldName="Shell_x0020_SharePoint_x0020_SAEF_x0020_SecurityClassification" ma:displayName="Security Classification" ma:default="10;#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j34f96ae8e6f4bcabd929698e8369ad6" ma:index="43" ma:taxonomy="true" ma:internalName="j34f96ae8e6f4bcabd929698e8369ad6" ma:taxonomyFieldName="Shell_x0020_SharePoint_x0020_SAEF_x0020_ExportControlClassification" ma:displayName="Export Control" ma:default="9;#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m27a77c6217043dda0efeb6a3870ea75" ma:index="44" ma:taxonomy="true" ma:internalName="m27a77c6217043dda0efeb6a3870ea75" ma:taxonomyFieldName="Shell_x0020_SharePoint_x0020_SAEF_x0020_DocumentStatus" ma:displayName="Document Status" ma:default="11;#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l66fdc14b4fa46eea88ee2aac7ad2eac" ma:index="45" ma:taxonomy="true" ma:internalName="l66fdc14b4fa46eea88ee2aac7ad2eac" ma:taxonomyFieldName="Shell_x0020_SharePoint_x0020_SAEF_x0020_DocumentType" ma:displayName="Document Type" ma:default="" ma:fieldId="{566fdc14-b4fa-46ee-a88e-e2aac7ad2eac}" ma:sspId="e3aebf70-341c-4d91-bdd3-aba9df361687" ma:termSetId="b6feb9a0-8433-45b5-9634-27a3c7ba78c3" ma:anchorId="17007717-f426-49c9-ad39-2fd6dbd79117" ma:open="false" ma:isKeyword="false">
      <xsd:complexType>
        <xsd:sequence>
          <xsd:element ref="pc:Terms" minOccurs="0" maxOccurs="1"/>
        </xsd:sequence>
      </xsd:complexType>
    </xsd:element>
    <xsd:element name="gd7acb725c174ee6b184d60d15597f6a" ma:index="46" ma:taxonomy="true" ma:internalName="gd7acb725c174ee6b184d60d15597f6a" ma:taxonomyFieldName="Shell_x0020_SharePoint_x0020_SAEF_x0020_Business" ma:displayName="Business" ma:default="1;#Upstream International|dabf15d9-4f75-4ed1-b8a1-a0c3e2a8588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p8984985015b40798918b5a01b45e4b3" ma:index="47" ma:taxonomy="true" ma:internalName="p8984985015b40798918b5a01b45e4b3" ma:taxonomyFieldName="Shell_x0020_SharePoint_x0020_SAEF_x0020_BusinessUnitRegion" ma:displayName="Business Unit/Region" ma:default="2;#Global Production Engineering|586b4a7a-c0a0-4515-8be9-0a9770b58221"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h284211f833048b1a5ccec1f0d9b0f7a" ma:index="48" ma:taxonomy="true" ma:internalName="h284211f833048b1a5ccec1f0d9b0f7a" ma:taxonomyFieldName="Shell_x0020_SharePoint_x0020_SAEF_x0020_GlobalFunction" ma:displayName="Business Function" ma:default="3;#Not Applicable|ddce64fb-3cb8-4cd9-8e3d-0fe554247fd1"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f7493bb9534844dea7875c9f505950a2" ma:index="49" nillable="true" ma:taxonomy="true" ma:internalName="f7493bb9534844dea7875c9f505950a2" ma:taxonomyFieldName="Shell_x0020_SharePoint_x0020_SAEF_x0020_BusinessProcess" ma:displayName="Business Process" ma:default="8;#Production - Operational Effectiveness|9500c6e2-2375-4105-9233-40a592cade69"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l29dd253148e4d109b8c1444f6695d3b" ma:index="50" ma:taxonomy="true" ma:internalName="l29dd253148e4d109b8c1444f6695d3b" ma:taxonomyFieldName="Shell_x0020_SharePoint_x0020_SAEF_x0020_LegalEntity" ma:displayName="Legal Entity" ma:default="4;#SIEP|ca814f84-fd49-4cca-9dd4-ac559012442b"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c47cabfea1bc4e2691b8d95c8ce41647" ma:index="51" ma:taxonomy="true" ma:internalName="c47cabfea1bc4e2691b8d95c8ce41647" ma:taxonomyFieldName="Shell_x0020_SharePoint_x0020_SAEF_x0020_WorkgroupID" ma:displayName="TRIM Workgroup" ma:default="5;#Upstream _ Single File Plan - 22022|d3ed65c1-761d-4a84-a678-924ffd6ed182"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a99e316a51584b349a985674ef8a1639" ma:index="52" ma:taxonomy="true" ma:internalName="a99e316a51584b349a985674ef8a1639" ma:taxonomyFieldName="Shell_x0020_SharePoint_x0020_SAEF_x0020_Language" ma:displayName="Languag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dc07035f798748f5ba882d29e2b62c9e" ma:index="53" ma:taxonomy="true" ma:internalName="dc07035f798748f5ba882d29e2b62c9e" ma:taxonomyFieldName="Shell_x0020_SharePoint_x0020_SAEF_x0020_CountryOfJurisdiction" ma:displayName="Country of Jurisdiction" ma:default="7;#NETHERLANDS|54565ecb-470f-40ea-a584-819150a65a13"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4"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TaxCatchAll xmlns="4569d55d-ab0a-4ebb-9966-2871c9d3c86b">
      <Value>5</Value>
      <Value>11</Value>
      <Value>10</Value>
      <Value>9</Value>
      <Value>8</Value>
      <Value>7</Value>
      <Value>6</Value>
      <Value>175</Value>
      <Value>4</Value>
      <Value>3</Value>
      <Value>2</Value>
      <Value>1</Value>
    </TaxCatchAll>
    <_dlc_DocId xmlns="4569d55d-ab0a-4ebb-9966-2871c9d3c86b">AAAAA8320-531-56</_dlc_DocId>
    <_dlc_DocIdUrl xmlns="4569d55d-ab0a-4ebb-9966-2871c9d3c86b">
      <Url>https://eu001-sp.shell.com/sites/AAAAA8320/S07/_layouts/15/DocIdRedir.aspx?ID=AAAAA8320-531-56</Url>
      <Description>AAAAA8320-531-56</Description>
    </_dlc_DocIdUrl>
    <Shell_x0020_SharePoint_x0020_SAEF_x0020_Collection xmlns="http://schemas.microsoft.com/sharepoint/v3">false</Shell_x0020_SharePoint_x0020_SAEF_x0020_Collection>
    <Shell_x0020_SharePoint_x0020_SAEF_x0020_RecordStatus xmlns="http://schemas.microsoft.com/sharepoint/v3" xsi:nil="true"/>
    <gd7acb725c174ee6b184d60d15597f6a xmlns="562bee5c-c509-42fb-ba2d-09190ee24177">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gd7acb725c174ee6b184d60d15597f6a>
    <dc07035f798748f5ba882d29e2b62c9e xmlns="562bee5c-c509-42fb-ba2d-09190ee24177">
      <Terms xmlns="http://schemas.microsoft.com/office/infopath/2007/PartnerControls">
        <TermInfo xmlns="http://schemas.microsoft.com/office/infopath/2007/PartnerControls">
          <TermName xmlns="http://schemas.microsoft.com/office/infopath/2007/PartnerControls">NETHERLANDS</TermName>
          <TermId xmlns="http://schemas.microsoft.com/office/infopath/2007/PartnerControls">54565ecb-470f-40ea-a584-819150a65a13</TermId>
        </TermInfo>
      </Terms>
    </dc07035f798748f5ba882d29e2b62c9e>
    <IconOverlay xmlns="http://schemas.microsoft.com/sharepoint/v4" xsi:nil="true"/>
    <j34f96ae8e6f4bcabd929698e8369ad6 xmlns="562bee5c-c509-42fb-ba2d-09190ee24177">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j34f96ae8e6f4bcabd929698e8369ad6>
    <Shell_x0020_SharePoint_x0020_SAEF_x0020_FilePlanRecordType xmlns="http://schemas.microsoft.com/sharepoint/v3" xsi:nil="true"/>
    <Shell_x0020_SharePoint_x0020_SAEF_x0020_KeepFileLocal xmlns="http://schemas.microsoft.com/sharepoint/v3">false</Shell_x0020_SharePoint_x0020_SAEF_x0020_KeepFileLocal>
    <l66fdc14b4fa46eea88ee2aac7ad2eac xmlns="562bee5c-c509-42fb-ba2d-09190ee24177">
      <Terms xmlns="http://schemas.microsoft.com/office/infopath/2007/PartnerControls">
        <TermInfo xmlns="http://schemas.microsoft.com/office/infopath/2007/PartnerControls">
          <TermName xmlns="http://schemas.microsoft.com/office/infopath/2007/PartnerControls">Data gathering [OE]</TermName>
          <TermId xmlns="http://schemas.microsoft.com/office/infopath/2007/PartnerControls">78b0d743-c4e5-4907-8c99-b2f5cdbcf20f</TermId>
        </TermInfo>
      </Terms>
    </l66fdc14b4fa46eea88ee2aac7ad2eac>
    <h284211f833048b1a5ccec1f0d9b0f7a xmlns="562bee5c-c509-42fb-ba2d-09190ee24177">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h284211f833048b1a5ccec1f0d9b0f7a>
    <p8984985015b40798918b5a01b45e4b3 xmlns="562bee5c-c509-42fb-ba2d-09190ee24177">
      <Terms xmlns="http://schemas.microsoft.com/office/infopath/2007/PartnerControls">
        <TermInfo xmlns="http://schemas.microsoft.com/office/infopath/2007/PartnerControls">
          <TermName xmlns="http://schemas.microsoft.com/office/infopath/2007/PartnerControls">Global Production Engineering</TermName>
          <TermId xmlns="http://schemas.microsoft.com/office/infopath/2007/PartnerControls">586b4a7a-c0a0-4515-8be9-0a9770b58221</TermId>
        </TermInfo>
      </Terms>
    </p8984985015b40798918b5a01b45e4b3>
    <c47cabfea1bc4e2691b8d95c8ce41647 xmlns="562bee5c-c509-42fb-ba2d-09190ee24177">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c47cabfea1bc4e2691b8d95c8ce41647>
    <Shell_x0020_SharePoint_x0020_SAEF_x0020_SiteOwner xmlns="http://schemas.microsoft.com/sharepoint/v3">europe\ellen.hall</Shell_x0020_SharePoint_x0020_SAEF_x0020_SiteOwner>
    <Shell_x0020_SharePoint_x0020_SAEF_x0020_TRIMRecordNumber xmlns="http://schemas.microsoft.com/sharepoint/v3" xsi:nil="true"/>
    <ice2f7984e9548f9a31773f854109466 xmlns="562bee5c-c509-42fb-ba2d-09190ee24177">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ice2f7984e9548f9a31773f854109466>
    <l29dd253148e4d109b8c1444f6695d3b xmlns="562bee5c-c509-42fb-ba2d-09190ee24177">
      <Terms xmlns="http://schemas.microsoft.com/office/infopath/2007/PartnerControls">
        <TermInfo xmlns="http://schemas.microsoft.com/office/infopath/2007/PartnerControls">
          <TermName xmlns="http://schemas.microsoft.com/office/infopath/2007/PartnerControls">SIEP</TermName>
          <TermId xmlns="http://schemas.microsoft.com/office/infopath/2007/PartnerControls">ca814f84-fd49-4cca-9dd4-ac559012442b</TermId>
        </TermInfo>
      </Terms>
    </l29dd253148e4d109b8c1444f6695d3b>
    <Shell_x0020_SharePoint_x0020_SAEF_x0020_IsRecord xmlns="http://schemas.microsoft.com/sharepoint/v3" xsi:nil="true"/>
    <Shell_x0020_SharePoint_x0020_SAEF_x0020_SiteCollectionName xmlns="http://schemas.microsoft.com/sharepoint/v3">Global Production Engineering</Shell_x0020_SharePoint_x0020_SAEF_x0020_SiteCollectionName>
    <Shell_x0020_SharePoint_x0020_SAEF_x0020_Owner xmlns="http://schemas.microsoft.com/sharepoint/v3" xsi:nil="true"/>
    <Shell_x0020_SharePoint_x0020_SAEF_x0020_Declarer xmlns="http://schemas.microsoft.com/sharepoint/v3" xsi:nil="true"/>
    <m27a77c6217043dda0efeb6a3870ea75 xmlns="562bee5c-c509-42fb-ba2d-09190ee24177">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m27a77c6217043dda0efeb6a3870ea75>
    <Shell_x0020_SharePoint_x0020_SAEF_x0020_AssetIdentifier xmlns="http://schemas.microsoft.com/sharepoint/v3" xsi:nil="true"/>
    <f7493bb9534844dea7875c9f505950a2 xmlns="562bee5c-c509-42fb-ba2d-09190ee24177">
      <Terms xmlns="http://schemas.microsoft.com/office/infopath/2007/PartnerControls">
        <TermInfo xmlns="http://schemas.microsoft.com/office/infopath/2007/PartnerControls">
          <TermName xmlns="http://schemas.microsoft.com/office/infopath/2007/PartnerControls">Production - Operational Effectiveness</TermName>
          <TermId xmlns="http://schemas.microsoft.com/office/infopath/2007/PartnerControls">9500c6e2-2375-4105-9233-40a592cade69</TermId>
        </TermInfo>
      </Terms>
    </f7493bb9534844dea7875c9f505950a2>
    <a99e316a51584b349a985674ef8a1639 xmlns="562bee5c-c509-42fb-ba2d-09190ee24177">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a99e316a51584b349a985674ef8a1639>
  </documentManagement>
</p:properties>
</file>

<file path=customXml/item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3440F500-C9A4-4D8A-A763-BF811203EEF3}">
  <ds:schemaRefs>
    <ds:schemaRef ds:uri="office.server.policy"/>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CFC82FF2-AA71-4ED0-A5C2-0C6035A8C344}">
  <ds:schemaRefs>
    <ds:schemaRef ds:uri="http://schemas.microsoft.com/office/2006/metadata/customXsn"/>
  </ds:schemaRefs>
</ds:datastoreItem>
</file>

<file path=customXml/itemProps4.xml><?xml version="1.0" encoding="utf-8"?>
<ds:datastoreItem xmlns:ds="http://schemas.openxmlformats.org/officeDocument/2006/customXml" ds:itemID="{985D397F-FF3A-46DD-9A21-6C8F936B3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69d55d-ab0a-4ebb-9966-2871c9d3c86b"/>
    <ds:schemaRef ds:uri="562bee5c-c509-42fb-ba2d-09190ee2417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CE597B9-F879-40F4-9968-CD98FBF742AC}">
  <ds:schemaRefs>
    <ds:schemaRef ds:uri="http://schemas.microsoft.com/office/infopath/2007/PartnerControls"/>
    <ds:schemaRef ds:uri="http://purl.org/dc/elements/1.1/"/>
    <ds:schemaRef ds:uri="http://schemas.microsoft.com/office/2006/metadata/properties"/>
    <ds:schemaRef ds:uri="http://schemas.microsoft.com/sharepoint/v3"/>
    <ds:schemaRef ds:uri="http://schemas.microsoft.com/sharepoint/v4"/>
    <ds:schemaRef ds:uri="http://purl.org/dc/terms/"/>
    <ds:schemaRef ds:uri="562bee5c-c509-42fb-ba2d-09190ee24177"/>
    <ds:schemaRef ds:uri="http://schemas.openxmlformats.org/package/2006/metadata/core-properties"/>
    <ds:schemaRef ds:uri="http://schemas.microsoft.com/office/2006/documentManagement/types"/>
    <ds:schemaRef ds:uri="4569d55d-ab0a-4ebb-9966-2871c9d3c86b"/>
    <ds:schemaRef ds:uri="http://www.w3.org/XML/1998/namespace"/>
    <ds:schemaRef ds:uri="http://purl.org/dc/dcmitype/"/>
  </ds:schemaRefs>
</ds:datastoreItem>
</file>

<file path=customXml/itemProps6.xml><?xml version="1.0" encoding="utf-8"?>
<ds:datastoreItem xmlns:ds="http://schemas.openxmlformats.org/officeDocument/2006/customXml" ds:itemID="{D52F6DFC-919F-4C2F-A1B2-50E8DB445C2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Shell WizKit V3_Template_Widescreen_07june2016</Template>
  <TotalTime>13427</TotalTime>
  <Words>707</Words>
  <Application>Microsoft Office PowerPoint</Application>
  <PresentationFormat>Widescreen</PresentationFormat>
  <Paragraphs>123</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Wingdings</vt:lpstr>
      <vt:lpstr>Futura Bold</vt:lpstr>
      <vt:lpstr>Futura Medium</vt:lpstr>
      <vt:lpstr>Arial</vt:lpstr>
      <vt:lpstr>Shell WizKit V3_Template_Widescreen_07june2016</vt:lpstr>
      <vt:lpstr>PRACTICE WORTH REPLICATING ON ROBERTSHAW PANEL 2-YEARLY OVERHAUL MAINTENANCE</vt:lpstr>
      <vt:lpstr>Analysis </vt:lpstr>
      <vt:lpstr>Services + Spares Cost across SPDC 21 Assets </vt:lpstr>
      <vt:lpstr>PowerPoint Presentation</vt:lpstr>
      <vt:lpstr>Addendum</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KPI’s and Definitions</dc:title>
  <dc:creator>Akosa, Obi SPDC-UPO/G/PS</dc:creator>
  <cp:lastModifiedBy>Njoku, Richard O SPDC-UPC/G/UCN</cp:lastModifiedBy>
  <cp:revision>363</cp:revision>
  <cp:lastPrinted>2016-09-26T10:16:25Z</cp:lastPrinted>
  <dcterms:created xsi:type="dcterms:W3CDTF">2016-06-30T11:16:12Z</dcterms:created>
  <dcterms:modified xsi:type="dcterms:W3CDTF">2021-02-04T11:32:37Z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0x0101006F0A470EEB1140E7AA14F4CE8A50B54C0001CB1477F4DD432AA86DD56CC3887AF4008D34C64B2CDF834BA69A2A80D2F4FF7B</vt:lpwstr>
  </property>
  <property fmtid="{D5CDD505-2E9C-101B-9397-08002B2CF9AE}" pid="5" name="_dlc_DocIdItemGuid">
    <vt:lpwstr>c1e34563-4a2a-4d4a-91a2-324eaf20135b</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10;#Restricted|21aa7f98-4035-4019-a764-107acb7269af</vt:lpwstr>
  </property>
  <property fmtid="{D5CDD505-2E9C-101B-9397-08002B2CF9AE}" pid="13" name="Shell SharePoint SAEF DocumentType">
    <vt:lpwstr>175;#Data gathering [OE]|78b0d743-c4e5-4907-8c99-b2f5cdbcf20f</vt:lpwstr>
  </property>
  <property fmtid="{D5CDD505-2E9C-101B-9397-08002B2CF9AE}" pid="14" name="Shell SharePoint SAEF LegalEntity">
    <vt:lpwstr>4;#SIEP|ca814f84-fd49-4cca-9dd4-ac559012442b</vt:lpwstr>
  </property>
  <property fmtid="{D5CDD505-2E9C-101B-9397-08002B2CF9AE}" pid="15" name="Shell SharePoint SAEF BusinessUnitRegion">
    <vt:lpwstr>2;#Global Production Engineering|586b4a7a-c0a0-4515-8be9-0a9770b58221</vt:lpwstr>
  </property>
  <property fmtid="{D5CDD505-2E9C-101B-9397-08002B2CF9AE}" pid="16" name="Shell SharePoint SAEF GlobalFunction">
    <vt:lpwstr>3;#Not Applicable|ddce64fb-3cb8-4cd9-8e3d-0fe554247fd1</vt:lpwstr>
  </property>
  <property fmtid="{D5CDD505-2E9C-101B-9397-08002B2CF9AE}" pid="17" name="Shell SharePoint SAEF WorkgroupID">
    <vt:lpwstr>5;#Upstream _ Single File Plan - 22022|d3ed65c1-761d-4a84-a678-924ffd6ed182</vt:lpwstr>
  </property>
  <property fmtid="{D5CDD505-2E9C-101B-9397-08002B2CF9AE}" pid="18" name="Shell SharePoint SAEF CountryOfJurisdiction">
    <vt:lpwstr>7;#NETHERLANDS|54565ecb-470f-40ea-a584-819150a65a13</vt:lpwstr>
  </property>
  <property fmtid="{D5CDD505-2E9C-101B-9397-08002B2CF9AE}" pid="19" name="Shell SharePoint SAEF ExportControlClassification">
    <vt:lpwstr>9;#Non-US content - Non Controlled|2ac8835e-0587-4096-a6e2-1f68da1e6cb3</vt:lpwstr>
  </property>
  <property fmtid="{D5CDD505-2E9C-101B-9397-08002B2CF9AE}" pid="20" name="Shell SharePoint SAEF DocumentStatus">
    <vt:lpwstr>11;#Draft|1c86f377-7d91-4c95-bd5b-c18c83fe0aa5</vt:lpwstr>
  </property>
  <property fmtid="{D5CDD505-2E9C-101B-9397-08002B2CF9AE}" pid="21" name="Shell SharePoint SAEF Language">
    <vt:lpwstr>6;#English|bd3ad5ee-f0c3-40aa-8cc8-36ef09940af3</vt:lpwstr>
  </property>
  <property fmtid="{D5CDD505-2E9C-101B-9397-08002B2CF9AE}" pid="22" name="Shell SharePoint SAEF Business">
    <vt:lpwstr>1;#Upstream International|dabf15d9-4f75-4ed1-b8a1-a0c3e2a85888</vt:lpwstr>
  </property>
  <property fmtid="{D5CDD505-2E9C-101B-9397-08002B2CF9AE}" pid="23" name="Shell SharePoint SAEF BusinessProcess">
    <vt:lpwstr>8;#Production - Operational Effectiveness|9500c6e2-2375-4105-9233-40a592cade69</vt:lpwstr>
  </property>
</Properties>
</file>