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embeddedFont>
    <p:embeddedFont>
      <p:font typeface="Futura Medium" panose="00000400000000000000" pitchFamily="2"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6515" autoAdjust="0"/>
  </p:normalViewPr>
  <p:slideViewPr>
    <p:cSldViewPr snapToGrid="0" showGuides="1">
      <p:cViewPr>
        <p:scale>
          <a:sx n="90" d="100"/>
          <a:sy n="90" d="100"/>
        </p:scale>
        <p:origin x="604" y="44"/>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11/10/2018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11/10/2018</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36" y="626242"/>
            <a:ext cx="8888549" cy="1946687"/>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200" b="1" u="sng" dirty="0">
                <a:solidFill>
                  <a:srgbClr val="000000"/>
                </a:solidFill>
                <a:latin typeface="Futura Medium" panose="00000400000000000000" pitchFamily="2" charset="0"/>
              </a:rPr>
              <a:t>Business Case/Objectives</a:t>
            </a:r>
            <a:r>
              <a:rPr lang="en-GB" sz="1200" b="1" dirty="0">
                <a:solidFill>
                  <a:srgbClr val="000000"/>
                </a:solidFill>
                <a:latin typeface="Futura Medium" pitchFamily="2" charset="0"/>
                <a:cs typeface="Arial" charset="0"/>
              </a:rPr>
              <a:t>:</a:t>
            </a:r>
          </a:p>
          <a:p>
            <a:pPr lvl="0" algn="just">
              <a:spcAft>
                <a:spcPts val="500"/>
              </a:spcAft>
              <a:defRPr/>
            </a:pPr>
            <a:r>
              <a:rPr lang="en-GB" sz="1200" dirty="0">
                <a:solidFill>
                  <a:srgbClr val="000000"/>
                </a:solidFill>
                <a:latin typeface="Futura Medium" panose="00000400000000000000" pitchFamily="2" charset="0"/>
                <a:cs typeface="Arial" charset="0"/>
              </a:rPr>
              <a:t>W64T is located on Cluster-52 and part of the Estuary offshore Clusters, well workover was recently carried out but thereafter it was discovered the bean box is eroded and also positioned in an awkward position difficult for manual intervention. Cost of repositioning the rig to support this activity was extra 3 days ($200k-300k).</a:t>
            </a:r>
          </a:p>
          <a:p>
            <a:pPr lvl="0" algn="just">
              <a:spcAft>
                <a:spcPts val="500"/>
              </a:spcAft>
              <a:defRPr/>
            </a:pPr>
            <a:endParaRPr lang="en-GB" sz="1200" dirty="0">
              <a:solidFill>
                <a:srgbClr val="000000"/>
              </a:solidFill>
              <a:latin typeface="Futura Medium" panose="00000400000000000000" pitchFamily="2" charset="0"/>
              <a:cs typeface="Arial" charset="0"/>
            </a:endParaRPr>
          </a:p>
          <a:p>
            <a:pPr lvl="0" algn="just">
              <a:spcAft>
                <a:spcPts val="500"/>
              </a:spcAft>
              <a:defRPr/>
            </a:pPr>
            <a:r>
              <a:rPr lang="en-GB" sz="1200" dirty="0">
                <a:solidFill>
                  <a:srgbClr val="000000"/>
                </a:solidFill>
                <a:latin typeface="Futura Medium" panose="00000400000000000000" pitchFamily="2" charset="0"/>
                <a:cs typeface="Arial" charset="0"/>
              </a:rPr>
              <a:t>The asset team took initiative to ingeniously replace this eroded bean box with an adjustable choke in-house which will make operability safer and avoid huge rig cost. The well is estimated to produce 1.5kbopd when finally open. This initiative aims to facilitate smooth and safe operations of this choke on replacement which avoids need to install scaffold when required to change out bean if the bean box is still in use. </a:t>
            </a:r>
            <a:endParaRPr lang="en-GB" sz="1200" dirty="0">
              <a:solidFill>
                <a:prstClr val="black"/>
              </a:solidFill>
              <a:latin typeface="Futura Medium" panose="00000400000000000000" pitchFamily="2" charset="0"/>
              <a:cs typeface="Arial" charset="0"/>
            </a:endParaRPr>
          </a:p>
        </p:txBody>
      </p:sp>
      <p:sp>
        <p:nvSpPr>
          <p:cNvPr id="6" name="Rectangle 5"/>
          <p:cNvSpPr/>
          <p:nvPr/>
        </p:nvSpPr>
        <p:spPr>
          <a:xfrm>
            <a:off x="116114" y="2825610"/>
            <a:ext cx="3016641" cy="188000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savings:</a:t>
            </a:r>
            <a:r>
              <a:rPr lang="en-US" sz="1100" dirty="0">
                <a:solidFill>
                  <a:prstClr val="black"/>
                </a:solidFill>
                <a:latin typeface="Futura Medium" panose="00000400000000000000" pitchFamily="2" charset="0"/>
              </a:rPr>
              <a:t> $200k-300k required for rig to reposition in order to support the bean </a:t>
            </a:r>
            <a:r>
              <a:rPr lang="en-US" sz="1100" dirty="0" err="1">
                <a:solidFill>
                  <a:prstClr val="black"/>
                </a:solidFill>
                <a:latin typeface="Futura Medium" panose="00000400000000000000" pitchFamily="2" charset="0"/>
              </a:rPr>
              <a:t>bos</a:t>
            </a:r>
            <a:r>
              <a:rPr lang="en-US" sz="1100" dirty="0">
                <a:solidFill>
                  <a:prstClr val="black"/>
                </a:solidFill>
                <a:latin typeface="Futura Medium" panose="00000400000000000000" pitchFamily="2" charset="0"/>
              </a:rPr>
              <a:t> replacement.</a:t>
            </a:r>
          </a:p>
          <a:p>
            <a:pPr lvl="0"/>
            <a:endParaRPr lang="en-US" sz="11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benefit: </a:t>
            </a:r>
            <a:r>
              <a:rPr lang="en-US" sz="1100" dirty="0">
                <a:solidFill>
                  <a:prstClr val="black"/>
                </a:solidFill>
                <a:latin typeface="Futura Medium" panose="00000400000000000000" pitchFamily="2" charset="0"/>
              </a:rPr>
              <a:t>Make W64T available for flow</a:t>
            </a:r>
          </a:p>
          <a:p>
            <a:pPr lvl="0"/>
            <a:r>
              <a:rPr lang="en-US" sz="1100" dirty="0">
                <a:solidFill>
                  <a:prstClr val="black"/>
                </a:solidFill>
                <a:latin typeface="Futura Medium" panose="00000400000000000000" pitchFamily="2" charset="0"/>
              </a:rPr>
              <a:t>1,500 </a:t>
            </a:r>
            <a:r>
              <a:rPr lang="en-US" sz="1100" dirty="0" err="1">
                <a:solidFill>
                  <a:prstClr val="black"/>
                </a:solidFill>
                <a:latin typeface="Futura Medium" panose="00000400000000000000" pitchFamily="2" charset="0"/>
              </a:rPr>
              <a:t>bbls</a:t>
            </a:r>
            <a:r>
              <a:rPr lang="en-US" sz="1100" dirty="0">
                <a:solidFill>
                  <a:prstClr val="black"/>
                </a:solidFill>
                <a:latin typeface="Futura Medium" panose="00000400000000000000" pitchFamily="2" charset="0"/>
              </a:rPr>
              <a:t> @ 74.21USD = USD111,315/day</a:t>
            </a:r>
          </a:p>
          <a:p>
            <a:pPr lvl="0"/>
            <a:endParaRPr lang="en-US" sz="1100" b="1"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Annual</a:t>
            </a:r>
            <a:r>
              <a:rPr lang="en-US" sz="1100" dirty="0">
                <a:solidFill>
                  <a:prstClr val="black"/>
                </a:solidFill>
                <a:latin typeface="Futura Medium" panose="00000400000000000000" pitchFamily="2" charset="0"/>
              </a:rPr>
              <a:t>: USD40,629,975</a:t>
            </a:r>
          </a:p>
          <a:p>
            <a:pPr lvl="0"/>
            <a:endParaRPr lang="en-GB" sz="1200" dirty="0">
              <a:solidFill>
                <a:prstClr val="black"/>
              </a:solidFill>
              <a:latin typeface="Futura Medium" panose="00000400000000000000" pitchFamily="2" charset="0"/>
            </a:endParaRPr>
          </a:p>
        </p:txBody>
      </p:sp>
      <p:sp>
        <p:nvSpPr>
          <p:cNvPr id="12" name="Rectangle 11"/>
          <p:cNvSpPr/>
          <p:nvPr/>
        </p:nvSpPr>
        <p:spPr>
          <a:xfrm>
            <a:off x="3291840" y="4958293"/>
            <a:ext cx="2699657" cy="1295226"/>
          </a:xfrm>
          <a:prstGeom prst="rect">
            <a:avLst/>
          </a:prstGeom>
          <a:ln>
            <a:solidFill>
              <a:schemeClr val="tx1"/>
            </a:solidFill>
          </a:ln>
        </p:spPr>
        <p:txBody>
          <a:bodyPr wrap="square">
            <a:spAutoFit/>
          </a:bodyPr>
          <a:lstStyle/>
          <a:p>
            <a:pPr lvl="0" algn="just">
              <a:spcAft>
                <a:spcPts val="500"/>
              </a:spcAft>
              <a:defRPr/>
            </a:pPr>
            <a:r>
              <a:rPr lang="en-US" sz="1400" b="1" u="sng" dirty="0">
                <a:solidFill>
                  <a:srgbClr val="000000"/>
                </a:solidFill>
                <a:latin typeface="Futura Medium" panose="00000400000000000000" pitchFamily="2" charset="0"/>
              </a:rPr>
              <a:t>Critical Success Factors:</a:t>
            </a:r>
            <a:endParaRPr lang="en-GB" sz="1400" b="1" dirty="0">
              <a:solidFill>
                <a:srgbClr val="000000"/>
              </a:solidFill>
              <a:latin typeface="Futura Medium" panose="00000400000000000000" pitchFamily="2" charset="0"/>
            </a:endParaRPr>
          </a:p>
          <a:p>
            <a:pPr marL="171450" indent="-171450">
              <a:buFont typeface="Wingdings" pitchFamily="2" charset="2"/>
              <a:buChar char="§"/>
              <a:defRPr/>
            </a:pPr>
            <a:r>
              <a:rPr lang="en-GB" sz="1200" dirty="0">
                <a:solidFill>
                  <a:prstClr val="black"/>
                </a:solidFill>
                <a:latin typeface="Futura Medium" panose="00000400000000000000" pitchFamily="2" charset="0"/>
              </a:rPr>
              <a:t>Availability of required tools and materials (adjustable choke).</a:t>
            </a:r>
          </a:p>
          <a:p>
            <a:pPr marL="171450" indent="-171450">
              <a:buFont typeface="Wingdings" pitchFamily="2" charset="2"/>
              <a:buChar char="§"/>
              <a:defRPr/>
            </a:pPr>
            <a:r>
              <a:rPr lang="en-GB" sz="1200" dirty="0">
                <a:solidFill>
                  <a:prstClr val="black"/>
                </a:solidFill>
                <a:latin typeface="Futura Medium" panose="00000400000000000000" pitchFamily="2" charset="0"/>
              </a:rPr>
              <a:t>Availability of trained and competent rigging/scaffolding personnel.</a:t>
            </a:r>
          </a:p>
        </p:txBody>
      </p:sp>
      <p:sp>
        <p:nvSpPr>
          <p:cNvPr id="14" name="Rectangle 13"/>
          <p:cNvSpPr/>
          <p:nvPr/>
        </p:nvSpPr>
        <p:spPr>
          <a:xfrm>
            <a:off x="6094008" y="4964123"/>
            <a:ext cx="2831367" cy="777136"/>
          </a:xfrm>
          <a:prstGeom prst="rect">
            <a:avLst/>
          </a:prstGeom>
          <a:ln>
            <a:solidFill>
              <a:schemeClr val="tx1"/>
            </a:solidFill>
          </a:ln>
        </p:spPr>
        <p:txBody>
          <a:bodyPr wrap="square">
            <a:spAutoFit/>
          </a:bodyPr>
          <a:lstStyle/>
          <a:p>
            <a:pPr marL="0" lvl="1">
              <a:spcBef>
                <a:spcPts val="300"/>
              </a:spcBef>
              <a:spcAft>
                <a:spcPct val="0"/>
              </a:spcAft>
            </a:pPr>
            <a:r>
              <a:rPr lang="en-US" altLang="en-US" sz="1400" b="1" dirty="0">
                <a:solidFill>
                  <a:srgbClr val="000000"/>
                </a:solidFill>
                <a:latin typeface="Futura Medium" panose="00000400000000000000" pitchFamily="2" charset="0"/>
              </a:rPr>
              <a:t>Project Sponsor: </a:t>
            </a:r>
            <a:r>
              <a:rPr lang="en-US" altLang="en-US" sz="1400" dirty="0">
                <a:solidFill>
                  <a:srgbClr val="000000"/>
                </a:solidFill>
                <a:latin typeface="Futura Medium" panose="00000400000000000000" pitchFamily="2" charset="0"/>
              </a:rPr>
              <a:t>Maichibi Mesh.</a:t>
            </a:r>
          </a:p>
          <a:p>
            <a:pPr marL="0" lvl="1">
              <a:spcBef>
                <a:spcPts val="300"/>
              </a:spcBef>
              <a:spcAft>
                <a:spcPct val="0"/>
              </a:spcAft>
            </a:pPr>
            <a:r>
              <a:rPr lang="en-US" altLang="en-US" sz="1400" b="1" dirty="0">
                <a:solidFill>
                  <a:prstClr val="black"/>
                </a:solidFill>
                <a:latin typeface="Futura Medium" panose="00000400000000000000" pitchFamily="2" charset="0"/>
              </a:rPr>
              <a:t>Implementation/Project Lead: </a:t>
            </a:r>
            <a:r>
              <a:rPr lang="en-US" altLang="en-US" sz="1400" dirty="0">
                <a:solidFill>
                  <a:prstClr val="black"/>
                </a:solidFill>
                <a:latin typeface="Futura Medium" panose="00000400000000000000" pitchFamily="2" charset="0"/>
              </a:rPr>
              <a:t>Akinro Babatunde</a:t>
            </a: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2394189216"/>
              </p:ext>
            </p:extLst>
          </p:nvPr>
        </p:nvGraphicFramePr>
        <p:xfrm>
          <a:off x="3291840" y="2831745"/>
          <a:ext cx="5736046" cy="1998210"/>
        </p:xfrm>
        <a:graphic>
          <a:graphicData uri="http://schemas.openxmlformats.org/drawingml/2006/table">
            <a:tbl>
              <a:tblPr firstRow="1" firstCol="1" bandRow="1">
                <a:tableStyleId>{5C22544A-7EE6-4342-B048-85BDC9FD1C3A}</a:tableStyleId>
              </a:tblPr>
              <a:tblGrid>
                <a:gridCol w="2680540">
                  <a:extLst>
                    <a:ext uri="{9D8B030D-6E8A-4147-A177-3AD203B41FA5}">
                      <a16:colId xmlns:a16="http://schemas.microsoft.com/office/drawing/2014/main" val="2667370612"/>
                    </a:ext>
                  </a:extLst>
                </a:gridCol>
                <a:gridCol w="1634796">
                  <a:extLst>
                    <a:ext uri="{9D8B030D-6E8A-4147-A177-3AD203B41FA5}">
                      <a16:colId xmlns:a16="http://schemas.microsoft.com/office/drawing/2014/main" val="333872698"/>
                    </a:ext>
                  </a:extLst>
                </a:gridCol>
                <a:gridCol w="1420710">
                  <a:extLst>
                    <a:ext uri="{9D8B030D-6E8A-4147-A177-3AD203B41FA5}">
                      <a16:colId xmlns:a16="http://schemas.microsoft.com/office/drawing/2014/main" val="1798695437"/>
                    </a:ext>
                  </a:extLst>
                </a:gridCol>
              </a:tblGrid>
              <a:tr h="159463">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296790">
                <a:tc>
                  <a:txBody>
                    <a:bodyPr/>
                    <a:lstStyle/>
                    <a:p>
                      <a:pPr marL="171450" lvl="0" indent="-171450">
                        <a:buFont typeface="Wingdings" pitchFamily="2" charset="2"/>
                        <a:buChar char="§"/>
                        <a:defRPr/>
                      </a:pPr>
                      <a:r>
                        <a:rPr lang="en-US" sz="1100" b="0" dirty="0">
                          <a:solidFill>
                            <a:prstClr val="black"/>
                          </a:solidFill>
                          <a:latin typeface="Futura Medium" panose="00000400000000000000" pitchFamily="2" charset="0"/>
                        </a:rPr>
                        <a:t>Inspect W64T bean box and confirm availability of replacement</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296790">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Secure funding/approval for the activity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2404602"/>
                  </a:ext>
                </a:extLst>
              </a:tr>
              <a:tr h="29679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dirty="0">
                          <a:solidFill>
                            <a:prstClr val="black"/>
                          </a:solidFill>
                          <a:latin typeface="Futura Medium" panose="00000400000000000000" pitchFamily="2" charset="0"/>
                        </a:rPr>
                        <a:t>Mobilize team to Cluster and set up scaffold on Estuary Cluster -52 </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17522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prstClr val="black"/>
                          </a:solidFill>
                          <a:latin typeface="Futura Medium" panose="00000400000000000000" pitchFamily="2" charset="0"/>
                        </a:rPr>
                        <a:t>Replace eroded bean box with adjustable choke</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59463">
                <a:tc>
                  <a:txBody>
                    <a:bodyPr/>
                    <a:lstStyle/>
                    <a:p>
                      <a:pPr marL="171450" lvl="0" indent="-171450">
                        <a:buFont typeface="Wingdings" pitchFamily="2" charset="2"/>
                        <a:buChar char="§"/>
                        <a:defRPr/>
                      </a:pPr>
                      <a:r>
                        <a:rPr lang="en-US" sz="1100" b="0" dirty="0">
                          <a:solidFill>
                            <a:prstClr val="black"/>
                          </a:solidFill>
                          <a:latin typeface="Futura Medium" panose="00000400000000000000" pitchFamily="2" charset="0"/>
                        </a:rPr>
                        <a:t>Dismantle scaffold on Cluster 52</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819192"/>
                  </a:ext>
                </a:extLst>
              </a:tr>
              <a:tr h="159463">
                <a:tc>
                  <a:txBody>
                    <a:bodyPr/>
                    <a:lstStyle/>
                    <a:p>
                      <a:pPr marL="171450" lvl="0" indent="-171450">
                        <a:buFont typeface="Wingdings" pitchFamily="2" charset="2"/>
                        <a:buChar char="§"/>
                        <a:defRPr/>
                      </a:pPr>
                      <a:r>
                        <a:rPr lang="en-US" sz="1100" b="0" dirty="0">
                          <a:solidFill>
                            <a:prstClr val="black"/>
                          </a:solidFill>
                          <a:latin typeface="Futura Medium" panose="00000400000000000000" pitchFamily="2" charset="0"/>
                        </a:rPr>
                        <a:t>Open up Well 64T when rig moves out of Cluster</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15</a:t>
                      </a:r>
                      <a:r>
                        <a:rPr lang="en-US" sz="1100" kern="1200" baseline="30000" dirty="0">
                          <a:solidFill>
                            <a:prstClr val="black"/>
                          </a:solidFill>
                          <a:latin typeface="Futura Medium" panose="00000400000000000000" pitchFamily="2" charset="0"/>
                          <a:ea typeface="+mn-ea"/>
                          <a:cs typeface="+mn-cs"/>
                        </a:rPr>
                        <a:t>th</a:t>
                      </a:r>
                      <a:r>
                        <a:rPr lang="en-US" sz="1100" kern="1200" dirty="0">
                          <a:solidFill>
                            <a:prstClr val="black"/>
                          </a:solidFill>
                          <a:latin typeface="Futura Medium" panose="00000400000000000000" pitchFamily="2" charset="0"/>
                          <a:ea typeface="+mn-ea"/>
                          <a:cs typeface="+mn-cs"/>
                        </a:rPr>
                        <a:t> October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0475183"/>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09627" y="261382"/>
            <a:ext cx="8134630" cy="364859"/>
          </a:xfrm>
        </p:spPr>
        <p:txBody>
          <a:bodyPr>
            <a:noAutofit/>
          </a:bodyPr>
          <a:lstStyle/>
          <a:p>
            <a:r>
              <a:rPr lang="en-US" sz="1800" b="1" dirty="0">
                <a:solidFill>
                  <a:prstClr val="black"/>
                </a:solidFill>
                <a:latin typeface="Futura Medium" panose="00000400000000000000" pitchFamily="2" charset="0"/>
              </a:rPr>
              <a:t>Project Title: REPLACEMENT OF W64T BEAN BOX WITH ADUSTABLE CHOKE</a:t>
            </a:r>
            <a:endParaRPr lang="en-US" sz="1800" dirty="0"/>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5EE012-DA18-4059-A07B-1FCC82C8EDCF}">
  <ds:schemaRefs>
    <ds:schemaRef ds:uri="http://schemas.microsoft.com/sharepoint/events"/>
  </ds:schemaRefs>
</ds:datastoreItem>
</file>

<file path=customXml/itemProps2.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E2368C-7560-4EC8-8B77-5DE2A874A7B5}">
  <ds:schemaRefs>
    <ds:schemaRef ds:uri="http://schemas.microsoft.com/sharepoint/v3"/>
    <ds:schemaRef ds:uri="d27fab8a-45c3-4d34-8de2-1ac7f98cf53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4"/>
    <ds:schemaRef ds:uri="http://purl.org/dc/elements/1.1/"/>
    <ds:schemaRef ds:uri="http://schemas.microsoft.com/office/2006/metadata/properties"/>
    <ds:schemaRef ds:uri="4853edff-db9f-4ed7-a121-42558e3d771e"/>
    <ds:schemaRef ds:uri="http://www.w3.org/XML/1998/namespace"/>
    <ds:schemaRef ds:uri="http://purl.org/dc/dcmitype/"/>
  </ds:schemaRefs>
</ds:datastoreItem>
</file>

<file path=customXml/itemProps4.xml><?xml version="1.0" encoding="utf-8"?>
<ds:datastoreItem xmlns:ds="http://schemas.openxmlformats.org/officeDocument/2006/customXml" ds:itemID="{89D62267-63CF-4EED-A21A-FFE42083B9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Foundry</Template>
  <TotalTime>45051</TotalTime>
  <Words>303</Words>
  <Application>Microsoft Office PowerPoint</Application>
  <PresentationFormat>On-screen Show (4:3)</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Futura Bold</vt:lpstr>
      <vt:lpstr>Wingdings</vt:lpstr>
      <vt:lpstr>Futura Medium</vt:lpstr>
      <vt:lpstr>Arial</vt:lpstr>
      <vt:lpstr>3_2016 Standard template</vt:lpstr>
      <vt:lpstr>Project Title: REPLACEMENT OF W64T BEAN BOX WITH ADUSTABLE CHOKE</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Akinro, Babatunde SPDC-UPO/G/UWF</cp:lastModifiedBy>
  <cp:revision>1709</cp:revision>
  <cp:lastPrinted>2018-03-07T16:48:33Z</cp:lastPrinted>
  <dcterms:created xsi:type="dcterms:W3CDTF">2016-07-01T16:13:28Z</dcterms:created>
  <dcterms:modified xsi:type="dcterms:W3CDTF">2018-10-11T09:29:23Z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