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>
      <p:cViewPr varScale="1">
        <p:scale>
          <a:sx n="69" d="100"/>
          <a:sy n="69" d="100"/>
        </p:scale>
        <p:origin x="12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5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4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57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69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63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94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55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3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2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3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2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64961-91B0-450C-B89A-F54E73FD2CE2}" type="datetimeFigureOut">
              <a:rPr lang="en-GB" smtClean="0"/>
              <a:t>10/10/2018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2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763000" cy="533400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prstClr val="black"/>
                </a:solidFill>
                <a:latin typeface="Futura Medium" panose="00000400000000000000" pitchFamily="2" charset="0"/>
              </a:rPr>
              <a:t>Project Title:</a:t>
            </a:r>
            <a:r>
              <a:rPr lang="en-US" sz="900" b="1" dirty="0">
                <a:solidFill>
                  <a:prstClr val="black"/>
                </a:solidFill>
                <a:latin typeface="Futura Medium" panose="00000400000000000000" pitchFamily="2" charset="0"/>
              </a:rPr>
              <a:t> </a:t>
            </a:r>
            <a:r>
              <a:rPr lang="en-US" sz="1800" b="1" i="1" dirty="0">
                <a:solidFill>
                  <a:srgbClr val="CCCCCC">
                    <a:lumMod val="10000"/>
                  </a:srgbClr>
                </a:solidFill>
                <a:cs typeface="Arial" pitchFamily="34" charset="0"/>
              </a:rPr>
              <a:t>Replace flowlines and restore 2.34 </a:t>
            </a:r>
            <a:r>
              <a:rPr lang="en-US" sz="1800" b="1" i="1" dirty="0" err="1">
                <a:solidFill>
                  <a:srgbClr val="CCCCCC">
                    <a:lumMod val="10000"/>
                  </a:srgbClr>
                </a:solidFill>
                <a:cs typeface="Arial" pitchFamily="34" charset="0"/>
              </a:rPr>
              <a:t>kbopd</a:t>
            </a:r>
            <a:r>
              <a:rPr lang="en-US" sz="1800" b="1" i="1" dirty="0">
                <a:solidFill>
                  <a:srgbClr val="CCCCCC">
                    <a:lumMod val="10000"/>
                  </a:srgbClr>
                </a:solidFill>
                <a:cs typeface="Arial" pitchFamily="34" charset="0"/>
              </a:rPr>
              <a:t> at </a:t>
            </a:r>
            <a:r>
              <a:rPr lang="en-US" sz="1800" b="1" i="1" dirty="0" err="1">
                <a:solidFill>
                  <a:srgbClr val="CCCCCC">
                    <a:lumMod val="10000"/>
                  </a:srgbClr>
                </a:solidFill>
                <a:cs typeface="Arial" pitchFamily="34" charset="0"/>
              </a:rPr>
              <a:t>Siebou</a:t>
            </a:r>
            <a:r>
              <a:rPr lang="en-US" sz="1800" b="1" i="1" dirty="0">
                <a:solidFill>
                  <a:srgbClr val="CCCCCC">
                    <a:lumMod val="10000"/>
                  </a:srgbClr>
                </a:solidFill>
                <a:cs typeface="Arial" pitchFamily="34" charset="0"/>
              </a:rPr>
              <a:t> by Oct 2018</a:t>
            </a:r>
            <a:endParaRPr lang="en-GB" sz="1800" b="1" i="1" dirty="0">
              <a:solidFill>
                <a:srgbClr val="CCCCCC">
                  <a:lumMod val="10000"/>
                </a:srgbClr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190" y="1026966"/>
            <a:ext cx="8686800" cy="214571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ts val="300"/>
              </a:spcBef>
              <a:spcAft>
                <a:spcPct val="30000"/>
              </a:spcAft>
            </a:pPr>
            <a:r>
              <a:rPr lang="en-GB" sz="1200" b="1" u="sng" dirty="0">
                <a:solidFill>
                  <a:schemeClr val="tx1"/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200" b="1" dirty="0">
                <a:solidFill>
                  <a:schemeClr val="tx1"/>
                </a:solidFill>
                <a:latin typeface="Futura Medium" pitchFamily="2" charset="0"/>
                <a:cs typeface="Arial" charset="0"/>
              </a:rPr>
              <a:t>:</a:t>
            </a:r>
          </a:p>
          <a:p>
            <a:pPr algn="just">
              <a:spcAft>
                <a:spcPts val="500"/>
              </a:spcAft>
              <a:defRPr/>
            </a:pPr>
            <a:r>
              <a:rPr lang="en-US" sz="1100" dirty="0">
                <a:latin typeface="Futura Medium" panose="00000400000000000000" pitchFamily="2" charset="0"/>
              </a:rPr>
              <a:t>In 2015 there was an oil spill in </a:t>
            </a:r>
            <a:r>
              <a:rPr lang="en-US" sz="1100" dirty="0" err="1">
                <a:latin typeface="Futura Medium" panose="00000400000000000000" pitchFamily="2" charset="0"/>
              </a:rPr>
              <a:t>Seibou</a:t>
            </a:r>
            <a:r>
              <a:rPr lang="en-US" sz="1100" dirty="0">
                <a:latin typeface="Futura Medium" panose="00000400000000000000" pitchFamily="2" charset="0"/>
              </a:rPr>
              <a:t> leading to shut in of 2.34kbopd. In 2016, one of the </a:t>
            </a:r>
            <a:r>
              <a:rPr lang="en-US" sz="1100" dirty="0" err="1">
                <a:latin typeface="Futura Medium" panose="00000400000000000000" pitchFamily="2" charset="0"/>
              </a:rPr>
              <a:t>bulklines</a:t>
            </a:r>
            <a:r>
              <a:rPr lang="en-US" sz="1100" dirty="0">
                <a:latin typeface="Futura Medium" panose="00000400000000000000" pitchFamily="2" charset="0"/>
              </a:rPr>
              <a:t> was reported leaking. In 2017, AE mobilized Strides to the </a:t>
            </a:r>
            <a:r>
              <a:rPr lang="en-US" sz="1100" dirty="0" err="1">
                <a:latin typeface="Futura Medium" panose="00000400000000000000" pitchFamily="2" charset="0"/>
              </a:rPr>
              <a:t>Seibou</a:t>
            </a:r>
            <a:r>
              <a:rPr lang="en-US" sz="1100" dirty="0">
                <a:latin typeface="Futura Medium" panose="00000400000000000000" pitchFamily="2" charset="0"/>
              </a:rPr>
              <a:t> to fix the vandalized </a:t>
            </a:r>
            <a:r>
              <a:rPr lang="en-US" sz="1100" dirty="0" err="1">
                <a:latin typeface="Futura Medium" panose="00000400000000000000" pitchFamily="2" charset="0"/>
              </a:rPr>
              <a:t>bulklines</a:t>
            </a:r>
            <a:r>
              <a:rPr lang="en-US" sz="1100" dirty="0">
                <a:latin typeface="Futura Medium" panose="00000400000000000000" pitchFamily="2" charset="0"/>
              </a:rPr>
              <a:t> and open up </a:t>
            </a:r>
            <a:r>
              <a:rPr lang="en-US" sz="1100" dirty="0" err="1">
                <a:latin typeface="Futura Medium" panose="00000400000000000000" pitchFamily="2" charset="0"/>
              </a:rPr>
              <a:t>Seibou</a:t>
            </a:r>
            <a:r>
              <a:rPr lang="en-US" sz="1100" dirty="0">
                <a:latin typeface="Futura Medium" panose="00000400000000000000" pitchFamily="2" charset="0"/>
              </a:rPr>
              <a:t> field. In addition, during the repair works, several crude oil theft bunkering points were discovered at various points along the </a:t>
            </a:r>
            <a:r>
              <a:rPr lang="en-US" sz="1100" dirty="0" err="1">
                <a:latin typeface="Futura Medium" panose="00000400000000000000" pitchFamily="2" charset="0"/>
              </a:rPr>
              <a:t>bulklines</a:t>
            </a:r>
            <a:r>
              <a:rPr lang="en-US" sz="1100" dirty="0">
                <a:latin typeface="Futura Medium" panose="00000400000000000000" pitchFamily="2" charset="0"/>
              </a:rPr>
              <a:t>, mostly in the </a:t>
            </a:r>
            <a:r>
              <a:rPr lang="en-US" sz="1100" dirty="0" err="1">
                <a:latin typeface="Futura Medium" panose="00000400000000000000" pitchFamily="2" charset="0"/>
              </a:rPr>
              <a:t>Azagbene</a:t>
            </a:r>
            <a:r>
              <a:rPr lang="en-US" sz="1100" dirty="0">
                <a:latin typeface="Futura Medium" panose="00000400000000000000" pitchFamily="2" charset="0"/>
              </a:rPr>
              <a:t> area. </a:t>
            </a:r>
          </a:p>
          <a:p>
            <a:pPr algn="just">
              <a:spcAft>
                <a:spcPts val="500"/>
              </a:spcAft>
              <a:defRPr/>
            </a:pPr>
            <a:r>
              <a:rPr lang="en-US" sz="1100" dirty="0">
                <a:latin typeface="Futura Medium" panose="00000400000000000000" pitchFamily="2" charset="0"/>
              </a:rPr>
              <a:t>Project Scope:</a:t>
            </a:r>
          </a:p>
          <a:p>
            <a:pPr marL="171450" indent="-171450" algn="just"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Futura Medium" panose="00000400000000000000" pitchFamily="2" charset="0"/>
              </a:rPr>
              <a:t>Replace 12km flowline at an estimated cost of $1.4M.</a:t>
            </a:r>
          </a:p>
          <a:p>
            <a:pPr marL="171450" indent="-171450" algn="just"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Futura Medium" panose="00000400000000000000" pitchFamily="2" charset="0"/>
              </a:rPr>
              <a:t>Carry out CWI activities and dewaxing</a:t>
            </a:r>
          </a:p>
          <a:p>
            <a:pPr marL="171450" indent="-171450" algn="just"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latin typeface="Futura Medium" panose="00000400000000000000" pitchFamily="2" charset="0"/>
              </a:rPr>
              <a:t>Restore 2.34kbopd </a:t>
            </a:r>
          </a:p>
          <a:p>
            <a:pPr algn="just">
              <a:spcAft>
                <a:spcPts val="500"/>
              </a:spcAft>
              <a:defRPr/>
            </a:pPr>
            <a:br>
              <a:rPr lang="en-GB" sz="1000" dirty="0">
                <a:solidFill>
                  <a:prstClr val="black"/>
                </a:solidFill>
                <a:latin typeface="Futura Light" panose="00000400000000000000" pitchFamily="2" charset="0"/>
              </a:rPr>
            </a:br>
            <a:endParaRPr lang="en-GB" sz="1000" dirty="0">
              <a:solidFill>
                <a:prstClr val="black"/>
              </a:solidFill>
              <a:latin typeface="Futura Light" panose="00000400000000000000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0190" y="3323755"/>
            <a:ext cx="3200400" cy="479618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500"/>
              </a:spcAft>
              <a:defRPr/>
            </a:pPr>
            <a:r>
              <a:rPr lang="en-US" sz="1200" b="1" u="sng" dirty="0">
                <a:solidFill>
                  <a:schemeClr val="tx1"/>
                </a:solidFill>
                <a:latin typeface="Futura Medium" panose="00000400000000000000" pitchFamily="2" charset="0"/>
              </a:rPr>
              <a:t>Potential Benefits &amp; Measurement: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GB" sz="900" dirty="0">
                <a:latin typeface="Futura Medium" panose="00000400000000000000" pitchFamily="2" charset="0"/>
              </a:rPr>
              <a:t>Restore 2.34kbopd at </a:t>
            </a:r>
            <a:r>
              <a:rPr lang="en-GB" sz="900" dirty="0" err="1">
                <a:latin typeface="Futura Medium" panose="00000400000000000000" pitchFamily="2" charset="0"/>
              </a:rPr>
              <a:t>Seibou</a:t>
            </a:r>
            <a:endParaRPr lang="en-GB" sz="900" dirty="0">
              <a:latin typeface="Futura Medium" panose="00000400000000000000" pitchFamily="2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190" y="4114800"/>
            <a:ext cx="3200400" cy="1333698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500"/>
              </a:spcAft>
              <a:defRPr/>
            </a:pPr>
            <a:r>
              <a:rPr lang="en-GB" sz="1400" b="1" u="sng" dirty="0">
                <a:latin typeface="Futura Medium" panose="00000400000000000000" pitchFamily="2" charset="0"/>
              </a:rPr>
              <a:t>High-level Timeline:</a:t>
            </a:r>
            <a:endParaRPr lang="en-GB" sz="1400" b="1" dirty="0">
              <a:latin typeface="Futura Medium" panose="00000400000000000000" pitchFamily="2" charset="0"/>
            </a:endParaRPr>
          </a:p>
          <a:p>
            <a:pPr marL="0" lvl="1" indent="-171450">
              <a:spcBef>
                <a:spcPts val="3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GB" sz="1000" dirty="0">
                <a:solidFill>
                  <a:prstClr val="black"/>
                </a:solidFill>
                <a:latin typeface="Futura Light" panose="00000400000000000000" pitchFamily="2" charset="0"/>
              </a:rPr>
              <a:t>L0-L1:Develop and agree charter – Sept 2018</a:t>
            </a:r>
          </a:p>
          <a:p>
            <a:pPr marL="0" lvl="1" indent="-171450">
              <a:spcBef>
                <a:spcPts val="3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GB" sz="1000" dirty="0">
                <a:solidFill>
                  <a:prstClr val="black"/>
                </a:solidFill>
                <a:latin typeface="Futura Light" panose="00000400000000000000" pitchFamily="2" charset="0"/>
              </a:rPr>
              <a:t>L2: 23/10/2018</a:t>
            </a:r>
          </a:p>
          <a:p>
            <a:pPr marL="0" lvl="1" indent="-171450">
              <a:spcBef>
                <a:spcPts val="3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GB" sz="1000" dirty="0">
                <a:solidFill>
                  <a:prstClr val="black"/>
                </a:solidFill>
                <a:latin typeface="Futura Light" panose="00000400000000000000" pitchFamily="2" charset="0"/>
              </a:rPr>
              <a:t>L3: 25/10/2018</a:t>
            </a:r>
          </a:p>
          <a:p>
            <a:pPr marL="0" lvl="1" indent="-171450">
              <a:spcBef>
                <a:spcPts val="3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GB" sz="1000" dirty="0">
                <a:solidFill>
                  <a:prstClr val="black"/>
                </a:solidFill>
                <a:latin typeface="Futura Light" panose="00000400000000000000" pitchFamily="2" charset="0"/>
              </a:rPr>
              <a:t>L4: 31/10/2018</a:t>
            </a:r>
          </a:p>
          <a:p>
            <a:pPr marL="0" lvl="1" indent="-171450">
              <a:spcBef>
                <a:spcPts val="3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GB" sz="1000" dirty="0">
                <a:solidFill>
                  <a:prstClr val="black"/>
                </a:solidFill>
                <a:latin typeface="Futura Light" panose="00000400000000000000" pitchFamily="2" charset="0"/>
              </a:rPr>
              <a:t>L5: 31/12/2019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43578" y="4781649"/>
            <a:ext cx="5350232" cy="67710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lvl="1" indent="-171450">
              <a:spcBef>
                <a:spcPts val="3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altLang="en-US" sz="1100" dirty="0">
                <a:latin typeface="Futura Medium" panose="00000400000000000000" pitchFamily="2" charset="0"/>
              </a:rPr>
              <a:t>Project Sponsor: Wordu Emmanuel</a:t>
            </a:r>
          </a:p>
          <a:p>
            <a:pPr marL="171450" lvl="1" indent="-171450">
              <a:spcBef>
                <a:spcPts val="3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altLang="en-US" sz="1100" dirty="0">
                <a:latin typeface="Futura Medium" panose="00000400000000000000" pitchFamily="2" charset="0"/>
              </a:rPr>
              <a:t>Implementation Lead: </a:t>
            </a:r>
            <a:r>
              <a:rPr lang="en-US" sz="1100" dirty="0">
                <a:latin typeface="Futura Medium" panose="00000400000000000000" pitchFamily="2" charset="0"/>
              </a:rPr>
              <a:t> </a:t>
            </a:r>
            <a:r>
              <a:rPr lang="en-US" sz="1100" dirty="0" err="1">
                <a:latin typeface="Futura Medium" panose="00000400000000000000" pitchFamily="2" charset="0"/>
              </a:rPr>
              <a:t>Sagbe</a:t>
            </a:r>
            <a:r>
              <a:rPr lang="en-US" sz="1100" dirty="0">
                <a:latin typeface="Futura Medium" panose="00000400000000000000" pitchFamily="2" charset="0"/>
              </a:rPr>
              <a:t> </a:t>
            </a:r>
            <a:r>
              <a:rPr lang="en-US" sz="1100" dirty="0" err="1">
                <a:latin typeface="Futura Medium" panose="00000400000000000000" pitchFamily="2" charset="0"/>
              </a:rPr>
              <a:t>Seprebo</a:t>
            </a:r>
            <a:endParaRPr lang="en-US" altLang="en-US" sz="1100" dirty="0">
              <a:latin typeface="Futura Medium" panose="00000400000000000000" pitchFamily="2" charset="0"/>
            </a:endParaRPr>
          </a:p>
          <a:p>
            <a:pPr marL="0" lvl="1">
              <a:spcBef>
                <a:spcPts val="300"/>
              </a:spcBef>
              <a:spcAft>
                <a:spcPct val="0"/>
              </a:spcAft>
              <a:defRPr/>
            </a:pPr>
            <a:endParaRPr lang="en-US" altLang="en-US" sz="1100" dirty="0">
              <a:latin typeface="Futura Medium" panose="00000400000000000000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D4AA40F-4E3D-4618-88F6-9884A422D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365112"/>
              </p:ext>
            </p:extLst>
          </p:nvPr>
        </p:nvGraphicFramePr>
        <p:xfrm>
          <a:off x="3532704" y="3354953"/>
          <a:ext cx="5410200" cy="12681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0540">
                  <a:extLst>
                    <a:ext uri="{9D8B030D-6E8A-4147-A177-3AD203B41FA5}">
                      <a16:colId xmlns:a16="http://schemas.microsoft.com/office/drawing/2014/main" val="2667370612"/>
                    </a:ext>
                  </a:extLst>
                </a:gridCol>
                <a:gridCol w="1634796">
                  <a:extLst>
                    <a:ext uri="{9D8B030D-6E8A-4147-A177-3AD203B41FA5}">
                      <a16:colId xmlns:a16="http://schemas.microsoft.com/office/drawing/2014/main" val="333872698"/>
                    </a:ext>
                  </a:extLst>
                </a:gridCol>
                <a:gridCol w="1094864">
                  <a:extLst>
                    <a:ext uri="{9D8B030D-6E8A-4147-A177-3AD203B41FA5}">
                      <a16:colId xmlns:a16="http://schemas.microsoft.com/office/drawing/2014/main" val="1798695437"/>
                    </a:ext>
                  </a:extLst>
                </a:gridCol>
              </a:tblGrid>
              <a:tr h="15946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Responsible Team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Timeline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597665"/>
                  </a:ext>
                </a:extLst>
              </a:tr>
              <a:tr h="296790">
                <a:tc>
                  <a:txBody>
                    <a:bodyPr/>
                    <a:lstStyle/>
                    <a:p>
                      <a:pPr marL="171450" lvl="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en-GB" sz="10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Mobilize to site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Sagbe</a:t>
                      </a:r>
                      <a:endParaRPr lang="en-US" sz="100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Sept 5th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508197"/>
                  </a:ext>
                </a:extLst>
              </a:tr>
              <a:tr h="296790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0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Complete flowline replacement</a:t>
                      </a:r>
                    </a:p>
                    <a:p>
                      <a:pPr marL="171450" lvl="0" indent="-171450">
                        <a:buFont typeface="Wingdings" pitchFamily="2" charset="2"/>
                        <a:buChar char="§"/>
                        <a:defRPr/>
                      </a:pPr>
                      <a:endParaRPr lang="en-GB" sz="1000" b="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 err="1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Sagbe</a:t>
                      </a:r>
                      <a:endParaRPr lang="en-US" sz="100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Oct 25th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371869"/>
                  </a:ext>
                </a:extLst>
              </a:tr>
              <a:tr h="330117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0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Complete CWI activities and de-waxing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CWI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OCT 31</a:t>
                      </a:r>
                      <a:r>
                        <a:rPr lang="en-US" sz="1000" kern="1200" baseline="300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9463">
                <a:tc>
                  <a:txBody>
                    <a:bodyPr/>
                    <a:lstStyle/>
                    <a:p>
                      <a:pPr marL="171450" lvl="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en-GB" sz="10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Flow well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Asset team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Oct 31</a:t>
                      </a:r>
                      <a:r>
                        <a:rPr lang="en-US" sz="1000" kern="1200" baseline="300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819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8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1750</TotalTime>
  <Words>190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Futura Light</vt:lpstr>
      <vt:lpstr>Futura Medium</vt:lpstr>
      <vt:lpstr>Wingdings</vt:lpstr>
      <vt:lpstr>Office Theme</vt:lpstr>
      <vt:lpstr>Project Title: Replace flowlines and restore 2.34 kbopd at Siebou by Oct 2018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Odega, Israel SPDC-UPO/G/UW</dc:creator>
  <cp:lastModifiedBy>Odega, Israel SPDC-UPO/G/UW</cp:lastModifiedBy>
  <cp:revision>47</cp:revision>
  <dcterms:created xsi:type="dcterms:W3CDTF">2017-05-03T18:36:11Z</dcterms:created>
  <dcterms:modified xsi:type="dcterms:W3CDTF">2018-10-10T15:45:03Z</dcterms:modified>
</cp:coreProperties>
</file>