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907" autoAdjust="0"/>
  </p:normalViewPr>
  <p:slideViewPr>
    <p:cSldViewPr snapToGrid="0" showGuides="1">
      <p:cViewPr varScale="1">
        <p:scale>
          <a:sx n="69" d="100"/>
          <a:sy n="69" d="100"/>
        </p:scale>
        <p:origin x="1592" y="5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05/11/2018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05/11/2018</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2223686"/>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400" b="1" u="sng" dirty="0">
                <a:solidFill>
                  <a:srgbClr val="000000"/>
                </a:solidFill>
                <a:latin typeface="Futura Medium" panose="00000400000000000000" pitchFamily="2" charset="0"/>
              </a:rPr>
              <a:t>Business Case/Objectives</a:t>
            </a:r>
            <a:r>
              <a:rPr lang="en-GB" sz="1400" b="1" dirty="0">
                <a:solidFill>
                  <a:srgbClr val="000000"/>
                </a:solidFill>
                <a:latin typeface="Futura Medium" pitchFamily="2" charset="0"/>
                <a:cs typeface="Arial" charset="0"/>
              </a:rPr>
              <a:t>:</a:t>
            </a:r>
          </a:p>
          <a:p>
            <a:pPr lvl="0" algn="just">
              <a:spcAft>
                <a:spcPts val="500"/>
              </a:spcAft>
              <a:defRPr/>
            </a:pPr>
            <a:r>
              <a:rPr lang="en-GB" sz="1400" dirty="0">
                <a:solidFill>
                  <a:srgbClr val="000000"/>
                </a:solidFill>
                <a:latin typeface="Futura Medium" panose="00000400000000000000" pitchFamily="2" charset="0"/>
                <a:cs typeface="Arial" charset="0"/>
              </a:rPr>
              <a:t>W114S located in Yokri Location-8 was closed in 2016 for rig entry and planned workover on W114L. The workover activity on W114L was unsuccessful and suspended for later mobilization, however W114S was not returned to flow before demobilization. There is a quick-win opportunity to restore production from this well pending when CWI will remobilize for another workover attempt on W114L. Production from this well (2016 data) is circa 170 </a:t>
            </a:r>
            <a:r>
              <a:rPr lang="en-GB" sz="1400" dirty="0" err="1">
                <a:solidFill>
                  <a:srgbClr val="000000"/>
                </a:solidFill>
                <a:latin typeface="Futura Medium" panose="00000400000000000000" pitchFamily="2" charset="0"/>
                <a:cs typeface="Arial" charset="0"/>
              </a:rPr>
              <a:t>bopd</a:t>
            </a:r>
            <a:r>
              <a:rPr lang="en-GB" sz="1400" dirty="0">
                <a:solidFill>
                  <a:srgbClr val="000000"/>
                </a:solidFill>
                <a:latin typeface="Futura Medium" panose="00000400000000000000" pitchFamily="2" charset="0"/>
                <a:cs typeface="Arial" charset="0"/>
              </a:rPr>
              <a:t> and cost of mobilizing CWI to support this activity 3 days ($200k).</a:t>
            </a:r>
          </a:p>
          <a:p>
            <a:pPr lvl="0" algn="just">
              <a:spcAft>
                <a:spcPts val="500"/>
              </a:spcAft>
              <a:defRPr/>
            </a:pPr>
            <a:endParaRPr lang="en-GB" sz="1400" dirty="0">
              <a:solidFill>
                <a:srgbClr val="000000"/>
              </a:solidFill>
              <a:latin typeface="Futura Medium" panose="00000400000000000000" pitchFamily="2" charset="0"/>
              <a:cs typeface="Arial" charset="0"/>
            </a:endParaRPr>
          </a:p>
          <a:p>
            <a:pPr lvl="0" algn="just">
              <a:spcAft>
                <a:spcPts val="500"/>
              </a:spcAft>
              <a:defRPr/>
            </a:pPr>
            <a:r>
              <a:rPr lang="en-GB" sz="1400" dirty="0">
                <a:solidFill>
                  <a:srgbClr val="000000"/>
                </a:solidFill>
                <a:latin typeface="Futura Medium" panose="00000400000000000000" pitchFamily="2" charset="0"/>
                <a:cs typeface="Arial" charset="0"/>
              </a:rPr>
              <a:t>The asset team took is taking the initiative to restore this well to production DIY. Required for this is to provide a COM Unit and Xmas tree survey cap which asset team will install.</a:t>
            </a:r>
            <a:endParaRPr lang="en-GB" sz="1400" dirty="0">
              <a:solidFill>
                <a:prstClr val="black"/>
              </a:solidFill>
              <a:latin typeface="Futura Medium" panose="00000400000000000000" pitchFamily="2" charset="0"/>
              <a:cs typeface="Arial" charset="0"/>
            </a:endParaRPr>
          </a:p>
        </p:txBody>
      </p:sp>
      <p:sp>
        <p:nvSpPr>
          <p:cNvPr id="6" name="Rectangle 5"/>
          <p:cNvSpPr/>
          <p:nvPr/>
        </p:nvSpPr>
        <p:spPr>
          <a:xfrm>
            <a:off x="116114" y="2891599"/>
            <a:ext cx="3016641" cy="188000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r>
              <a:rPr lang="en-US" sz="1100" dirty="0">
                <a:solidFill>
                  <a:prstClr val="black"/>
                </a:solidFill>
                <a:latin typeface="Futura Medium" panose="00000400000000000000" pitchFamily="2" charset="0"/>
              </a:rPr>
              <a:t> Avoidance of 170bopd deferment and circa $200k required to mobilize CWI and rig to support this activity.</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 </a:t>
            </a:r>
            <a:r>
              <a:rPr lang="en-US" sz="1100" dirty="0">
                <a:solidFill>
                  <a:prstClr val="black"/>
                </a:solidFill>
                <a:latin typeface="Futura Medium" panose="00000400000000000000" pitchFamily="2" charset="0"/>
              </a:rPr>
              <a:t>Make W114S available for flow</a:t>
            </a:r>
          </a:p>
          <a:p>
            <a:pPr lvl="0"/>
            <a:r>
              <a:rPr lang="en-US" sz="1100" dirty="0">
                <a:solidFill>
                  <a:prstClr val="black"/>
                </a:solidFill>
                <a:latin typeface="Futura Medium" panose="00000400000000000000" pitchFamily="2" charset="0"/>
              </a:rPr>
              <a:t>170 </a:t>
            </a:r>
            <a:r>
              <a:rPr lang="en-US" sz="1100" dirty="0" err="1">
                <a:solidFill>
                  <a:prstClr val="black"/>
                </a:solidFill>
                <a:latin typeface="Futura Medium" panose="00000400000000000000" pitchFamily="2" charset="0"/>
              </a:rPr>
              <a:t>bbls</a:t>
            </a:r>
            <a:r>
              <a:rPr lang="en-US" sz="1100" dirty="0">
                <a:solidFill>
                  <a:prstClr val="black"/>
                </a:solidFill>
                <a:latin typeface="Futura Medium" panose="00000400000000000000" pitchFamily="2" charset="0"/>
              </a:rPr>
              <a:t> @ 74.21USD = USD12,615.7/day</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USD 4,604,730.5</a:t>
            </a: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189596" y="4923551"/>
            <a:ext cx="2699657" cy="741229"/>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200" dirty="0">
                <a:solidFill>
                  <a:prstClr val="black"/>
                </a:solidFill>
                <a:latin typeface="Futura Medium" panose="00000400000000000000" pitchFamily="2" charset="0"/>
              </a:rPr>
              <a:t>Availability of COM Unit</a:t>
            </a:r>
          </a:p>
          <a:p>
            <a:pPr marL="171450" indent="-171450">
              <a:buFont typeface="Wingdings" pitchFamily="2" charset="2"/>
              <a:buChar char="§"/>
              <a:defRPr/>
            </a:pPr>
            <a:endParaRPr lang="en-GB" sz="1200" dirty="0">
              <a:solidFill>
                <a:prstClr val="black"/>
              </a:solidFill>
              <a:latin typeface="Futura Medium" panose="00000400000000000000" pitchFamily="2" charset="0"/>
            </a:endParaRPr>
          </a:p>
        </p:txBody>
      </p:sp>
      <p:sp>
        <p:nvSpPr>
          <p:cNvPr id="14" name="Rectangle 13"/>
          <p:cNvSpPr/>
          <p:nvPr/>
        </p:nvSpPr>
        <p:spPr>
          <a:xfrm>
            <a:off x="189596" y="5843190"/>
            <a:ext cx="2831367" cy="777136"/>
          </a:xfrm>
          <a:prstGeom prst="rect">
            <a:avLst/>
          </a:prstGeom>
          <a:ln>
            <a:solidFill>
              <a:schemeClr val="tx1"/>
            </a:solidFill>
          </a:ln>
        </p:spPr>
        <p:txBody>
          <a:bodyPr wrap="square">
            <a:spAutoFit/>
          </a:bodyPr>
          <a:lstStyle/>
          <a:p>
            <a:pPr marL="0" lvl="1">
              <a:spcBef>
                <a:spcPts val="300"/>
              </a:spcBef>
              <a:spcAft>
                <a:spcPct val="0"/>
              </a:spcAft>
            </a:pPr>
            <a:r>
              <a:rPr lang="en-US" altLang="en-US" sz="1400" b="1" dirty="0">
                <a:solidFill>
                  <a:srgbClr val="000000"/>
                </a:solidFill>
                <a:latin typeface="Futura Medium" panose="00000400000000000000" pitchFamily="2" charset="0"/>
              </a:rPr>
              <a:t>Project Sponsor: </a:t>
            </a:r>
            <a:r>
              <a:rPr lang="en-US" altLang="en-US" sz="1400" dirty="0">
                <a:solidFill>
                  <a:srgbClr val="000000"/>
                </a:solidFill>
                <a:latin typeface="Futura Medium" panose="00000400000000000000" pitchFamily="2" charset="0"/>
              </a:rPr>
              <a:t>Maichibi Mesh.</a:t>
            </a:r>
          </a:p>
          <a:p>
            <a:pPr marL="0" lvl="1">
              <a:spcBef>
                <a:spcPts val="300"/>
              </a:spcBef>
              <a:spcAft>
                <a:spcPct val="0"/>
              </a:spcAft>
            </a:pPr>
            <a:r>
              <a:rPr lang="en-US" altLang="en-US" sz="1400" b="1" dirty="0">
                <a:solidFill>
                  <a:prstClr val="black"/>
                </a:solidFill>
                <a:latin typeface="Futura Medium" panose="00000400000000000000" pitchFamily="2" charset="0"/>
              </a:rPr>
              <a:t>Implementation/Project Lead: </a:t>
            </a:r>
            <a:r>
              <a:rPr lang="en-US" altLang="en-US" sz="1400" dirty="0">
                <a:solidFill>
                  <a:prstClr val="black"/>
                </a:solidFill>
                <a:latin typeface="Futura Medium" panose="00000400000000000000" pitchFamily="2" charset="0"/>
              </a:rPr>
              <a:t>Akinro Babatunde</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900703175"/>
              </p:ext>
            </p:extLst>
          </p:nvPr>
        </p:nvGraphicFramePr>
        <p:xfrm>
          <a:off x="3250289" y="2891599"/>
          <a:ext cx="4687081" cy="3538281"/>
        </p:xfrm>
        <a:graphic>
          <a:graphicData uri="http://schemas.openxmlformats.org/drawingml/2006/table">
            <a:tbl>
              <a:tblPr firstRow="1" firstCol="1" bandRow="1">
                <a:tableStyleId>{5C22544A-7EE6-4342-B048-85BDC9FD1C3A}</a:tableStyleId>
              </a:tblPr>
              <a:tblGrid>
                <a:gridCol w="2817801">
                  <a:extLst>
                    <a:ext uri="{9D8B030D-6E8A-4147-A177-3AD203B41FA5}">
                      <a16:colId xmlns:a16="http://schemas.microsoft.com/office/drawing/2014/main" val="2667370612"/>
                    </a:ext>
                  </a:extLst>
                </a:gridCol>
                <a:gridCol w="848291">
                  <a:extLst>
                    <a:ext uri="{9D8B030D-6E8A-4147-A177-3AD203B41FA5}">
                      <a16:colId xmlns:a16="http://schemas.microsoft.com/office/drawing/2014/main" val="333872698"/>
                    </a:ext>
                  </a:extLst>
                </a:gridCol>
                <a:gridCol w="1020989">
                  <a:extLst>
                    <a:ext uri="{9D8B030D-6E8A-4147-A177-3AD203B41FA5}">
                      <a16:colId xmlns:a16="http://schemas.microsoft.com/office/drawing/2014/main" val="1798695437"/>
                    </a:ext>
                  </a:extLst>
                </a:gridCol>
              </a:tblGrid>
              <a:tr h="202189">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374297">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Inspect W114S confirm no plug in hole, integrity issues and able to flow.</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26</a:t>
                      </a:r>
                      <a:r>
                        <a:rPr lang="en-US" sz="1100" kern="1200" baseline="30000" dirty="0">
                          <a:solidFill>
                            <a:prstClr val="black"/>
                          </a:solidFill>
                          <a:latin typeface="Futura Medium" panose="00000400000000000000" pitchFamily="2" charset="0"/>
                          <a:ea typeface="+mn-ea"/>
                          <a:cs typeface="+mn-cs"/>
                        </a:rPr>
                        <a:t>th</a:t>
                      </a:r>
                      <a:r>
                        <a:rPr lang="en-US" sz="1100" kern="1200" dirty="0">
                          <a:solidFill>
                            <a:prstClr val="black"/>
                          </a:solidFill>
                          <a:latin typeface="Futura Medium" panose="00000400000000000000" pitchFamily="2" charset="0"/>
                          <a:ea typeface="+mn-ea"/>
                          <a:cs typeface="+mn-cs"/>
                        </a:rPr>
                        <a:t> October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475168">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Source for and replace defective survey cap. </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CWI &amp; Asset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27</a:t>
                      </a:r>
                      <a:r>
                        <a:rPr lang="en-US" sz="1100" kern="1200" baseline="30000" dirty="0">
                          <a:solidFill>
                            <a:prstClr val="black"/>
                          </a:solidFill>
                          <a:latin typeface="Futura Medium" panose="00000400000000000000" pitchFamily="2" charset="0"/>
                          <a:ea typeface="+mn-ea"/>
                          <a:cs typeface="+mn-cs"/>
                        </a:rPr>
                        <a:t>th</a:t>
                      </a:r>
                      <a:r>
                        <a:rPr lang="en-US" sz="1100" kern="1200" dirty="0">
                          <a:solidFill>
                            <a:prstClr val="black"/>
                          </a:solidFill>
                          <a:latin typeface="Futura Medium" panose="00000400000000000000" pitchFamily="2" charset="0"/>
                          <a:ea typeface="+mn-ea"/>
                          <a:cs typeface="+mn-cs"/>
                        </a:rPr>
                        <a:t> October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2404602"/>
                  </a:ext>
                </a:extLst>
              </a:tr>
              <a:tr h="374297">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kern="1200" dirty="0">
                          <a:solidFill>
                            <a:prstClr val="black"/>
                          </a:solidFill>
                          <a:latin typeface="Futura Medium" panose="00000400000000000000" pitchFamily="2" charset="0"/>
                          <a:ea typeface="+mn-ea"/>
                          <a:cs typeface="+mn-cs"/>
                        </a:rPr>
                        <a:t>Provide Well control Panel, inspect unit fit-for-purpose and send to site</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30</a:t>
                      </a:r>
                      <a:r>
                        <a:rPr lang="en-US" sz="1100" kern="1200" baseline="30000" dirty="0">
                          <a:solidFill>
                            <a:prstClr val="black"/>
                          </a:solidFill>
                          <a:latin typeface="Futura Medium" panose="00000400000000000000" pitchFamily="2" charset="0"/>
                          <a:ea typeface="+mn-ea"/>
                          <a:cs typeface="+mn-cs"/>
                        </a:rPr>
                        <a:t>th</a:t>
                      </a:r>
                      <a:r>
                        <a:rPr lang="en-US" sz="1100" kern="1200" dirty="0">
                          <a:solidFill>
                            <a:prstClr val="black"/>
                          </a:solidFill>
                          <a:latin typeface="Futura Medium" panose="00000400000000000000" pitchFamily="2" charset="0"/>
                          <a:ea typeface="+mn-ea"/>
                          <a:cs typeface="+mn-cs"/>
                        </a:rPr>
                        <a:t> October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561446">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kern="1200" dirty="0">
                          <a:solidFill>
                            <a:prstClr val="black"/>
                          </a:solidFill>
                          <a:latin typeface="Futura Medium" panose="00000400000000000000" pitchFamily="2" charset="0"/>
                          <a:ea typeface="+mn-ea"/>
                          <a:cs typeface="+mn-cs"/>
                        </a:rPr>
                        <a:t>Mobilize team to W114S. Install and Hook-up Well Control Panel to Wellhead and commissioned ok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1</a:t>
                      </a:r>
                      <a:r>
                        <a:rPr lang="en-US" sz="1100" kern="1200" baseline="30000" dirty="0">
                          <a:solidFill>
                            <a:prstClr val="black"/>
                          </a:solidFill>
                          <a:latin typeface="Futura Medium" panose="00000400000000000000" pitchFamily="2" charset="0"/>
                          <a:ea typeface="+mn-ea"/>
                          <a:cs typeface="+mn-cs"/>
                        </a:rPr>
                        <a:t>st</a:t>
                      </a:r>
                      <a:r>
                        <a:rPr lang="en-US" sz="1100" kern="1200" dirty="0">
                          <a:solidFill>
                            <a:prstClr val="black"/>
                          </a:solidFill>
                          <a:latin typeface="Futura Medium" panose="00000400000000000000" pitchFamily="2" charset="0"/>
                          <a:ea typeface="+mn-ea"/>
                          <a:cs typeface="+mn-cs"/>
                        </a:rPr>
                        <a:t> November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4297">
                <a:tc>
                  <a:txBody>
                    <a:bodyPr/>
                    <a:lstStyle/>
                    <a:p>
                      <a:pPr marL="171450" lvl="0" indent="-171450">
                        <a:buFont typeface="Wingdings" pitchFamily="2" charset="2"/>
                        <a:buChar char="§"/>
                        <a:defRPr/>
                      </a:pPr>
                      <a:r>
                        <a:rPr lang="en-US" sz="1100" b="0" dirty="0">
                          <a:solidFill>
                            <a:prstClr val="black"/>
                          </a:solidFill>
                          <a:latin typeface="Futura Medium" panose="00000400000000000000" pitchFamily="2" charset="0"/>
                        </a:rPr>
                        <a:t>Engage PMT/</a:t>
                      </a:r>
                      <a:r>
                        <a:rPr lang="en-US" sz="1100" b="0" dirty="0" err="1">
                          <a:solidFill>
                            <a:prstClr val="black"/>
                          </a:solidFill>
                          <a:latin typeface="Futura Medium" panose="00000400000000000000" pitchFamily="2" charset="0"/>
                        </a:rPr>
                        <a:t>Ptech</a:t>
                      </a:r>
                      <a:r>
                        <a:rPr lang="en-US" sz="1100" b="0" dirty="0">
                          <a:solidFill>
                            <a:prstClr val="black"/>
                          </a:solidFill>
                          <a:latin typeface="Futura Medium" panose="00000400000000000000" pitchFamily="2" charset="0"/>
                        </a:rPr>
                        <a:t>/CWI and agree on open up, optimum adjustable choke size for gas lift to W/114S. </a:t>
                      </a:r>
                      <a:endParaRPr lang="en-GB" sz="11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Asset Team</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12th November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7819192"/>
                  </a:ext>
                </a:extLst>
              </a:tr>
              <a:tr h="374297">
                <a:tc>
                  <a:txBody>
                    <a:bodyPr/>
                    <a:lstStyle/>
                    <a:p>
                      <a:pPr marL="171450" lvl="0" indent="-171450" algn="l" defTabSz="914400" rtl="0" eaLnBrk="1" latinLnBrk="0" hangingPunct="1">
                        <a:buFont typeface="Wingdings" pitchFamily="2" charset="2"/>
                        <a:buChar char="§"/>
                        <a:defRPr/>
                      </a:pPr>
                      <a:r>
                        <a:rPr lang="en-US" sz="1100" b="0" kern="1200" dirty="0">
                          <a:solidFill>
                            <a:prstClr val="black"/>
                          </a:solidFill>
                          <a:latin typeface="Futura Medium" panose="00000400000000000000" pitchFamily="2" charset="0"/>
                          <a:ea typeface="+mn-ea"/>
                          <a:cs typeface="+mn-cs"/>
                        </a:rPr>
                        <a:t>Line up flowline valve and roadside manifold to LP2 </a:t>
                      </a:r>
                      <a:r>
                        <a:rPr lang="en-US" sz="1100" b="0" kern="1200" dirty="0" err="1">
                          <a:solidFill>
                            <a:prstClr val="black"/>
                          </a:solidFill>
                          <a:latin typeface="Futura Medium" panose="00000400000000000000" pitchFamily="2" charset="0"/>
                          <a:ea typeface="+mn-ea"/>
                          <a:cs typeface="+mn-cs"/>
                        </a:rPr>
                        <a:t>bulkline</a:t>
                      </a:r>
                      <a:r>
                        <a:rPr lang="en-US" sz="1100" b="0" kern="1200" dirty="0">
                          <a:solidFill>
                            <a:prstClr val="black"/>
                          </a:solidFill>
                          <a:latin typeface="Futura Medium" panose="00000400000000000000" pitchFamily="2" charset="0"/>
                          <a:ea typeface="+mn-ea"/>
                          <a:cs typeface="+mn-cs"/>
                        </a:rPr>
                        <a:t>. Open up FORC114S and test flow performance</a:t>
                      </a:r>
                      <a:endParaRPr lang="en-GB" sz="1100" b="0" kern="1200" dirty="0">
                        <a:solidFill>
                          <a:prstClr val="black"/>
                        </a:solidFill>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1</a:t>
                      </a:r>
                      <a:r>
                        <a:rPr kumimoji="0" lang="en-US" sz="1100" b="0" i="0" u="none" strike="noStrike" kern="1200" cap="none" spc="0" normalizeH="0" baseline="30000" noProof="0">
                          <a:ln>
                            <a:noFill/>
                          </a:ln>
                          <a:solidFill>
                            <a:prstClr val="black"/>
                          </a:solidFill>
                          <a:effectLst/>
                          <a:uLnTx/>
                          <a:uFillTx/>
                          <a:latin typeface="Futura Medium" panose="00000400000000000000" pitchFamily="2" charset="0"/>
                          <a:ea typeface="+mn-ea"/>
                          <a:cs typeface="+mn-cs"/>
                        </a:rPr>
                        <a:t>st</a:t>
                      </a:r>
                      <a:r>
                        <a:rPr kumimoji="0" lang="en-US" sz="1100" b="0"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 November</a:t>
                      </a: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0475183"/>
                  </a:ext>
                </a:extLst>
              </a:tr>
              <a:tr h="374297">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100" b="0" kern="1200" dirty="0">
                          <a:solidFill>
                            <a:prstClr val="black"/>
                          </a:solidFill>
                          <a:latin typeface="Futura Medium" panose="00000400000000000000" pitchFamily="2" charset="0"/>
                          <a:ea typeface="+mn-ea"/>
                          <a:cs typeface="+mn-cs"/>
                        </a:rPr>
                        <a:t>Commissioned Well Control Panel on  Auto mode and monitor well performance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Asset Team</a:t>
                      </a:r>
                    </a:p>
                    <a:p>
                      <a:pPr marL="0" marR="0" lvl="0" indent="0" algn="l" defTabSz="914400" rtl="0" eaLnBrk="1" fontAlgn="auto" latinLnBrk="0" hangingPunct="1">
                        <a:lnSpc>
                          <a:spcPct val="115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1</a:t>
                      </a:r>
                      <a:r>
                        <a:rPr kumimoji="0" lang="en-US" sz="1100" b="0" i="0" u="none" strike="noStrike" kern="1200" cap="none" spc="0" normalizeH="0" baseline="30000" noProof="0" dirty="0">
                          <a:ln>
                            <a:noFill/>
                          </a:ln>
                          <a:solidFill>
                            <a:prstClr val="black"/>
                          </a:solidFill>
                          <a:effectLst/>
                          <a:uLnTx/>
                          <a:uFillTx/>
                          <a:latin typeface="Futura Medium" panose="00000400000000000000" pitchFamily="2" charset="0"/>
                          <a:ea typeface="+mn-ea"/>
                          <a:cs typeface="+mn-cs"/>
                        </a:rPr>
                        <a:t>st</a:t>
                      </a:r>
                      <a:r>
                        <a:rPr kumimoji="0" lang="en-US" sz="1100" b="0"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 November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7340058"/>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261382"/>
            <a:ext cx="8134630" cy="364859"/>
          </a:xfrm>
        </p:spPr>
        <p:txBody>
          <a:bodyPr>
            <a:noAutofit/>
          </a:bodyPr>
          <a:lstStyle/>
          <a:p>
            <a:r>
              <a:rPr lang="en-US" sz="1800" b="1" dirty="0">
                <a:solidFill>
                  <a:prstClr val="black"/>
                </a:solidFill>
                <a:latin typeface="Futura Medium" panose="00000400000000000000" pitchFamily="2" charset="0"/>
              </a:rPr>
              <a:t>Project Title: INTSALLATION OF COM UNIT AND OPEN-UP OF W114S</a:t>
            </a:r>
            <a:endParaRPr lang="en-US" sz="1800" dirty="0"/>
          </a:p>
        </p:txBody>
      </p:sp>
      <p:graphicFrame>
        <p:nvGraphicFramePr>
          <p:cNvPr id="2" name="Table 1">
            <a:extLst>
              <a:ext uri="{FF2B5EF4-FFF2-40B4-BE49-F238E27FC236}">
                <a16:creationId xmlns:a16="http://schemas.microsoft.com/office/drawing/2014/main" id="{5F77CC6A-B23F-41C0-B847-3318B8936A58}"/>
              </a:ext>
            </a:extLst>
          </p:cNvPr>
          <p:cNvGraphicFramePr>
            <a:graphicFrameLocks noGrp="1"/>
          </p:cNvGraphicFramePr>
          <p:nvPr>
            <p:extLst>
              <p:ext uri="{D42A27DB-BD31-4B8C-83A1-F6EECF244321}">
                <p14:modId xmlns:p14="http://schemas.microsoft.com/office/powerpoint/2010/main" val="243289905"/>
              </p:ext>
            </p:extLst>
          </p:nvPr>
        </p:nvGraphicFramePr>
        <p:xfrm>
          <a:off x="7937369" y="2891598"/>
          <a:ext cx="797328" cy="3537482"/>
        </p:xfrm>
        <a:graphic>
          <a:graphicData uri="http://schemas.openxmlformats.org/drawingml/2006/table">
            <a:tbl>
              <a:tblPr firstRow="1" firstCol="1" bandRow="1">
                <a:tableStyleId>{5C22544A-7EE6-4342-B048-85BDC9FD1C3A}</a:tableStyleId>
              </a:tblPr>
              <a:tblGrid>
                <a:gridCol w="797328">
                  <a:extLst>
                    <a:ext uri="{9D8B030D-6E8A-4147-A177-3AD203B41FA5}">
                      <a16:colId xmlns:a16="http://schemas.microsoft.com/office/drawing/2014/main" val="616467980"/>
                    </a:ext>
                  </a:extLst>
                </a:gridCol>
              </a:tblGrid>
              <a:tr h="391533">
                <a:tc>
                  <a:txBody>
                    <a:bodyPr/>
                    <a:lstStyle/>
                    <a:p>
                      <a:pPr marL="0" marR="0" algn="ctr">
                        <a:lnSpc>
                          <a:spcPct val="115000"/>
                        </a:lnSpc>
                        <a:spcBef>
                          <a:spcPts val="0"/>
                        </a:spcBef>
                        <a:spcAft>
                          <a:spcPts val="0"/>
                        </a:spcAft>
                      </a:pPr>
                      <a:r>
                        <a:rPr lang="en-US" sz="1100" b="0" kern="1200" dirty="0">
                          <a:solidFill>
                            <a:prstClr val="black"/>
                          </a:solidFill>
                          <a:latin typeface="Futura Medium" panose="00000400000000000000" pitchFamily="2" charset="0"/>
                          <a:ea typeface="+mn-ea"/>
                          <a:cs typeface="+mn-cs"/>
                        </a:rPr>
                        <a:t>Status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5783986"/>
                  </a:ext>
                </a:extLst>
              </a:tr>
              <a:tr h="357052">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467200"/>
                  </a:ext>
                </a:extLst>
              </a:tr>
              <a:tr h="489004">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153984"/>
                  </a:ext>
                </a:extLst>
              </a:tr>
              <a:tr h="348545">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3633571"/>
                  </a:ext>
                </a:extLst>
              </a:tr>
              <a:tr h="593676">
                <a:tc>
                  <a:txBody>
                    <a:bodyPr/>
                    <a:lstStyle/>
                    <a:p>
                      <a:pPr marL="0" marR="0">
                        <a:lnSpc>
                          <a:spcPct val="115000"/>
                        </a:lnSpc>
                        <a:spcBef>
                          <a:spcPts val="0"/>
                        </a:spcBef>
                        <a:spcAft>
                          <a:spcPts val="0"/>
                        </a:spcAft>
                      </a:pPr>
                      <a:r>
                        <a:rPr lang="en-US" sz="1100" kern="1200" dirty="0">
                          <a:solidFill>
                            <a:prstClr val="black"/>
                          </a:solidFill>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2497296"/>
                  </a:ext>
                </a:extLst>
              </a:tr>
              <a:tr h="531223">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Ongoing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5755385"/>
                  </a:ext>
                </a:extLst>
              </a:tr>
              <a:tr h="478972">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1" i="0" u="none" strike="noStrike" kern="1200" cap="none" spc="0" normalizeH="0" baseline="0" noProof="0">
                          <a:ln>
                            <a:noFill/>
                          </a:ln>
                          <a:solidFill>
                            <a:prstClr val="black"/>
                          </a:solidFill>
                          <a:effectLst/>
                          <a:uLnTx/>
                          <a:uFillTx/>
                          <a:latin typeface="Futura Medium" panose="00000400000000000000" pitchFamily="2" charset="0"/>
                          <a:ea typeface="+mn-ea"/>
                          <a:cs typeface="+mn-cs"/>
                        </a:rPr>
                        <a:t>Completed</a:t>
                      </a:r>
                      <a:endParaRPr kumimoji="0" lang="en-US" sz="1100" b="1"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2126745"/>
                  </a:ext>
                </a:extLst>
              </a:tr>
              <a:tr h="347477">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Futura Medium" panose="00000400000000000000" pitchFamily="2" charset="0"/>
                          <a:ea typeface="+mn-ea"/>
                          <a:cs typeface="+mn-cs"/>
                        </a:rPr>
                        <a:t>Completed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0387683"/>
                  </a:ext>
                </a:extLst>
              </a:tr>
            </a:tbl>
          </a:graphicData>
        </a:graphic>
      </p:graphicFrame>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2.xml><?xml version="1.0" encoding="utf-8"?>
<ds:datastoreItem xmlns:ds="http://schemas.openxmlformats.org/officeDocument/2006/customXml" ds:itemID="{27E2368C-7560-4EC8-8B77-5DE2A874A7B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4"/>
    <ds:schemaRef ds:uri="http://schemas.microsoft.com/sharepoint/v3"/>
    <ds:schemaRef ds:uri="d27fab8a-45c3-4d34-8de2-1ac7f98cf53f"/>
    <ds:schemaRef ds:uri="4853edff-db9f-4ed7-a121-42558e3d771e"/>
    <ds:schemaRef ds:uri="http://www.w3.org/XML/1998/namespace"/>
    <ds:schemaRef ds:uri="http://purl.org/dc/dcmitype/"/>
  </ds:schemaRefs>
</ds:datastoreItem>
</file>

<file path=customXml/itemProps3.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95EE012-DA18-4059-A07B-1FCC82C8E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Foundry</Template>
  <TotalTime>45945</TotalTime>
  <Words>357</Words>
  <Application>Microsoft Office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Futura Bold</vt:lpstr>
      <vt:lpstr>Futura Medium</vt:lpstr>
      <vt:lpstr>3_2016 Standard template</vt:lpstr>
      <vt:lpstr>Project Title: INTSALLATION OF COM UNIT AND OPEN-UP OF W114S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Odega, Israel SPDC-UPO/G/UW</cp:lastModifiedBy>
  <cp:revision>1729</cp:revision>
  <cp:lastPrinted>2018-11-01T09:02:19Z</cp:lastPrinted>
  <dcterms:created xsi:type="dcterms:W3CDTF">2016-07-01T16:13:28Z</dcterms:created>
  <dcterms:modified xsi:type="dcterms:W3CDTF">2018-11-05T06:26:32Z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