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Medium" panose="00000400000000000000" pitchFamily="2" charset="0"/>
      <p:regular r:id="rId9"/>
      <p:bold r:id="rId10"/>
      <p:italic r:id="rId11"/>
      <p:boldItalic r:id="rId12"/>
    </p:embeddedFont>
    <p:embeddedFont>
      <p:font typeface="Futura Bold" panose="000009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BC"/>
    <a:srgbClr val="1B77C3"/>
    <a:srgbClr val="16609E"/>
    <a:srgbClr val="CC9900"/>
    <a:srgbClr val="8D3362"/>
    <a:srgbClr val="000000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515" autoAdjust="0"/>
  </p:normalViewPr>
  <p:slideViewPr>
    <p:cSldViewPr snapToGrid="0" showGuides="1">
      <p:cViewPr varScale="1">
        <p:scale>
          <a:sx n="65" d="100"/>
          <a:sy n="65" d="100"/>
        </p:scale>
        <p:origin x="1324" y="52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12/10/2018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12/10/2018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6" y="1018216"/>
            <a:ext cx="8888549" cy="162095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GB" sz="13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3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 </a:t>
            </a:r>
            <a:r>
              <a:rPr lang="en-GB" sz="13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Following the commissioning of the New North Bank on 27</a:t>
            </a:r>
            <a:r>
              <a:rPr lang="en-GB" sz="1300" baseline="300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th</a:t>
            </a:r>
            <a:r>
              <a:rPr lang="en-GB" sz="13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 August 2018, there was a reduction in gross oil produced by circa 1.3kbopd.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GB" sz="13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Prior to the shutdown of the flow station and subsequent cutover, there has been a steady production of over 10.6kbopd. After the commissioning and start up of the New North Bank </a:t>
            </a:r>
            <a:r>
              <a:rPr lang="en-GB" sz="1300" dirty="0" err="1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Flowstation</a:t>
            </a:r>
            <a:r>
              <a:rPr lang="en-GB" sz="13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, there was a reduction in production to about 9.4kbopd.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GB" sz="13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The project aims to investigate the root cause of the discrepancy in production figures and proffer solutions to ensure the volumes are recovered</a:t>
            </a:r>
            <a:endParaRPr lang="en-GB" sz="1300" dirty="0">
              <a:solidFill>
                <a:prstClr val="black"/>
              </a:solidFill>
              <a:latin typeface="Futura Medium" panose="00000400000000000000" pitchFamily="2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336" y="3008019"/>
            <a:ext cx="3016641" cy="154144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Potential Production Increase: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Circa 1.3kbopd increase</a:t>
            </a:r>
          </a:p>
          <a:p>
            <a:pPr lvl="0"/>
            <a:endParaRPr lang="en-US" sz="11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Potential Cost savings: 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1,300 </a:t>
            </a:r>
            <a:r>
              <a:rPr lang="en-US" sz="1100" dirty="0" err="1">
                <a:solidFill>
                  <a:prstClr val="black"/>
                </a:solidFill>
                <a:latin typeface="Futura Medium" panose="00000400000000000000" pitchFamily="2" charset="0"/>
              </a:rPr>
              <a:t>bbls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@ 74.21USD = USD96,473/day</a:t>
            </a: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Annual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: USD35,212,645</a:t>
            </a:r>
          </a:p>
          <a:p>
            <a:pPr lvl="0"/>
            <a:endParaRPr lang="en-GB" sz="12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91840" y="4813501"/>
            <a:ext cx="2699657" cy="1110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4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prstClr val="black"/>
                </a:solidFill>
                <a:latin typeface="Futura Medium" panose="00000400000000000000" pitchFamily="2" charset="0"/>
              </a:rPr>
              <a:t>Prompt investigation of the root cause. </a:t>
            </a:r>
          </a:p>
          <a:p>
            <a:pPr marL="171450" lvl="0" indent="-171450"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prstClr val="black"/>
                </a:solidFill>
                <a:latin typeface="Futura Medium" panose="00000400000000000000" pitchFamily="2" charset="0"/>
              </a:rPr>
              <a:t>Effective collaboration to close out potential action items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64068" y="4813501"/>
            <a:ext cx="2831367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Maichibi Mesh.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Implementation/Project Lead: </a:t>
            </a:r>
            <a:r>
              <a:rPr lang="en-US" alt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Taiwo Agbaje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prstClr val="black"/>
                </a:solidFill>
                <a:latin typeface="Futura Medium" panose="00000400000000000000" pitchFamily="2" charset="0"/>
              </a:rPr>
              <a:t>Team members: </a:t>
            </a:r>
            <a:r>
              <a:rPr lang="en-US" alt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Godwin Udoh, Akinro Babatunde, Clement Chidebelu, Lukmon Kareem, Victor Eziyi, Atiku Agbramu, Cole Emmanuel, </a:t>
            </a:r>
            <a:r>
              <a:rPr lang="en-US" altLang="en-US" sz="1200" dirty="0" err="1">
                <a:solidFill>
                  <a:prstClr val="black"/>
                </a:solidFill>
                <a:latin typeface="Futura Medium" panose="00000400000000000000" pitchFamily="2" charset="0"/>
              </a:rPr>
              <a:t>Adesegun</a:t>
            </a:r>
            <a:r>
              <a:rPr lang="en-US" alt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Futura Medium" panose="00000400000000000000" pitchFamily="2" charset="0"/>
              </a:rPr>
              <a:t>Olowu</a:t>
            </a:r>
            <a:r>
              <a:rPr lang="en-US" alt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, Anil Ratna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60754"/>
              </p:ext>
            </p:extLst>
          </p:nvPr>
        </p:nvGraphicFramePr>
        <p:xfrm>
          <a:off x="3291840" y="3049383"/>
          <a:ext cx="5736046" cy="1774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540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163479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420710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</a:tblGrid>
              <a:tr h="242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Party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Investigate the cause of discrepancy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Taiwo Agbaje/Akinro Babatunde / Godwin Udoh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sz="10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October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Proffer solution and assign action parties</a:t>
                      </a:r>
                    </a:p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endParaRPr lang="en-GB" sz="10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Taiwo Agbaje/Akinro Babatunde / Godwin Udoh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0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October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33011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Implement solutions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Akinro Babatunde/ Godwin Udoh, Atiku Agbramu / Clement Chidebelu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0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October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63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endParaRPr lang="en-GB" sz="10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1919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9627" y="261379"/>
            <a:ext cx="8134630" cy="55141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 </a:t>
            </a:r>
            <a:r>
              <a:rPr lang="en-US" sz="1600" b="1" dirty="0">
                <a:solidFill>
                  <a:prstClr val="black"/>
                </a:solidFill>
                <a:latin typeface="Futura Medium" panose="00000400000000000000" pitchFamily="2" charset="0"/>
              </a:rPr>
              <a:t>Investigate the root cause of Gross Volume Discrepancy after New North Bank Commissioning to recover ~1k to 1.3kbopd</a:t>
            </a:r>
            <a:br>
              <a:rPr lang="en-US" dirty="0"/>
            </a:br>
            <a:r>
              <a:rPr lang="en-US" dirty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Props1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7E2368C-7560-4EC8-8B77-5DE2A874A7B5}">
  <ds:schemaRefs>
    <ds:schemaRef ds:uri="http://schemas.microsoft.com/sharepoint/v3"/>
    <ds:schemaRef ds:uri="d27fab8a-45c3-4d34-8de2-1ac7f98cf53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4853edff-db9f-4ed7-a121-42558e3d771e"/>
    <ds:schemaRef ds:uri="http://schemas.microsoft.com/office/infopath/2007/PartnerControls"/>
    <ds:schemaRef ds:uri="http://purl.org/dc/terms/"/>
    <ds:schemaRef ds:uri="http://schemas.microsoft.com/sharepoint/v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45072</TotalTime>
  <Words>260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Arial</vt:lpstr>
      <vt:lpstr>Futura Medium</vt:lpstr>
      <vt:lpstr>Futura Bold</vt:lpstr>
      <vt:lpstr>3_2016 Standard template</vt:lpstr>
      <vt:lpstr>Project Title: Investigate the root cause of Gross Volume Discrepancy after New North Bank Commissioning to recover ~1k to 1.3kbopd  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Taiwo.Agbaje;Victor.Eziyi</dc:creator>
  <cp:lastModifiedBy>Odega, Israel SPDC-UPO/G/UW</cp:lastModifiedBy>
  <cp:revision>1713</cp:revision>
  <cp:lastPrinted>2018-03-07T16:48:33Z</cp:lastPrinted>
  <dcterms:created xsi:type="dcterms:W3CDTF">2016-07-01T16:13:28Z</dcterms:created>
  <dcterms:modified xsi:type="dcterms:W3CDTF">2018-10-12T11:03:10Z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