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boldItalic r:id="rId10"/>
    </p:embeddedFont>
    <p:embeddedFont>
      <p:font typeface="Futura Medium" panose="00000400000000000000" pitchFamily="2" charset="0"/>
      <p:regular r:id="rId11"/>
      <p:bold r:id="rId12"/>
      <p:italic r:id="rId13"/>
      <p:bold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73BC"/>
    <a:srgbClr val="1B77C3"/>
    <a:srgbClr val="16609E"/>
    <a:srgbClr val="CC9900"/>
    <a:srgbClr val="8D3362"/>
    <a:srgbClr val="000000"/>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0" autoAdjust="0"/>
    <p:restoredTop sz="93907" autoAdjust="0"/>
  </p:normalViewPr>
  <p:slideViewPr>
    <p:cSldViewPr snapToGrid="0" showGuides="1">
      <p:cViewPr varScale="1">
        <p:scale>
          <a:sx n="69" d="100"/>
          <a:sy n="69" d="100"/>
        </p:scale>
        <p:origin x="1592" y="52"/>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commentAuthors" Target="commentAuthors.xml"/><Relationship Id="rId10" Type="http://schemas.openxmlformats.org/officeDocument/2006/relationships/font" Target="fonts/font2.fntdata"/><Relationship Id="rId19"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font" Target="fonts/font6.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22/11/2018</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22/11/2018</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mod="1">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mod="1">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mod="1">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9336" y="626242"/>
            <a:ext cx="8888549" cy="1880002"/>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pPr lvl="0" algn="just">
              <a:spcAft>
                <a:spcPts val="500"/>
              </a:spcAft>
              <a:defRPr/>
            </a:pPr>
            <a:r>
              <a:rPr lang="en-GB" sz="1400" b="1" u="sng" dirty="0">
                <a:solidFill>
                  <a:srgbClr val="000000"/>
                </a:solidFill>
                <a:latin typeface="Futura Medium" panose="00000400000000000000" pitchFamily="2" charset="0"/>
              </a:rPr>
              <a:t>Business Case/Objectives</a:t>
            </a:r>
            <a:r>
              <a:rPr lang="en-GB" sz="1400" b="1" dirty="0">
                <a:solidFill>
                  <a:srgbClr val="000000"/>
                </a:solidFill>
                <a:latin typeface="Futura Medium" pitchFamily="2" charset="0"/>
                <a:cs typeface="Arial" charset="0"/>
              </a:rPr>
              <a:t>:</a:t>
            </a:r>
          </a:p>
          <a:p>
            <a:pPr lvl="0" algn="just">
              <a:spcAft>
                <a:spcPts val="500"/>
              </a:spcAft>
              <a:defRPr/>
            </a:pPr>
            <a:r>
              <a:rPr lang="en-GB" sz="1400" dirty="0">
                <a:solidFill>
                  <a:srgbClr val="000000"/>
                </a:solidFill>
                <a:latin typeface="Futura Medium" panose="00000400000000000000" pitchFamily="2" charset="0"/>
                <a:cs typeface="Arial" charset="0"/>
              </a:rPr>
              <a:t>Twelve (12) wells, seventeen (17) conduits currently locked-in awaiting hook-up in Forcados. These wells were drilled and completed as part of FYIP step 1A between 2001 and 2005. The updated well clean-up proposal was signed-off in June 2018 and ready for execution. However, there have been delays from the Project to complete hook-up of these wells. A barge was secured in April 2018, kitted up and about to sail to location for the riser installation and cluster works. There have been to many slips in schedule due to contractor inefficiencies. An E2E integration between Development, Production operations, CWI and the Project team is therefore required to drive the delivery and unlock 20304 bopd and develop 77.37 MMstb.</a:t>
            </a:r>
          </a:p>
        </p:txBody>
      </p:sp>
      <p:sp>
        <p:nvSpPr>
          <p:cNvPr id="6" name="Rectangle 5"/>
          <p:cNvSpPr/>
          <p:nvPr/>
        </p:nvSpPr>
        <p:spPr>
          <a:xfrm>
            <a:off x="148957" y="2548913"/>
            <a:ext cx="3016641" cy="1880002"/>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savings:</a:t>
            </a:r>
            <a:r>
              <a:rPr lang="en-US" sz="1100" dirty="0">
                <a:solidFill>
                  <a:prstClr val="black"/>
                </a:solidFill>
                <a:latin typeface="Futura Medium" panose="00000400000000000000" pitchFamily="2" charset="0"/>
              </a:rPr>
              <a:t> Avoidance of continuous standby cost due to contractors negligence and delays.</a:t>
            </a:r>
          </a:p>
          <a:p>
            <a:pPr lvl="0"/>
            <a:endParaRPr lang="en-US" sz="11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Cost benefit: Bring in 17 conduits to production wit a combined potential of 20304 </a:t>
            </a:r>
            <a:r>
              <a:rPr lang="en-US" sz="1100" b="1" dirty="0" err="1">
                <a:solidFill>
                  <a:prstClr val="black"/>
                </a:solidFill>
                <a:latin typeface="Futura Medium" panose="00000400000000000000" pitchFamily="2" charset="0"/>
              </a:rPr>
              <a:t>bopd</a:t>
            </a:r>
            <a:r>
              <a:rPr lang="en-US" sz="1100" b="1" dirty="0">
                <a:solidFill>
                  <a:prstClr val="black"/>
                </a:solidFill>
                <a:latin typeface="Futura Medium" panose="00000400000000000000" pitchFamily="2" charset="0"/>
              </a:rPr>
              <a:t> @oil price of  70 USD/</a:t>
            </a:r>
            <a:r>
              <a:rPr lang="en-US" sz="1100" b="1" dirty="0" err="1">
                <a:solidFill>
                  <a:prstClr val="black"/>
                </a:solidFill>
                <a:latin typeface="Futura Medium" panose="00000400000000000000" pitchFamily="2" charset="0"/>
              </a:rPr>
              <a:t>bbl</a:t>
            </a:r>
            <a:r>
              <a:rPr lang="en-US" sz="1100" dirty="0">
                <a:solidFill>
                  <a:prstClr val="black"/>
                </a:solidFill>
                <a:latin typeface="Futura Medium" panose="00000400000000000000" pitchFamily="2" charset="0"/>
              </a:rPr>
              <a:t> = USD1421280/day</a:t>
            </a:r>
          </a:p>
          <a:p>
            <a:pPr lvl="0"/>
            <a:endParaRPr lang="en-US" sz="1100" b="1"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Annual</a:t>
            </a:r>
            <a:r>
              <a:rPr lang="en-US" sz="1100" dirty="0">
                <a:solidFill>
                  <a:prstClr val="black"/>
                </a:solidFill>
                <a:latin typeface="Futura Medium" panose="00000400000000000000" pitchFamily="2" charset="0"/>
              </a:rPr>
              <a:t>: USD 0.5 </a:t>
            </a:r>
            <a:r>
              <a:rPr lang="en-US" sz="1100" dirty="0" err="1">
                <a:solidFill>
                  <a:prstClr val="black"/>
                </a:solidFill>
                <a:latin typeface="Futura Medium" panose="00000400000000000000" pitchFamily="2" charset="0"/>
              </a:rPr>
              <a:t>Bln</a:t>
            </a:r>
            <a:endParaRPr lang="en-US" sz="1100" dirty="0">
              <a:solidFill>
                <a:prstClr val="black"/>
              </a:solidFill>
              <a:latin typeface="Futura Medium" panose="00000400000000000000" pitchFamily="2" charset="0"/>
            </a:endParaRPr>
          </a:p>
          <a:p>
            <a:pPr lvl="0"/>
            <a:endParaRPr lang="en-GB" sz="1200" dirty="0">
              <a:solidFill>
                <a:prstClr val="black"/>
              </a:solidFill>
              <a:latin typeface="Futura Medium" panose="00000400000000000000" pitchFamily="2" charset="0"/>
            </a:endParaRPr>
          </a:p>
        </p:txBody>
      </p:sp>
      <p:sp>
        <p:nvSpPr>
          <p:cNvPr id="12" name="Rectangle 11"/>
          <p:cNvSpPr/>
          <p:nvPr/>
        </p:nvSpPr>
        <p:spPr>
          <a:xfrm>
            <a:off x="207477" y="4514193"/>
            <a:ext cx="2958121" cy="1295226"/>
          </a:xfrm>
          <a:prstGeom prst="rect">
            <a:avLst/>
          </a:prstGeom>
          <a:ln>
            <a:solidFill>
              <a:schemeClr val="tx1"/>
            </a:solidFill>
          </a:ln>
        </p:spPr>
        <p:txBody>
          <a:bodyPr wrap="square">
            <a:spAutoFit/>
          </a:bodyPr>
          <a:lstStyle/>
          <a:p>
            <a:pPr lvl="0" algn="just">
              <a:spcAft>
                <a:spcPts val="500"/>
              </a:spcAft>
              <a:defRPr/>
            </a:pPr>
            <a:r>
              <a:rPr lang="en-US" sz="1400" b="1" u="sng" dirty="0">
                <a:solidFill>
                  <a:srgbClr val="000000"/>
                </a:solidFill>
                <a:latin typeface="Futura Medium" panose="00000400000000000000" pitchFamily="2" charset="0"/>
              </a:rPr>
              <a:t>Critical Success Factors:</a:t>
            </a:r>
            <a:endParaRPr lang="en-GB" sz="1400" b="1" dirty="0">
              <a:solidFill>
                <a:srgbClr val="000000"/>
              </a:solidFill>
              <a:latin typeface="Futura Medium" panose="00000400000000000000" pitchFamily="2" charset="0"/>
            </a:endParaRPr>
          </a:p>
          <a:p>
            <a:pPr marL="171450" indent="-171450">
              <a:buFont typeface="Wingdings" pitchFamily="2" charset="2"/>
              <a:buChar char="§"/>
              <a:defRPr/>
            </a:pPr>
            <a:r>
              <a:rPr lang="en-GB" sz="1200" dirty="0">
                <a:solidFill>
                  <a:prstClr val="black"/>
                </a:solidFill>
                <a:latin typeface="Futura Medium" panose="00000400000000000000" pitchFamily="2" charset="0"/>
              </a:rPr>
              <a:t>Weekly cadence</a:t>
            </a:r>
          </a:p>
          <a:p>
            <a:pPr marL="171450" indent="-171450">
              <a:buFont typeface="Wingdings" pitchFamily="2" charset="2"/>
              <a:buChar char="§"/>
              <a:defRPr/>
            </a:pPr>
            <a:r>
              <a:rPr lang="en-GB" sz="1200" dirty="0">
                <a:solidFill>
                  <a:prstClr val="black"/>
                </a:solidFill>
                <a:latin typeface="Futura Medium" panose="00000400000000000000" pitchFamily="2" charset="0"/>
              </a:rPr>
              <a:t>Competent contractors.</a:t>
            </a:r>
          </a:p>
          <a:p>
            <a:pPr marL="171450" indent="-171450">
              <a:buFont typeface="Wingdings" pitchFamily="2" charset="2"/>
              <a:buChar char="§"/>
              <a:defRPr/>
            </a:pPr>
            <a:r>
              <a:rPr lang="en-GB" sz="1200" dirty="0">
                <a:solidFill>
                  <a:prstClr val="black"/>
                </a:solidFill>
                <a:latin typeface="Futura Medium" panose="00000400000000000000" pitchFamily="2" charset="0"/>
              </a:rPr>
              <a:t>Deliver on schedule</a:t>
            </a:r>
          </a:p>
          <a:p>
            <a:pPr marL="171450" indent="-171450">
              <a:buFont typeface="Wingdings" pitchFamily="2" charset="2"/>
              <a:buChar char="§"/>
              <a:defRPr/>
            </a:pPr>
            <a:r>
              <a:rPr lang="en-GB" sz="1200" dirty="0">
                <a:solidFill>
                  <a:prstClr val="black"/>
                </a:solidFill>
                <a:latin typeface="Futura Medium" panose="00000400000000000000" pitchFamily="2" charset="0"/>
              </a:rPr>
              <a:t>Produce wells as expected.</a:t>
            </a:r>
          </a:p>
          <a:p>
            <a:pPr marL="171450" indent="-171450">
              <a:buFont typeface="Wingdings" pitchFamily="2" charset="2"/>
              <a:buChar char="§"/>
              <a:defRPr/>
            </a:pPr>
            <a:endParaRPr lang="en-GB" sz="1200" dirty="0">
              <a:solidFill>
                <a:prstClr val="black"/>
              </a:solidFill>
              <a:latin typeface="Futura Medium" panose="00000400000000000000" pitchFamily="2" charset="0"/>
            </a:endParaRPr>
          </a:p>
        </p:txBody>
      </p:sp>
      <p:sp>
        <p:nvSpPr>
          <p:cNvPr id="14" name="Rectangle 13"/>
          <p:cNvSpPr/>
          <p:nvPr/>
        </p:nvSpPr>
        <p:spPr>
          <a:xfrm>
            <a:off x="207477" y="5938727"/>
            <a:ext cx="2958121" cy="777136"/>
          </a:xfrm>
          <a:prstGeom prst="rect">
            <a:avLst/>
          </a:prstGeom>
          <a:ln>
            <a:solidFill>
              <a:schemeClr val="tx1"/>
            </a:solidFill>
          </a:ln>
        </p:spPr>
        <p:txBody>
          <a:bodyPr wrap="square">
            <a:spAutoFit/>
          </a:bodyPr>
          <a:lstStyle/>
          <a:p>
            <a:pPr marL="0" lvl="1">
              <a:spcBef>
                <a:spcPts val="300"/>
              </a:spcBef>
              <a:spcAft>
                <a:spcPct val="0"/>
              </a:spcAft>
            </a:pPr>
            <a:r>
              <a:rPr lang="en-US" altLang="en-US" sz="1400" b="1" dirty="0">
                <a:solidFill>
                  <a:srgbClr val="000000"/>
                </a:solidFill>
                <a:latin typeface="Futura Medium" panose="00000400000000000000" pitchFamily="2" charset="0"/>
              </a:rPr>
              <a:t>Project Sponsor: </a:t>
            </a:r>
            <a:r>
              <a:rPr lang="en-US" altLang="en-US" sz="1400" dirty="0">
                <a:solidFill>
                  <a:srgbClr val="000000"/>
                </a:solidFill>
                <a:latin typeface="Futura Medium" panose="00000400000000000000" pitchFamily="2" charset="0"/>
              </a:rPr>
              <a:t>Maichibi Mesh.</a:t>
            </a:r>
          </a:p>
          <a:p>
            <a:pPr marL="0" lvl="1">
              <a:spcBef>
                <a:spcPts val="300"/>
              </a:spcBef>
              <a:spcAft>
                <a:spcPct val="0"/>
              </a:spcAft>
            </a:pPr>
            <a:r>
              <a:rPr lang="en-US" altLang="en-US" sz="1400" b="1" dirty="0">
                <a:solidFill>
                  <a:prstClr val="black"/>
                </a:solidFill>
                <a:latin typeface="Futura Medium" panose="00000400000000000000" pitchFamily="2" charset="0"/>
              </a:rPr>
              <a:t>Implementation/Project Lead: </a:t>
            </a:r>
            <a:r>
              <a:rPr lang="en-US" altLang="en-US" sz="1400" dirty="0">
                <a:solidFill>
                  <a:srgbClr val="000000"/>
                </a:solidFill>
                <a:latin typeface="Futura Medium" panose="00000400000000000000" pitchFamily="2" charset="0"/>
              </a:rPr>
              <a:t>Elias Arochukwu</a:t>
            </a:r>
          </a:p>
        </p:txBody>
      </p:sp>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09627" y="172178"/>
            <a:ext cx="8134630" cy="364859"/>
          </a:xfrm>
        </p:spPr>
        <p:txBody>
          <a:bodyPr>
            <a:noAutofit/>
          </a:bodyPr>
          <a:lstStyle/>
          <a:p>
            <a:r>
              <a:rPr lang="en-US" sz="1800" b="1" dirty="0">
                <a:solidFill>
                  <a:prstClr val="black"/>
                </a:solidFill>
                <a:latin typeface="Futura Medium" panose="00000400000000000000" pitchFamily="2" charset="0"/>
              </a:rPr>
              <a:t>Project Title: Hook up and commission 12 FYIP Wells (17 Conduits) by April 2019</a:t>
            </a:r>
            <a:endParaRPr lang="en-US" sz="1800" dirty="0"/>
          </a:p>
        </p:txBody>
      </p:sp>
      <p:grpSp>
        <p:nvGrpSpPr>
          <p:cNvPr id="10" name="Group 9">
            <a:extLst>
              <a:ext uri="{FF2B5EF4-FFF2-40B4-BE49-F238E27FC236}">
                <a16:creationId xmlns:a16="http://schemas.microsoft.com/office/drawing/2014/main" id="{D82E7037-60D1-4010-AC42-413BFACD8772}"/>
              </a:ext>
            </a:extLst>
          </p:cNvPr>
          <p:cNvGrpSpPr/>
          <p:nvPr/>
        </p:nvGrpSpPr>
        <p:grpSpPr>
          <a:xfrm>
            <a:off x="3273287" y="2597425"/>
            <a:ext cx="5754598" cy="3058504"/>
            <a:chOff x="1592836" y="2221813"/>
            <a:chExt cx="7947771" cy="2323550"/>
          </a:xfrm>
        </p:grpSpPr>
        <p:pic>
          <p:nvPicPr>
            <p:cNvPr id="11" name="Picture 10">
              <a:extLst>
                <a:ext uri="{FF2B5EF4-FFF2-40B4-BE49-F238E27FC236}">
                  <a16:creationId xmlns:a16="http://schemas.microsoft.com/office/drawing/2014/main" id="{F160E1CF-50AA-419E-B01F-2C1BADCDAAC1}"/>
                </a:ext>
              </a:extLst>
            </p:cNvPr>
            <p:cNvPicPr>
              <a:picLocks noChangeAspect="1"/>
            </p:cNvPicPr>
            <p:nvPr/>
          </p:nvPicPr>
          <p:blipFill rotWithShape="1">
            <a:blip r:embed="rId3"/>
            <a:srcRect l="39519" r="17379" b="88831"/>
            <a:stretch/>
          </p:blipFill>
          <p:spPr>
            <a:xfrm>
              <a:off x="4748269" y="2243847"/>
              <a:ext cx="4781322" cy="448171"/>
            </a:xfrm>
            <a:prstGeom prst="rect">
              <a:avLst/>
            </a:prstGeom>
            <a:solidFill>
              <a:schemeClr val="bg1"/>
            </a:solidFill>
            <a:ln w="19050">
              <a:solidFill>
                <a:schemeClr val="tx1">
                  <a:lumMod val="50000"/>
                </a:schemeClr>
              </a:solidFill>
            </a:ln>
          </p:spPr>
        </p:pic>
        <p:pic>
          <p:nvPicPr>
            <p:cNvPr id="13" name="Picture 12">
              <a:extLst>
                <a:ext uri="{FF2B5EF4-FFF2-40B4-BE49-F238E27FC236}">
                  <a16:creationId xmlns:a16="http://schemas.microsoft.com/office/drawing/2014/main" id="{3174D462-13BE-4561-A138-FE0A305384E0}"/>
                </a:ext>
              </a:extLst>
            </p:cNvPr>
            <p:cNvPicPr>
              <a:picLocks noChangeAspect="1"/>
            </p:cNvPicPr>
            <p:nvPr/>
          </p:nvPicPr>
          <p:blipFill rotWithShape="1">
            <a:blip r:embed="rId4"/>
            <a:srcRect l="39502" r="17548"/>
            <a:stretch/>
          </p:blipFill>
          <p:spPr>
            <a:xfrm>
              <a:off x="4759286" y="2692018"/>
              <a:ext cx="4781321" cy="1853345"/>
            </a:xfrm>
            <a:prstGeom prst="rect">
              <a:avLst/>
            </a:prstGeom>
          </p:spPr>
        </p:pic>
        <p:pic>
          <p:nvPicPr>
            <p:cNvPr id="15" name="Picture 14">
              <a:extLst>
                <a:ext uri="{FF2B5EF4-FFF2-40B4-BE49-F238E27FC236}">
                  <a16:creationId xmlns:a16="http://schemas.microsoft.com/office/drawing/2014/main" id="{33B1F285-B1DA-48E9-B29A-BB3264898DF3}"/>
                </a:ext>
              </a:extLst>
            </p:cNvPr>
            <p:cNvPicPr>
              <a:picLocks noChangeAspect="1"/>
            </p:cNvPicPr>
            <p:nvPr/>
          </p:nvPicPr>
          <p:blipFill>
            <a:blip r:embed="rId5"/>
            <a:stretch>
              <a:fillRect/>
            </a:stretch>
          </p:blipFill>
          <p:spPr>
            <a:xfrm>
              <a:off x="1592836" y="2221813"/>
              <a:ext cx="3188484" cy="2323550"/>
            </a:xfrm>
            <a:prstGeom prst="rect">
              <a:avLst/>
            </a:prstGeom>
          </p:spPr>
        </p:pic>
      </p:grpSp>
      <p:sp>
        <p:nvSpPr>
          <p:cNvPr id="16" name="Rectangle 15">
            <a:extLst>
              <a:ext uri="{FF2B5EF4-FFF2-40B4-BE49-F238E27FC236}">
                <a16:creationId xmlns:a16="http://schemas.microsoft.com/office/drawing/2014/main" id="{8222839C-AB58-4EF8-B181-9A3C6AA05AE0}"/>
              </a:ext>
            </a:extLst>
          </p:cNvPr>
          <p:cNvSpPr/>
          <p:nvPr/>
        </p:nvSpPr>
        <p:spPr>
          <a:xfrm>
            <a:off x="3327570" y="5655929"/>
            <a:ext cx="2958121" cy="1169551"/>
          </a:xfrm>
          <a:prstGeom prst="rect">
            <a:avLst/>
          </a:prstGeom>
          <a:ln>
            <a:solidFill>
              <a:schemeClr val="tx1"/>
            </a:solidFill>
          </a:ln>
        </p:spPr>
        <p:txBody>
          <a:bodyPr wrap="square">
            <a:spAutoFit/>
          </a:bodyPr>
          <a:lstStyle/>
          <a:p>
            <a:pPr marL="0" lvl="1">
              <a:spcBef>
                <a:spcPts val="300"/>
              </a:spcBef>
              <a:spcAft>
                <a:spcPct val="0"/>
              </a:spcAft>
            </a:pPr>
            <a:r>
              <a:rPr lang="en-US" altLang="en-US" sz="1200" b="1" dirty="0">
                <a:solidFill>
                  <a:srgbClr val="000000"/>
                </a:solidFill>
                <a:latin typeface="Futura Medium" panose="00000400000000000000" pitchFamily="2" charset="0"/>
              </a:rPr>
              <a:t>L0-L1:  </a:t>
            </a:r>
            <a:r>
              <a:rPr lang="en-US" altLang="en-US" sz="1100" dirty="0">
                <a:solidFill>
                  <a:srgbClr val="000000"/>
                </a:solidFill>
                <a:latin typeface="Futura Medium" panose="00000400000000000000" pitchFamily="2" charset="0"/>
              </a:rPr>
              <a:t>12</a:t>
            </a:r>
            <a:r>
              <a:rPr lang="en-US" altLang="en-US" sz="1100" baseline="30000" dirty="0">
                <a:solidFill>
                  <a:srgbClr val="000000"/>
                </a:solidFill>
                <a:latin typeface="Futura Medium" panose="00000400000000000000" pitchFamily="2" charset="0"/>
              </a:rPr>
              <a:t>th</a:t>
            </a:r>
            <a:r>
              <a:rPr lang="en-US" altLang="en-US" sz="1100" dirty="0">
                <a:solidFill>
                  <a:srgbClr val="000000"/>
                </a:solidFill>
                <a:latin typeface="Futura Medium" panose="00000400000000000000" pitchFamily="2" charset="0"/>
              </a:rPr>
              <a:t> Dec ‘18 </a:t>
            </a:r>
            <a:endParaRPr lang="en-US" altLang="en-US" sz="1200" dirty="0">
              <a:solidFill>
                <a:srgbClr val="000000"/>
              </a:solidFill>
              <a:latin typeface="Futura Medium" panose="00000400000000000000" pitchFamily="2" charset="0"/>
            </a:endParaRPr>
          </a:p>
          <a:p>
            <a:pPr marL="0" lvl="1">
              <a:spcBef>
                <a:spcPts val="300"/>
              </a:spcBef>
              <a:spcAft>
                <a:spcPct val="0"/>
              </a:spcAft>
            </a:pPr>
            <a:r>
              <a:rPr lang="en-US" altLang="en-US" sz="1200" b="1" dirty="0">
                <a:solidFill>
                  <a:srgbClr val="000000"/>
                </a:solidFill>
                <a:latin typeface="Futura Medium" panose="00000400000000000000" pitchFamily="2" charset="0"/>
              </a:rPr>
              <a:t>L2: </a:t>
            </a:r>
            <a:r>
              <a:rPr lang="en-US" altLang="en-US" sz="1100" dirty="0">
                <a:solidFill>
                  <a:srgbClr val="000000"/>
                </a:solidFill>
                <a:latin typeface="Futura Medium" panose="00000400000000000000" pitchFamily="2" charset="0"/>
              </a:rPr>
              <a:t>20</a:t>
            </a:r>
            <a:r>
              <a:rPr lang="en-US" altLang="en-US" sz="1100" baseline="30000" dirty="0">
                <a:solidFill>
                  <a:srgbClr val="000000"/>
                </a:solidFill>
                <a:latin typeface="Futura Medium" panose="00000400000000000000" pitchFamily="2" charset="0"/>
              </a:rPr>
              <a:t>th</a:t>
            </a:r>
            <a:r>
              <a:rPr lang="en-US" altLang="en-US" sz="1100" dirty="0">
                <a:solidFill>
                  <a:srgbClr val="000000"/>
                </a:solidFill>
                <a:latin typeface="Futura Medium" panose="00000400000000000000" pitchFamily="2" charset="0"/>
              </a:rPr>
              <a:t> Dec ‘18</a:t>
            </a:r>
          </a:p>
          <a:p>
            <a:pPr marL="0" lvl="1">
              <a:spcBef>
                <a:spcPts val="300"/>
              </a:spcBef>
              <a:spcAft>
                <a:spcPct val="0"/>
              </a:spcAft>
            </a:pPr>
            <a:r>
              <a:rPr lang="en-US" altLang="en-US" sz="1200" b="1" dirty="0">
                <a:solidFill>
                  <a:srgbClr val="000000"/>
                </a:solidFill>
                <a:latin typeface="Futura Medium" panose="00000400000000000000" pitchFamily="2" charset="0"/>
              </a:rPr>
              <a:t>L3: </a:t>
            </a:r>
            <a:r>
              <a:rPr lang="en-US" altLang="en-US" sz="1100" dirty="0">
                <a:solidFill>
                  <a:srgbClr val="000000"/>
                </a:solidFill>
                <a:latin typeface="Futura Medium" panose="00000400000000000000" pitchFamily="2" charset="0"/>
              </a:rPr>
              <a:t>15</a:t>
            </a:r>
            <a:r>
              <a:rPr lang="en-US" altLang="en-US" sz="1100" baseline="30000" dirty="0">
                <a:solidFill>
                  <a:srgbClr val="000000"/>
                </a:solidFill>
                <a:latin typeface="Futura Medium" panose="00000400000000000000" pitchFamily="2" charset="0"/>
              </a:rPr>
              <a:t>th</a:t>
            </a:r>
            <a:r>
              <a:rPr lang="en-US" altLang="en-US" sz="1100" dirty="0">
                <a:solidFill>
                  <a:srgbClr val="000000"/>
                </a:solidFill>
                <a:latin typeface="Futura Medium" panose="00000400000000000000" pitchFamily="2" charset="0"/>
              </a:rPr>
              <a:t> Jan ‘19</a:t>
            </a:r>
          </a:p>
          <a:p>
            <a:pPr marL="0" lvl="1">
              <a:spcBef>
                <a:spcPts val="300"/>
              </a:spcBef>
              <a:spcAft>
                <a:spcPct val="0"/>
              </a:spcAft>
            </a:pPr>
            <a:r>
              <a:rPr lang="en-US" altLang="en-US" sz="1200" b="1" dirty="0">
                <a:solidFill>
                  <a:srgbClr val="000000"/>
                </a:solidFill>
                <a:latin typeface="Futura Medium" panose="00000400000000000000" pitchFamily="2" charset="0"/>
              </a:rPr>
              <a:t>L4: </a:t>
            </a:r>
            <a:r>
              <a:rPr lang="en-US" altLang="en-US" sz="1100" dirty="0">
                <a:solidFill>
                  <a:srgbClr val="000000"/>
                </a:solidFill>
                <a:latin typeface="Futura Medium" panose="00000400000000000000" pitchFamily="2" charset="0"/>
              </a:rPr>
              <a:t>30</a:t>
            </a:r>
            <a:r>
              <a:rPr lang="en-US" altLang="en-US" sz="1100" baseline="30000" dirty="0">
                <a:solidFill>
                  <a:srgbClr val="000000"/>
                </a:solidFill>
                <a:latin typeface="Futura Medium" panose="00000400000000000000" pitchFamily="2" charset="0"/>
              </a:rPr>
              <a:t>th</a:t>
            </a:r>
            <a:r>
              <a:rPr lang="en-US" altLang="en-US" sz="1100" dirty="0">
                <a:solidFill>
                  <a:srgbClr val="000000"/>
                </a:solidFill>
                <a:latin typeface="Futura Medium" panose="00000400000000000000" pitchFamily="2" charset="0"/>
              </a:rPr>
              <a:t> April ‘19</a:t>
            </a:r>
          </a:p>
          <a:p>
            <a:pPr marL="0" lvl="1">
              <a:spcBef>
                <a:spcPts val="300"/>
              </a:spcBef>
              <a:spcAft>
                <a:spcPct val="0"/>
              </a:spcAft>
            </a:pPr>
            <a:r>
              <a:rPr lang="en-US" altLang="en-US" sz="1200" b="1" dirty="0">
                <a:solidFill>
                  <a:srgbClr val="000000"/>
                </a:solidFill>
                <a:latin typeface="Futura Medium" panose="00000400000000000000" pitchFamily="2" charset="0"/>
              </a:rPr>
              <a:t>L5:  </a:t>
            </a:r>
            <a:r>
              <a:rPr lang="en-US" altLang="en-US" sz="1100" dirty="0">
                <a:solidFill>
                  <a:srgbClr val="000000"/>
                </a:solidFill>
                <a:latin typeface="Futura Medium" panose="00000400000000000000" pitchFamily="2" charset="0"/>
              </a:rPr>
              <a:t>31</a:t>
            </a:r>
            <a:r>
              <a:rPr lang="en-US" altLang="en-US" sz="1100" baseline="30000" dirty="0">
                <a:solidFill>
                  <a:srgbClr val="000000"/>
                </a:solidFill>
                <a:latin typeface="Futura Medium" panose="00000400000000000000" pitchFamily="2" charset="0"/>
              </a:rPr>
              <a:t>st</a:t>
            </a:r>
            <a:r>
              <a:rPr lang="en-US" altLang="en-US" sz="1100" dirty="0">
                <a:solidFill>
                  <a:srgbClr val="000000"/>
                </a:solidFill>
                <a:latin typeface="Futura Medium" panose="00000400000000000000" pitchFamily="2" charset="0"/>
              </a:rPr>
              <a:t> Dec ‘20</a:t>
            </a:r>
            <a:endParaRPr lang="en-US" altLang="en-US" sz="1200" dirty="0">
              <a:solidFill>
                <a:srgbClr val="000000"/>
              </a:solidFill>
              <a:latin typeface="Futura Medium" panose="00000400000000000000" pitchFamily="2" charset="0"/>
            </a:endParaRPr>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95EE012-DA18-4059-A07B-1FCC82C8EDCF}">
  <ds:schemaRefs>
    <ds:schemaRef ds:uri="http://schemas.microsoft.com/sharepoint/events"/>
  </ds:schemaRefs>
</ds:datastoreItem>
</file>

<file path=customXml/itemProps2.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3.xml><?xml version="1.0" encoding="utf-8"?>
<ds:datastoreItem xmlns:ds="http://schemas.openxmlformats.org/officeDocument/2006/customXml" ds:itemID="{27E2368C-7560-4EC8-8B77-5DE2A874A7B5}">
  <ds:schemaRefs>
    <ds:schemaRef ds:uri="http://schemas.microsoft.com/office/2006/documentManagement/types"/>
    <ds:schemaRef ds:uri="http://purl.org/dc/terms/"/>
    <ds:schemaRef ds:uri="http://schemas.microsoft.com/office/2006/metadata/properties"/>
    <ds:schemaRef ds:uri="http://purl.org/dc/dcmitype/"/>
    <ds:schemaRef ds:uri="http://schemas.microsoft.com/sharepoint/v3"/>
    <ds:schemaRef ds:uri="http://purl.org/dc/elements/1.1/"/>
    <ds:schemaRef ds:uri="http://schemas.openxmlformats.org/package/2006/metadata/core-properties"/>
    <ds:schemaRef ds:uri="http://schemas.microsoft.com/office/infopath/2007/PartnerControls"/>
    <ds:schemaRef ds:uri="http://schemas.microsoft.com/sharepoint/v4"/>
    <ds:schemaRef ds:uri="d27fab8a-45c3-4d34-8de2-1ac7f98cf53f"/>
    <ds:schemaRef ds:uri="4853edff-db9f-4ed7-a121-42558e3d771e"/>
    <ds:schemaRef ds:uri="http://www.w3.org/XML/1998/namespace"/>
  </ds:schemaRefs>
</ds:datastoreItem>
</file>

<file path=customXml/itemProps4.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Foundry</Template>
  <TotalTime>46540</TotalTime>
  <Words>270</Words>
  <Application>Microsoft Office PowerPoint</Application>
  <PresentationFormat>On-screen Show (4:3)</PresentationFormat>
  <Paragraphs>23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Arial</vt:lpstr>
      <vt:lpstr>Futura Bold</vt:lpstr>
      <vt:lpstr>Futura Medium</vt:lpstr>
      <vt:lpstr>3_2016 Standard template</vt:lpstr>
      <vt:lpstr>Project Title: Hook up and commission 12 FYIP Wells (17 Conduits) by April 2019</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Odega, Israel SPDC-UPO/G/UW</cp:lastModifiedBy>
  <cp:revision>1745</cp:revision>
  <cp:lastPrinted>2018-11-01T09:02:19Z</cp:lastPrinted>
  <dcterms:created xsi:type="dcterms:W3CDTF">2016-07-01T16:13:28Z</dcterms:created>
  <dcterms:modified xsi:type="dcterms:W3CDTF">2018-11-22T09:44:32Z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