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88" r:id="rId5"/>
  </p:sldMasterIdLst>
  <p:notesMasterIdLst>
    <p:notesMasterId r:id="rId7"/>
  </p:notesMasterIdLst>
  <p:handoutMasterIdLst>
    <p:handoutMasterId r:id="rId8"/>
  </p:handoutMasterIdLst>
  <p:sldIdLst>
    <p:sldId id="841" r:id="rId6"/>
  </p:sldIdLst>
  <p:sldSz cx="9144000" cy="6858000" type="screen4x3"/>
  <p:notesSz cx="6881813" cy="9296400"/>
  <p:embeddedFontLst>
    <p:embeddedFont>
      <p:font typeface="Futura Medium" panose="00000400000000000000" pitchFamily="2" charset="0"/>
      <p:regular r:id="rId9"/>
      <p:bold r:id="rId10"/>
      <p:italic r:id="rId11"/>
      <p:boldItalic r:id="rId12"/>
    </p:embeddedFont>
    <p:embeddedFont>
      <p:font typeface="Futura Bold" panose="00000900000000000000" pitchFamily="2"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2792">
          <p15:clr>
            <a:srgbClr val="A4A3A4"/>
          </p15:clr>
        </p15:guide>
        <p15:guide id="9" orient="horz" pos="216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28">
          <p15:clr>
            <a:srgbClr val="A4A3A4"/>
          </p15:clr>
        </p15:guide>
        <p15:guide id="4" orient="horz" pos="2928">
          <p15:clr>
            <a:srgbClr val="A4A3A4"/>
          </p15:clr>
        </p15:guide>
        <p15:guide id="5" orient="horz" pos="2929">
          <p15:clr>
            <a:srgbClr val="A4A3A4"/>
          </p15:clr>
        </p15:guide>
        <p15:guide id="6"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ther author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3BC"/>
    <a:srgbClr val="1B77C3"/>
    <a:srgbClr val="16609E"/>
    <a:srgbClr val="CC9900"/>
    <a:srgbClr val="8D3362"/>
    <a:srgbClr val="000000"/>
    <a:srgbClr val="CC6612"/>
    <a:srgbClr val="0CA4A8"/>
    <a:srgbClr val="6600C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6515" autoAdjust="0"/>
  </p:normalViewPr>
  <p:slideViewPr>
    <p:cSldViewPr snapToGrid="0" showGuides="1">
      <p:cViewPr varScale="1">
        <p:scale>
          <a:sx n="65" d="100"/>
          <a:sy n="65" d="100"/>
        </p:scale>
        <p:origin x="1324" y="52"/>
      </p:cViewPr>
      <p:guideLst>
        <p:guide pos="2792"/>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070"/>
    </p:cViewPr>
  </p:sorterViewPr>
  <p:notesViewPr>
    <p:cSldViewPr snapToGrid="0" showGuides="1">
      <p:cViewPr varScale="1">
        <p:scale>
          <a:sx n="64" d="100"/>
          <a:sy n="64" d="100"/>
        </p:scale>
        <p:origin x="258" y="72"/>
      </p:cViewPr>
      <p:guideLst>
        <p:guide orient="horz" pos="3127"/>
        <p:guide pos="2141"/>
        <p:guide orient="horz" pos="3128"/>
        <p:guide orient="horz" pos="2928"/>
        <p:guide orient="horz" pos="2929"/>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3.fntdata"/><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customXml" Target="../customXml/item4.xml"/><Relationship Id="rId9" Type="http://schemas.openxmlformats.org/officeDocument/2006/relationships/font" Target="fonts/font1.fntdata"/><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98103" y="0"/>
            <a:ext cx="2982119"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16/08/2018</a:t>
            </a:fld>
            <a:endParaRPr lang="en-GB" dirty="0">
              <a:latin typeface="Futura Medium" pitchFamily="2" charset="0"/>
            </a:endParaRPr>
          </a:p>
        </p:txBody>
      </p:sp>
      <p:sp>
        <p:nvSpPr>
          <p:cNvPr id="4" name="Footer Placeholder 3"/>
          <p:cNvSpPr>
            <a:spLocks noGrp="1"/>
          </p:cNvSpPr>
          <p:nvPr>
            <p:ph type="ftr" sz="quarter" idx="2"/>
          </p:nvPr>
        </p:nvSpPr>
        <p:spPr>
          <a:xfrm>
            <a:off x="1" y="8829967"/>
            <a:ext cx="2982119"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98103" y="8829967"/>
            <a:ext cx="2982119"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98103" y="0"/>
            <a:ext cx="2982119"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16/08/2018</a:t>
            </a:fld>
            <a:endParaRPr lang="en-GB" dirty="0"/>
          </a:p>
        </p:txBody>
      </p:sp>
      <p:sp>
        <p:nvSpPr>
          <p:cNvPr id="4" name="Slide Image Placeholder 3"/>
          <p:cNvSpPr>
            <a:spLocks noGrp="1" noRot="1" noChangeAspect="1"/>
          </p:cNvSpPr>
          <p:nvPr>
            <p:ph type="sldImg" idx="2"/>
          </p:nvPr>
        </p:nvSpPr>
        <p:spPr>
          <a:xfrm>
            <a:off x="1116013" y="696913"/>
            <a:ext cx="4649787"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8829967"/>
            <a:ext cx="2982119"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Medium" pitchFamily="2" charset="0"/>
        <a:ea typeface="+mn-ea"/>
        <a:cs typeface="+mn-cs"/>
      </a:defRPr>
    </a:lvl1pPr>
    <a:lvl2pPr marL="457200" algn="l" defTabSz="914400" rtl="0" eaLnBrk="1" latinLnBrk="0" hangingPunct="1">
      <a:defRPr sz="1200" kern="1200">
        <a:solidFill>
          <a:schemeClr val="tx1"/>
        </a:solidFill>
        <a:latin typeface="Futura Medium"/>
        <a:ea typeface="+mn-ea"/>
        <a:cs typeface="+mn-cs"/>
      </a:defRPr>
    </a:lvl2pPr>
    <a:lvl3pPr marL="914400" algn="l" defTabSz="914400" rtl="0" eaLnBrk="1" latinLnBrk="0" hangingPunct="1">
      <a:defRPr sz="1200" kern="1200">
        <a:solidFill>
          <a:schemeClr val="tx1"/>
        </a:solidFill>
        <a:latin typeface="Futura Medium"/>
        <a:ea typeface="+mn-ea"/>
        <a:cs typeface="+mn-cs"/>
      </a:defRPr>
    </a:lvl3pPr>
    <a:lvl4pPr marL="1371600" algn="l" defTabSz="914400" rtl="0" eaLnBrk="1" latinLnBrk="0" hangingPunct="1">
      <a:defRPr sz="1200" kern="1200">
        <a:solidFill>
          <a:schemeClr val="tx1"/>
        </a:solidFill>
        <a:latin typeface="Futura Medium"/>
        <a:ea typeface="+mn-ea"/>
        <a:cs typeface="+mn-cs"/>
      </a:defRPr>
    </a:lvl4pPr>
    <a:lvl5pPr marL="1828800" algn="l" defTabSz="914400" rtl="0" eaLnBrk="1" latinLnBrk="0" hangingPunct="1">
      <a:defRPr sz="1200" kern="1200">
        <a:solidFill>
          <a:schemeClr val="tx1"/>
        </a:solidFill>
        <a:latin typeface="Futura Medium"/>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197686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0" name="Rectangle 19"/>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1" name="Rectangle 20"/>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2" name="Picture 21"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399" y="961200"/>
            <a:ext cx="6860775"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399" y="3317925"/>
            <a:ext cx="6860775" cy="748800"/>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5016"/>
            <a:ext cx="5857896"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620"/>
            <a:ext cx="5857896"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3"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4"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extLst mod="1">
    <p:ext uri="{DCECCB84-F9BA-43D5-87BE-67443E8EF086}">
      <p15:sldGuideLst xmlns:p15="http://schemas.microsoft.com/office/powerpoint/2012/main">
        <p15:guide id="7" pos="111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4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4"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716463"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400" dirty="0" smtClean="0"/>
            </a:lvl5pPr>
            <a:lvl6pPr>
              <a:defRPr lang="en-US"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600" dirty="0" smtClean="0"/>
            </a:lvl1pPr>
            <a:lvl2pPr>
              <a:defRPr lang="en-GB" sz="1600" dirty="0" smtClean="0"/>
            </a:lvl2pPr>
            <a:lvl3pPr>
              <a:defRPr lang="en-GB" sz="1600" dirty="0" smtClean="0"/>
            </a:lvl3pPr>
            <a:lvl4pPr>
              <a:defRPr lang="en-GB" sz="1600" dirty="0" smtClean="0"/>
            </a:lvl4pPr>
            <a:lvl5pPr>
              <a:defRPr lang="en-GB" sz="1400" dirty="0" smtClean="0"/>
            </a:lvl5pPr>
            <a:lvl6pPr>
              <a:defRPr lang="en-GB"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4000" y="6150323"/>
            <a:ext cx="8118641" cy="147993"/>
          </a:xfrm>
        </p:spPr>
        <p:txBody>
          <a:bodyPr wrap="square">
            <a:noAutofit/>
          </a:bodyPr>
          <a:lstStyle>
            <a:lvl1pPr>
              <a:defRPr sz="700"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4000" y="4267484"/>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4000" y="3932521"/>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flipV="1">
            <a:off x="504000" y="4209292"/>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4000" y="4524139"/>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43" name="Straight Connector 42"/>
          <p:cNvCxnSpPr/>
          <p:nvPr/>
        </p:nvCxnSpPr>
        <p:spPr>
          <a:xfrm>
            <a:off x="504000" y="6032737"/>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4000" y="1905335"/>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4000" y="1570372"/>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flipV="1">
            <a:off x="504000" y="1847143"/>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4000" y="2161990"/>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3" name="Straight Connector 102"/>
          <p:cNvCxnSpPr/>
          <p:nvPr/>
        </p:nvCxnSpPr>
        <p:spPr>
          <a:xfrm>
            <a:off x="504000" y="3670588"/>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715804" y="4267484"/>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715804" y="3932521"/>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flipV="1">
            <a:off x="4715804" y="4209292"/>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715804" y="4524139"/>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8" name="Straight Connector 107"/>
          <p:cNvCxnSpPr/>
          <p:nvPr/>
        </p:nvCxnSpPr>
        <p:spPr>
          <a:xfrm>
            <a:off x="4715804" y="6032737"/>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715804" y="1905335"/>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715804" y="1570372"/>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flipV="1">
            <a:off x="4715804" y="1847143"/>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715804" y="2161990"/>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13" name="Straight Connector 112"/>
          <p:cNvCxnSpPr/>
          <p:nvPr/>
        </p:nvCxnSpPr>
        <p:spPr>
          <a:xfrm>
            <a:off x="4715804" y="3670588"/>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3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9143999" cy="2544215"/>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8" name="Title 1"/>
          <p:cNvSpPr>
            <a:spLocks noGrp="1"/>
          </p:cNvSpPr>
          <p:nvPr>
            <p:ph type="title"/>
          </p:nvPr>
        </p:nvSpPr>
        <p:spPr>
          <a:xfrm>
            <a:off x="761986" y="2638196"/>
            <a:ext cx="3665552"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US"/>
              <a:t>Click to edit Master title style</a:t>
            </a:r>
            <a:endParaRPr lang="en-GB" dirty="0"/>
          </a:p>
        </p:txBody>
      </p:sp>
      <p:sp>
        <p:nvSpPr>
          <p:cNvPr id="25" name="Text Placeholder 2"/>
          <p:cNvSpPr>
            <a:spLocks noGrp="1"/>
          </p:cNvSpPr>
          <p:nvPr>
            <p:ph type="body" idx="1"/>
          </p:nvPr>
        </p:nvSpPr>
        <p:spPr>
          <a:xfrm>
            <a:off x="761985" y="1699351"/>
            <a:ext cx="7877189" cy="82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800" b="0" cap="none" dirty="0" smtClean="0">
                <a:latin typeface="+mj-lt"/>
              </a:defRPr>
            </a:lvl1pPr>
          </a:lstStyle>
          <a:p>
            <a:pPr lvl="0" defTabSz="357708">
              <a:lnSpc>
                <a:spcPct val="100000"/>
              </a:lnSpc>
            </a:pPr>
            <a:r>
              <a:rPr lang="en-US"/>
              <a:t>Click to edit Master text styles</a:t>
            </a:r>
          </a:p>
        </p:txBody>
      </p:sp>
      <p:sp>
        <p:nvSpPr>
          <p:cNvPr id="34" name="Text Placeholder 13"/>
          <p:cNvSpPr>
            <a:spLocks noGrp="1"/>
          </p:cNvSpPr>
          <p:nvPr>
            <p:ph type="body" sz="quarter" idx="13" hasCustomPrompt="1"/>
          </p:nvPr>
        </p:nvSpPr>
        <p:spPr bwMode="gray">
          <a:xfrm>
            <a:off x="4716463" y="2638697"/>
            <a:ext cx="3912320" cy="2207623"/>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17000" kern="10000" spc="-1000" dirty="0">
                <a:ln w="3175">
                  <a:noFill/>
                </a:ln>
                <a:solidFill>
                  <a:srgbClr val="595959"/>
                </a:solidFill>
                <a:latin typeface="Futura Bold"/>
                <a:ea typeface="Arial" charset="0"/>
                <a:cs typeface="Futura Bold"/>
              </a:defRPr>
            </a:lvl1pPr>
          </a:lstStyle>
          <a:p>
            <a:pPr lvl="0" algn="r" defTabSz="1219170">
              <a:lnSpc>
                <a:spcPct val="100000"/>
              </a:lnSpc>
              <a:buClr>
                <a:srgbClr val="DD1D21"/>
              </a:buClr>
              <a:tabLst>
                <a:tab pos="1081088" algn="l"/>
              </a:tabLst>
            </a:pPr>
            <a:r>
              <a:rPr lang="en-GB" dirty="0"/>
              <a:t>0.0</a:t>
            </a:r>
          </a:p>
        </p:txBody>
      </p:sp>
      <p:sp>
        <p:nvSpPr>
          <p:cNvPr id="12"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0" name="Rectangle 1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Header with Image">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750908"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755650" y="4027623"/>
            <a:ext cx="6362700" cy="8640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219170">
              <a:lnSpc>
                <a:spcPct val="100000"/>
              </a:lnSpc>
            </a:pPr>
            <a:r>
              <a:rPr lang="en-US"/>
              <a:t>Click to edit Master title style</a:t>
            </a:r>
            <a:endParaRPr lang="en-GB" dirty="0"/>
          </a:p>
        </p:txBody>
      </p:sp>
      <p:sp>
        <p:nvSpPr>
          <p:cNvPr id="29" name="Rectangle 3"/>
          <p:cNvSpPr>
            <a:spLocks noGrp="1" noChangeArrowheads="1"/>
          </p:cNvSpPr>
          <p:nvPr>
            <p:ph type="subTitle" idx="1"/>
          </p:nvPr>
        </p:nvSpPr>
        <p:spPr>
          <a:xfrm>
            <a:off x="755650" y="5096738"/>
            <a:ext cx="6362700" cy="7704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a:lvl1pPr>
          </a:lstStyle>
          <a:p>
            <a:pPr lvl="0" defTabSz="357708">
              <a:lnSpc>
                <a:spcPct val="90000"/>
              </a:lnSpc>
              <a:spcBef>
                <a:spcPct val="0"/>
              </a:spcBef>
            </a:pPr>
            <a:r>
              <a:rPr lang="en-US"/>
              <a:t>Click to edit Master subtitle style</a:t>
            </a:r>
            <a:endParaRPr lang="en-GB" dirty="0"/>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1613531327"/>
      </p:ext>
    </p:extLst>
  </p:cSld>
  <p:clrMapOvr>
    <a:masterClrMapping/>
  </p:clrMapOvr>
  <p:transition/>
  <p:extLst mod="1">
    <p:ext uri="{DCECCB84-F9BA-43D5-87BE-67443E8EF086}">
      <p15:sldGuideLst xmlns:p15="http://schemas.microsoft.com/office/powerpoint/2012/main">
        <p15:guide id="4" pos="4484">
          <p15:clr>
            <a:srgbClr val="FBAE40"/>
          </p15:clr>
        </p15:guide>
        <p15:guide id="0" pos="47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dirty="0"/>
              <a:t>Click icon to add picture</a:t>
            </a:r>
            <a:endParaRPr lang="en-GB" dirty="0"/>
          </a:p>
        </p:txBody>
      </p:sp>
      <p:sp>
        <p:nvSpPr>
          <p:cNvPr id="3" name="Text Placeholder 2"/>
          <p:cNvSpPr>
            <a:spLocks noGrp="1"/>
          </p:cNvSpPr>
          <p:nvPr>
            <p:ph type="body" sz="quarter" idx="13"/>
          </p:nvPr>
        </p:nvSpPr>
        <p:spPr>
          <a:xfrm>
            <a:off x="504825" y="1492272"/>
            <a:ext cx="8134350"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5881840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4"/>
            <a:ext cx="9143999" cy="2544216"/>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grpSp>
        <p:nvGrpSpPr>
          <p:cNvPr id="25" name="Group 24"/>
          <p:cNvGrpSpPr/>
          <p:nvPr/>
        </p:nvGrpSpPr>
        <p:grpSpPr bwMode="gray">
          <a:xfrm>
            <a:off x="4427538" y="2831545"/>
            <a:ext cx="4268070" cy="1633939"/>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34" name="Text Placeholder 13"/>
          <p:cNvSpPr>
            <a:spLocks noGrp="1"/>
          </p:cNvSpPr>
          <p:nvPr>
            <p:ph type="body" sz="quarter" idx="13"/>
          </p:nvPr>
        </p:nvSpPr>
        <p:spPr>
          <a:xfrm>
            <a:off x="761986" y="1711396"/>
            <a:ext cx="7870248" cy="8135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800" b="0" cap="none" baseline="0" dirty="0">
                <a:latin typeface="+mj-lt"/>
              </a:defRPr>
            </a:lvl1pPr>
          </a:lstStyle>
          <a:p>
            <a:pPr lvl="0" defTabSz="357708">
              <a:lnSpc>
                <a:spcPct val="100000"/>
              </a:lnSpc>
            </a:pPr>
            <a:r>
              <a:rPr lang="en-US"/>
              <a:t>Click to edit Master text styles</a:t>
            </a:r>
          </a:p>
        </p:txBody>
      </p:sp>
      <p:sp>
        <p:nvSpPr>
          <p:cNvPr id="11"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6"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9" name="Title 1"/>
          <p:cNvSpPr>
            <a:spLocks noGrp="1"/>
          </p:cNvSpPr>
          <p:nvPr>
            <p:ph type="title" hasCustomPrompt="1"/>
          </p:nvPr>
        </p:nvSpPr>
        <p:spPr>
          <a:xfrm>
            <a:off x="761986" y="2638196"/>
            <a:ext cx="3358458"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subtitle</a:t>
            </a:r>
          </a:p>
        </p:txBody>
      </p:sp>
      <p:sp>
        <p:nvSpPr>
          <p:cNvPr id="30" name="Rectangle 2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8" name="Rectangle 17"/>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9" name="Rectangle 18"/>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400" y="961200"/>
            <a:ext cx="6861600"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400" y="3044536"/>
            <a:ext cx="3292364" cy="1023464"/>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6400"/>
            <a:ext cx="3305949"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400"/>
            <a:ext cx="3305949"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p:ph type="pic" sz="quarter" idx="12"/>
          </p:nvPr>
        </p:nvSpPr>
        <p:spPr>
          <a:xfrm>
            <a:off x="5320145" y="2795155"/>
            <a:ext cx="3319030" cy="2904946"/>
          </a:xfrm>
        </p:spPr>
        <p:txBody>
          <a:bodyPr/>
          <a:lstStyle>
            <a:lvl1pPr>
              <a:defRPr sz="1600"/>
            </a:lvl1pPr>
          </a:lstStyle>
          <a:p>
            <a:r>
              <a:rPr lang="en-US" dirty="0"/>
              <a:t>Click icon to add picture</a:t>
            </a:r>
            <a:endParaRPr lang="en-GB" dirty="0"/>
          </a:p>
        </p:txBody>
      </p:sp>
      <p:sp>
        <p:nvSpPr>
          <p:cNvPr id="10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1889" y="1280160"/>
            <a:ext cx="4300222" cy="4300222"/>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4" name="Picture 33"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4" pos="448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grpSp>
        <p:nvGrpSpPr>
          <p:cNvPr id="4" name="Group 3"/>
          <p:cNvGrpSpPr/>
          <p:nvPr/>
        </p:nvGrpSpPr>
        <p:grpSpPr>
          <a:xfrm>
            <a:off x="400915" y="3554413"/>
            <a:ext cx="6968260" cy="279717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03" name="Rectangle 102"/>
            <p:cNvSpPr/>
            <p:nvPr userDrawn="1"/>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p:ph type="pic" sz="quarter" idx="14"/>
          </p:nvPr>
        </p:nvSpPr>
        <p:spPr bwMode="auto">
          <a:xfrm>
            <a:off x="0" y="0"/>
            <a:ext cx="9162565"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656339532"/>
      </p:ext>
    </p:extLst>
  </p:cSld>
  <p:clrMapOvr>
    <a:masterClrMapping/>
  </p:clrMapOvr>
  <p:transition/>
  <p:extLst mod="1">
    <p:ext uri="{DCECCB84-F9BA-43D5-87BE-67443E8EF086}">
      <p15:sldGuideLst xmlns:p15="http://schemas.microsoft.com/office/powerpoint/2012/main">
        <p15:guide id="3" orient="horz" pos="4001" userDrawn="1">
          <p15:clr>
            <a:srgbClr val="FBAE40"/>
          </p15:clr>
        </p15:guide>
        <p15:guide id="4" pos="46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9146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7679910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p:spPr>
        <p:txBody>
          <a:bodyPr/>
          <a:lstStyle>
            <a:lvl1pPr marL="0" indent="0" defTabSz="268288">
              <a:lnSpc>
                <a:spcPct val="140000"/>
              </a:lnSpc>
              <a:spcBef>
                <a:spcPts val="0"/>
              </a:spcBef>
              <a:spcAft>
                <a:spcPts val="0"/>
              </a:spcAft>
              <a:defRPr sz="1600"/>
            </a:lvl1pPr>
            <a:lvl2pPr marL="216000" indent="-216000" defTabSz="268288">
              <a:lnSpc>
                <a:spcPct val="140000"/>
              </a:lnSpc>
              <a:spcBef>
                <a:spcPts val="0"/>
              </a:spcBef>
              <a:spcAft>
                <a:spcPts val="0"/>
              </a:spcAft>
              <a:defRPr sz="1600"/>
            </a:lvl2pPr>
            <a:lvl3pPr marL="410400" indent="-194400" defTabSz="268288">
              <a:lnSpc>
                <a:spcPct val="140000"/>
              </a:lnSpc>
              <a:spcBef>
                <a:spcPts val="0"/>
              </a:spcBef>
              <a:spcAft>
                <a:spcPts val="0"/>
              </a:spcAft>
              <a:buClr>
                <a:schemeClr val="tx1"/>
              </a:buClr>
              <a:buSzPct val="75000"/>
              <a:buFont typeface="Wingdings" pitchFamily="2" charset="2"/>
              <a:buChar char=""/>
              <a:defRPr sz="1600"/>
            </a:lvl3pPr>
            <a:lvl4pPr marL="576000" indent="-187200" defTabSz="268288">
              <a:lnSpc>
                <a:spcPct val="140000"/>
              </a:lnSpc>
              <a:spcBef>
                <a:spcPts val="0"/>
              </a:spcBef>
              <a:spcAft>
                <a:spcPts val="0"/>
              </a:spcAft>
              <a:buClr>
                <a:schemeClr val="tx1"/>
              </a:buClr>
              <a:buSzPct val="75000"/>
              <a:buFont typeface="Wingdings" pitchFamily="2" charset="2"/>
              <a:buChar char=""/>
              <a:defRPr sz="1600"/>
            </a:lvl4pPr>
            <a:lvl5pPr marL="766800" indent="-154800" defTabSz="268288">
              <a:lnSpc>
                <a:spcPct val="140000"/>
              </a:lnSpc>
              <a:spcBef>
                <a:spcPts val="0"/>
              </a:spcBef>
              <a:spcAft>
                <a:spcPts val="0"/>
              </a:spcAft>
              <a:buClr>
                <a:schemeClr val="tx1"/>
              </a:buClr>
              <a:buSzPct val="75000"/>
              <a:buFont typeface="Wingdings" pitchFamily="2" charset="2"/>
              <a:buChar char=""/>
              <a:defRPr sz="1400"/>
            </a:lvl5pPr>
            <a:lvl6pPr marL="914400" indent="-144000" defTabSz="268288">
              <a:lnSpc>
                <a:spcPct val="140000"/>
              </a:lnSpc>
              <a:spcAft>
                <a:spcPts val="0"/>
              </a:spcAft>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3" y="1557339"/>
            <a:ext cx="3922712" cy="4694236"/>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4825" y="1556950"/>
            <a:ext cx="8134350" cy="46944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4825" y="728663"/>
            <a:ext cx="8134351" cy="75564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68" name="Rectangle 67"/>
          <p:cNvSpPr/>
          <p:nvPr/>
        </p:nvSpPr>
        <p:spPr bwMode="gray">
          <a:xfrm>
            <a:off x="508010" y="508000"/>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7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July2016</a:t>
            </a:r>
            <a:endParaRPr lang="en-GB" dirty="0"/>
          </a:p>
        </p:txBody>
      </p:sp>
      <p:sp>
        <p:nvSpPr>
          <p:cNvPr id="7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 id="2147484006" r:id="rId18"/>
    <p:sldLayoutId id="2147484007" r:id="rId19"/>
    <p:sldLayoutId id="2147484008" r:id="rId20"/>
  </p:sldLayoutIdLst>
  <p:transition>
    <p:fade/>
  </p:transition>
  <p:hf hdr="0"/>
  <p:txStyles>
    <p:titleStyle>
      <a:lvl1pPr algn="l" defTabSz="914400" rtl="0" eaLnBrk="1" latinLnBrk="0" hangingPunct="1">
        <a:spcBef>
          <a:spcPct val="0"/>
        </a:spcBef>
        <a:buNone/>
        <a:defRPr lang="en-GB" sz="2400" b="0" kern="1200" cap="none" baseline="0" dirty="0" smtClean="0">
          <a:solidFill>
            <a:schemeClr val="tx1"/>
          </a:solidFill>
          <a:latin typeface="+mj-lt"/>
          <a:ea typeface="+mj-ea"/>
          <a:cs typeface="+mj-cs"/>
        </a:defRPr>
      </a:lvl1pPr>
    </p:titleStyle>
    <p:bodyStyle>
      <a:lvl1pPr marL="0" indent="0" algn="l" defTabSz="26828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26828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6000" indent="-2412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4800" indent="-2124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4800" indent="-180000" algn="l" defTabSz="268288" rtl="0" eaLnBrk="1" latinLnBrk="0" hangingPunct="1">
        <a:lnSpc>
          <a:spcPct val="140000"/>
        </a:lnSpc>
        <a:spcBef>
          <a:spcPts val="0"/>
        </a:spcBef>
        <a:spcAft>
          <a:spcPts val="0"/>
        </a:spcAft>
        <a:buClr>
          <a:schemeClr val="tx1"/>
        </a:buClr>
        <a:buSzPct val="75000"/>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18" userDrawn="1">
          <p15:clr>
            <a:srgbClr val="F26B43"/>
          </p15:clr>
        </p15:guide>
        <p15:guide id="3" pos="2880" userDrawn="1">
          <p15:clr>
            <a:srgbClr val="F26B43"/>
          </p15:clr>
        </p15:guide>
        <p15:guide id="4" pos="5442" userDrawn="1">
          <p15:clr>
            <a:srgbClr val="F26B43"/>
          </p15:clr>
        </p15:guide>
        <p15:guide id="5" orient="horz" pos="323" userDrawn="1">
          <p15:clr>
            <a:srgbClr val="F26B43"/>
          </p15:clr>
        </p15:guide>
        <p15:guide id="6" orient="horz" pos="368" userDrawn="1">
          <p15:clr>
            <a:srgbClr val="F26B43"/>
          </p15:clr>
        </p15:guide>
        <p15:guide id="7" orient="horz" pos="459" userDrawn="1">
          <p15:clr>
            <a:srgbClr val="F26B43"/>
          </p15:clr>
        </p15:guide>
        <p15:guide id="8" orient="horz" pos="935" userDrawn="1">
          <p15:clr>
            <a:srgbClr val="F26B43"/>
          </p15:clr>
        </p15:guide>
        <p15:guide id="9" orient="horz" pos="981" userDrawn="1">
          <p15:clr>
            <a:srgbClr val="F26B43"/>
          </p15:clr>
        </p15:guide>
        <p15:guide id="10" orient="horz" pos="3938" userDrawn="1">
          <p15:clr>
            <a:srgbClr val="F26B43"/>
          </p15:clr>
        </p15:guide>
        <p15:guide id="11" orient="horz" pos="4078" userDrawn="1">
          <p15:clr>
            <a:srgbClr val="F26B43"/>
          </p15:clr>
        </p15:guide>
        <p15:guide id="12" orient="horz" pos="4229" userDrawn="1">
          <p15:clr>
            <a:srgbClr val="F26B43"/>
          </p15:clr>
        </p15:guide>
        <p15:guide id="13" pos="1111" userDrawn="1">
          <p15:clr>
            <a:srgbClr val="F26B43"/>
          </p15:clr>
        </p15:guide>
        <p15:guide id="14" pos="2971" userDrawn="1">
          <p15:clr>
            <a:srgbClr val="F26B43"/>
          </p15:clr>
        </p15:guide>
        <p15:guide id="15" pos="27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336" y="626242"/>
            <a:ext cx="8888549" cy="2041585"/>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pPr lvl="0" algn="just">
              <a:spcAft>
                <a:spcPts val="500"/>
              </a:spcAft>
              <a:defRPr/>
            </a:pPr>
            <a:r>
              <a:rPr lang="en-GB" sz="1100" b="1" u="sng" dirty="0">
                <a:solidFill>
                  <a:srgbClr val="000000"/>
                </a:solidFill>
                <a:latin typeface="Futura Medium" panose="00000400000000000000" pitchFamily="2" charset="0"/>
              </a:rPr>
              <a:t>Business Case/Objectives</a:t>
            </a:r>
            <a:r>
              <a:rPr lang="en-GB" sz="1100" b="1" dirty="0">
                <a:solidFill>
                  <a:srgbClr val="000000"/>
                </a:solidFill>
                <a:latin typeface="Futura Medium" pitchFamily="2" charset="0"/>
                <a:cs typeface="Arial" charset="0"/>
              </a:rPr>
              <a:t>: </a:t>
            </a:r>
            <a:r>
              <a:rPr lang="en-GB" sz="1100" dirty="0" err="1">
                <a:solidFill>
                  <a:srgbClr val="000000"/>
                </a:solidFill>
                <a:latin typeface="Futura Medium" panose="00000400000000000000" pitchFamily="2" charset="0"/>
                <a:cs typeface="Arial" charset="0"/>
              </a:rPr>
              <a:t>Otumara</a:t>
            </a:r>
            <a:r>
              <a:rPr lang="en-GB" sz="1100" dirty="0">
                <a:solidFill>
                  <a:srgbClr val="000000"/>
                </a:solidFill>
                <a:latin typeface="Futura Medium" panose="00000400000000000000" pitchFamily="2" charset="0"/>
                <a:cs typeface="Arial" charset="0"/>
              </a:rPr>
              <a:t> Flow station receives third party injection from ELCRESTs/NPDC </a:t>
            </a:r>
            <a:r>
              <a:rPr lang="en-GB" sz="1100" dirty="0" err="1">
                <a:solidFill>
                  <a:srgbClr val="000000"/>
                </a:solidFill>
                <a:latin typeface="Futura Medium" panose="00000400000000000000" pitchFamily="2" charset="0"/>
                <a:cs typeface="Arial" charset="0"/>
              </a:rPr>
              <a:t>Opuama</a:t>
            </a:r>
            <a:r>
              <a:rPr lang="en-GB" sz="1100" dirty="0">
                <a:solidFill>
                  <a:srgbClr val="000000"/>
                </a:solidFill>
                <a:latin typeface="Futura Medium" panose="00000400000000000000" pitchFamily="2" charset="0"/>
                <a:cs typeface="Arial" charset="0"/>
              </a:rPr>
              <a:t> Flow station  through the TEP tie-in point at the </a:t>
            </a:r>
            <a:r>
              <a:rPr lang="en-GB" sz="1100" dirty="0" err="1">
                <a:solidFill>
                  <a:srgbClr val="000000"/>
                </a:solidFill>
                <a:latin typeface="Futura Medium" panose="00000400000000000000" pitchFamily="2" charset="0"/>
                <a:cs typeface="Arial" charset="0"/>
              </a:rPr>
              <a:t>Otumara</a:t>
            </a:r>
            <a:r>
              <a:rPr lang="en-GB" sz="1100" dirty="0">
                <a:solidFill>
                  <a:srgbClr val="000000"/>
                </a:solidFill>
                <a:latin typeface="Futura Medium" panose="00000400000000000000" pitchFamily="2" charset="0"/>
                <a:cs typeface="Arial" charset="0"/>
              </a:rPr>
              <a:t> </a:t>
            </a:r>
            <a:r>
              <a:rPr lang="en-GB" sz="1100" dirty="0" err="1">
                <a:solidFill>
                  <a:srgbClr val="000000"/>
                </a:solidFill>
                <a:latin typeface="Futura Medium" panose="00000400000000000000" pitchFamily="2" charset="0"/>
                <a:cs typeface="Arial" charset="0"/>
              </a:rPr>
              <a:t>Flowstation</a:t>
            </a:r>
            <a:r>
              <a:rPr lang="en-GB" sz="1100" dirty="0">
                <a:solidFill>
                  <a:srgbClr val="000000"/>
                </a:solidFill>
                <a:latin typeface="Futura Medium" panose="00000400000000000000" pitchFamily="2" charset="0"/>
                <a:cs typeface="Arial" charset="0"/>
              </a:rPr>
              <a:t>. </a:t>
            </a:r>
          </a:p>
          <a:p>
            <a:pPr lvl="0" algn="just">
              <a:spcAft>
                <a:spcPts val="500"/>
              </a:spcAft>
              <a:defRPr/>
            </a:pPr>
            <a:r>
              <a:rPr lang="en-GB" sz="1100" dirty="0">
                <a:solidFill>
                  <a:srgbClr val="000000"/>
                </a:solidFill>
                <a:latin typeface="Futura Medium" panose="00000400000000000000" pitchFamily="2" charset="0"/>
                <a:cs typeface="Arial" charset="0"/>
              </a:rPr>
              <a:t>SPDC stations on the </a:t>
            </a:r>
            <a:r>
              <a:rPr lang="en-GB" sz="1100" dirty="0" err="1">
                <a:solidFill>
                  <a:srgbClr val="000000"/>
                </a:solidFill>
                <a:latin typeface="Futura Medium" panose="00000400000000000000" pitchFamily="2" charset="0"/>
                <a:cs typeface="Arial" charset="0"/>
              </a:rPr>
              <a:t>TEPcontribute</a:t>
            </a:r>
            <a:r>
              <a:rPr lang="en-GB" sz="1100" dirty="0">
                <a:solidFill>
                  <a:srgbClr val="000000"/>
                </a:solidFill>
                <a:latin typeface="Futura Medium" panose="00000400000000000000" pitchFamily="2" charset="0"/>
                <a:cs typeface="Arial" charset="0"/>
              </a:rPr>
              <a:t> about 45kbopd while ELCREST contributes about 12kbopd to the TEP.</a:t>
            </a:r>
          </a:p>
          <a:p>
            <a:pPr lvl="0" algn="just">
              <a:spcAft>
                <a:spcPts val="500"/>
              </a:spcAft>
              <a:defRPr/>
            </a:pPr>
            <a:r>
              <a:rPr lang="en-GB" sz="1100" dirty="0">
                <a:solidFill>
                  <a:srgbClr val="000000"/>
                </a:solidFill>
                <a:latin typeface="Futura Medium" panose="00000400000000000000" pitchFamily="2" charset="0"/>
                <a:cs typeface="Arial" charset="0"/>
              </a:rPr>
              <a:t>Challenges with crude oil volume reconciliation between SPDC and ELCREST makes it imperative that a LACT unit be installed at the Tie-in point in </a:t>
            </a:r>
            <a:r>
              <a:rPr lang="en-GB" sz="1100" dirty="0" err="1">
                <a:solidFill>
                  <a:srgbClr val="000000"/>
                </a:solidFill>
                <a:latin typeface="Futura Medium" panose="00000400000000000000" pitchFamily="2" charset="0"/>
                <a:cs typeface="Arial" charset="0"/>
              </a:rPr>
              <a:t>Otumara</a:t>
            </a:r>
            <a:r>
              <a:rPr lang="en-GB" sz="1100" dirty="0">
                <a:solidFill>
                  <a:srgbClr val="000000"/>
                </a:solidFill>
                <a:latin typeface="Futura Medium" panose="00000400000000000000" pitchFamily="2" charset="0"/>
                <a:cs typeface="Arial" charset="0"/>
              </a:rPr>
              <a:t> </a:t>
            </a:r>
            <a:r>
              <a:rPr lang="en-GB" sz="1100" dirty="0" err="1">
                <a:solidFill>
                  <a:srgbClr val="000000"/>
                </a:solidFill>
                <a:latin typeface="Futura Medium" panose="00000400000000000000" pitchFamily="2" charset="0"/>
                <a:cs typeface="Arial" charset="0"/>
              </a:rPr>
              <a:t>Flowstation</a:t>
            </a:r>
            <a:r>
              <a:rPr lang="en-GB" sz="1100" dirty="0">
                <a:solidFill>
                  <a:srgbClr val="000000"/>
                </a:solidFill>
                <a:latin typeface="Futura Medium" panose="00000400000000000000" pitchFamily="2" charset="0"/>
                <a:cs typeface="Arial" charset="0"/>
              </a:rPr>
              <a:t> to accurately account for the volume injected by ELCREST. There have been observed cases of crude theft on the delivery line between ELCREST and </a:t>
            </a:r>
            <a:r>
              <a:rPr lang="en-GB" sz="1100" dirty="0" err="1">
                <a:solidFill>
                  <a:srgbClr val="000000"/>
                </a:solidFill>
                <a:latin typeface="Futura Medium" panose="00000400000000000000" pitchFamily="2" charset="0"/>
                <a:cs typeface="Arial" charset="0"/>
              </a:rPr>
              <a:t>Otumara</a:t>
            </a:r>
            <a:r>
              <a:rPr lang="en-GB" sz="1100" dirty="0">
                <a:solidFill>
                  <a:srgbClr val="000000"/>
                </a:solidFill>
                <a:latin typeface="Futura Medium" panose="00000400000000000000" pitchFamily="2" charset="0"/>
                <a:cs typeface="Arial" charset="0"/>
              </a:rPr>
              <a:t> Flow station and all such losses are distributed between SPDC and ELCREST during crude allocation and reconciliation since there is no means of accounting for the losses. It is estimated that this losses impact SPDC by over 1.5kbopd.</a:t>
            </a:r>
          </a:p>
          <a:p>
            <a:pPr lvl="0" algn="just">
              <a:spcAft>
                <a:spcPts val="500"/>
              </a:spcAft>
              <a:defRPr/>
            </a:pPr>
            <a:r>
              <a:rPr lang="en-GB" sz="1100" dirty="0">
                <a:solidFill>
                  <a:srgbClr val="000000"/>
                </a:solidFill>
                <a:latin typeface="Futura Medium" panose="00000400000000000000" pitchFamily="2" charset="0"/>
                <a:cs typeface="Arial" charset="0"/>
              </a:rPr>
              <a:t>Metering facility has now been installed and hooked up to the TEP by ELCREST and awaiting commissioning.</a:t>
            </a:r>
          </a:p>
          <a:p>
            <a:pPr lvl="0" algn="just">
              <a:spcAft>
                <a:spcPts val="500"/>
              </a:spcAft>
              <a:defRPr/>
            </a:pPr>
            <a:r>
              <a:rPr lang="en-GB" sz="1100" dirty="0">
                <a:solidFill>
                  <a:srgbClr val="000000"/>
                </a:solidFill>
                <a:latin typeface="Futura Medium" panose="00000400000000000000" pitchFamily="2" charset="0"/>
                <a:cs typeface="Arial" charset="0"/>
              </a:rPr>
              <a:t>This initiative aims to facilitate the smooth commissioning of the LACT unit and the securing of approvals from DPR for the use of unit for custody transfer accounting.</a:t>
            </a:r>
            <a:endParaRPr lang="en-GB" sz="1100" dirty="0">
              <a:solidFill>
                <a:prstClr val="black"/>
              </a:solidFill>
              <a:latin typeface="Futura Medium" panose="00000400000000000000" pitchFamily="2" charset="0"/>
              <a:cs typeface="Arial" charset="0"/>
            </a:endParaRPr>
          </a:p>
        </p:txBody>
      </p:sp>
      <p:sp>
        <p:nvSpPr>
          <p:cNvPr id="6" name="Rectangle 5"/>
          <p:cNvSpPr/>
          <p:nvPr/>
        </p:nvSpPr>
        <p:spPr>
          <a:xfrm>
            <a:off x="139336" y="3008019"/>
            <a:ext cx="3016641" cy="171072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spcAft>
                <a:spcPts val="500"/>
              </a:spcAft>
              <a:defRPr/>
            </a:pPr>
            <a:r>
              <a:rPr lang="en-US" sz="1200" b="1" u="sng" dirty="0">
                <a:solidFill>
                  <a:srgbClr val="000000"/>
                </a:solidFill>
                <a:latin typeface="Futura Medium" panose="00000400000000000000" pitchFamily="2" charset="0"/>
              </a:rPr>
              <a:t>Potential Benefits &amp; Measurement:</a:t>
            </a:r>
            <a:endParaRPr lang="en-GB" sz="1200" b="1" dirty="0">
              <a:solidFill>
                <a:srgbClr val="000000"/>
              </a:solidFill>
              <a:latin typeface="Futura Medium" panose="00000400000000000000" pitchFamily="2" charset="0"/>
            </a:endParaRPr>
          </a:p>
          <a:p>
            <a:pPr lvl="0"/>
            <a:r>
              <a:rPr lang="en-US" sz="1100" b="1" dirty="0">
                <a:solidFill>
                  <a:prstClr val="black"/>
                </a:solidFill>
                <a:latin typeface="Futura Medium" panose="00000400000000000000" pitchFamily="2" charset="0"/>
              </a:rPr>
              <a:t>Volume Reconciliation</a:t>
            </a:r>
            <a:r>
              <a:rPr lang="en-US" sz="1100" dirty="0">
                <a:solidFill>
                  <a:prstClr val="black"/>
                </a:solidFill>
                <a:latin typeface="Futura Medium" panose="00000400000000000000" pitchFamily="2" charset="0"/>
              </a:rPr>
              <a:t>: 2.5% of combined daily production from </a:t>
            </a:r>
            <a:r>
              <a:rPr lang="en-US" sz="1100" dirty="0" err="1">
                <a:solidFill>
                  <a:prstClr val="black"/>
                </a:solidFill>
                <a:latin typeface="Futura Medium" panose="00000400000000000000" pitchFamily="2" charset="0"/>
              </a:rPr>
              <a:t>Otumara</a:t>
            </a:r>
            <a:r>
              <a:rPr lang="en-US" sz="1100" dirty="0">
                <a:solidFill>
                  <a:prstClr val="black"/>
                </a:solidFill>
                <a:latin typeface="Futura Medium" panose="00000400000000000000" pitchFamily="2" charset="0"/>
              </a:rPr>
              <a:t>, </a:t>
            </a:r>
            <a:r>
              <a:rPr lang="en-US" sz="1100" dirty="0" err="1">
                <a:solidFill>
                  <a:prstClr val="black"/>
                </a:solidFill>
                <a:latin typeface="Futura Medium" panose="00000400000000000000" pitchFamily="2" charset="0"/>
              </a:rPr>
              <a:t>Escrvos</a:t>
            </a:r>
            <a:r>
              <a:rPr lang="en-US" sz="1100" dirty="0">
                <a:solidFill>
                  <a:prstClr val="black"/>
                </a:solidFill>
                <a:latin typeface="Futura Medium" panose="00000400000000000000" pitchFamily="2" charset="0"/>
              </a:rPr>
              <a:t>, </a:t>
            </a:r>
            <a:r>
              <a:rPr lang="en-US" sz="1100" dirty="0" err="1">
                <a:solidFill>
                  <a:prstClr val="black"/>
                </a:solidFill>
                <a:latin typeface="Futura Medium" panose="00000400000000000000" pitchFamily="2" charset="0"/>
              </a:rPr>
              <a:t>Yokri</a:t>
            </a:r>
            <a:r>
              <a:rPr lang="en-US" sz="1100" dirty="0">
                <a:solidFill>
                  <a:prstClr val="black"/>
                </a:solidFill>
                <a:latin typeface="Futura Medium" panose="00000400000000000000" pitchFamily="2" charset="0"/>
              </a:rPr>
              <a:t> and North Bank Flow stations. Circa 1,500bls.</a:t>
            </a:r>
          </a:p>
          <a:p>
            <a:pPr lvl="0"/>
            <a:endParaRPr lang="en-US" sz="1100" dirty="0">
              <a:solidFill>
                <a:prstClr val="black"/>
              </a:solidFill>
              <a:latin typeface="Futura Medium" panose="00000400000000000000" pitchFamily="2" charset="0"/>
            </a:endParaRPr>
          </a:p>
          <a:p>
            <a:pPr lvl="0"/>
            <a:r>
              <a:rPr lang="en-US" sz="1100" b="1" dirty="0">
                <a:solidFill>
                  <a:prstClr val="black"/>
                </a:solidFill>
                <a:latin typeface="Futura Medium" panose="00000400000000000000" pitchFamily="2" charset="0"/>
              </a:rPr>
              <a:t>Cost savings: </a:t>
            </a:r>
          </a:p>
          <a:p>
            <a:pPr lvl="0"/>
            <a:r>
              <a:rPr lang="en-US" sz="1100" dirty="0">
                <a:solidFill>
                  <a:prstClr val="black"/>
                </a:solidFill>
                <a:latin typeface="Futura Medium" panose="00000400000000000000" pitchFamily="2" charset="0"/>
              </a:rPr>
              <a:t>1,500 </a:t>
            </a:r>
            <a:r>
              <a:rPr lang="en-US" sz="1100" dirty="0" err="1">
                <a:solidFill>
                  <a:prstClr val="black"/>
                </a:solidFill>
                <a:latin typeface="Futura Medium" panose="00000400000000000000" pitchFamily="2" charset="0"/>
              </a:rPr>
              <a:t>bbls</a:t>
            </a:r>
            <a:r>
              <a:rPr lang="en-US" sz="1100" dirty="0">
                <a:solidFill>
                  <a:prstClr val="black"/>
                </a:solidFill>
                <a:latin typeface="Futura Medium" panose="00000400000000000000" pitchFamily="2" charset="0"/>
              </a:rPr>
              <a:t> @ 74.21USD = USD111,315/day</a:t>
            </a:r>
          </a:p>
          <a:p>
            <a:pPr lvl="0"/>
            <a:r>
              <a:rPr lang="en-US" sz="1100" b="1" dirty="0">
                <a:solidFill>
                  <a:prstClr val="black"/>
                </a:solidFill>
                <a:latin typeface="Futura Medium" panose="00000400000000000000" pitchFamily="2" charset="0"/>
              </a:rPr>
              <a:t>Annual</a:t>
            </a:r>
            <a:r>
              <a:rPr lang="en-US" sz="1100" dirty="0">
                <a:solidFill>
                  <a:prstClr val="black"/>
                </a:solidFill>
                <a:latin typeface="Futura Medium" panose="00000400000000000000" pitchFamily="2" charset="0"/>
              </a:rPr>
              <a:t>: USD40,629,975</a:t>
            </a:r>
          </a:p>
          <a:p>
            <a:pPr lvl="0"/>
            <a:endParaRPr lang="en-GB" sz="1200" dirty="0">
              <a:solidFill>
                <a:prstClr val="black"/>
              </a:solidFill>
              <a:latin typeface="Futura Medium" panose="00000400000000000000" pitchFamily="2" charset="0"/>
            </a:endParaRPr>
          </a:p>
        </p:txBody>
      </p:sp>
      <p:sp>
        <p:nvSpPr>
          <p:cNvPr id="12" name="Rectangle 11"/>
          <p:cNvSpPr/>
          <p:nvPr/>
        </p:nvSpPr>
        <p:spPr>
          <a:xfrm>
            <a:off x="3291840" y="4813501"/>
            <a:ext cx="2699657" cy="1479892"/>
          </a:xfrm>
          <a:prstGeom prst="rect">
            <a:avLst/>
          </a:prstGeom>
          <a:ln>
            <a:solidFill>
              <a:schemeClr val="tx1"/>
            </a:solidFill>
          </a:ln>
        </p:spPr>
        <p:txBody>
          <a:bodyPr wrap="square">
            <a:spAutoFit/>
          </a:bodyPr>
          <a:lstStyle/>
          <a:p>
            <a:pPr lvl="0" algn="just">
              <a:spcAft>
                <a:spcPts val="500"/>
              </a:spcAft>
              <a:defRPr/>
            </a:pPr>
            <a:r>
              <a:rPr lang="en-US" sz="1400" b="1" u="sng" dirty="0">
                <a:solidFill>
                  <a:srgbClr val="000000"/>
                </a:solidFill>
                <a:latin typeface="Futura Medium" panose="00000400000000000000" pitchFamily="2" charset="0"/>
              </a:rPr>
              <a:t>Critical Success Factors:</a:t>
            </a:r>
            <a:endParaRPr lang="en-GB" sz="1400" b="1" dirty="0">
              <a:solidFill>
                <a:srgbClr val="000000"/>
              </a:solidFill>
              <a:latin typeface="Futura Medium" panose="00000400000000000000" pitchFamily="2" charset="0"/>
            </a:endParaRPr>
          </a:p>
          <a:p>
            <a:pPr marL="171450" indent="-171450">
              <a:buFont typeface="Wingdings" pitchFamily="2" charset="2"/>
              <a:buChar char="§"/>
              <a:defRPr/>
            </a:pPr>
            <a:r>
              <a:rPr lang="en-GB" sz="1200" dirty="0">
                <a:solidFill>
                  <a:prstClr val="black"/>
                </a:solidFill>
                <a:latin typeface="Futura Medium" panose="00000400000000000000" pitchFamily="2" charset="0"/>
              </a:rPr>
              <a:t>Completion of Hardware installation and commissioning.</a:t>
            </a:r>
          </a:p>
          <a:p>
            <a:pPr marL="171450" indent="-171450">
              <a:buFont typeface="Wingdings" pitchFamily="2" charset="2"/>
              <a:buChar char="§"/>
              <a:defRPr/>
            </a:pPr>
            <a:r>
              <a:rPr lang="en-GB" sz="1200" dirty="0">
                <a:solidFill>
                  <a:prstClr val="black"/>
                </a:solidFill>
                <a:latin typeface="Futura Medium" panose="00000400000000000000" pitchFamily="2" charset="0"/>
              </a:rPr>
              <a:t>Availability of commissioning expat and spares on site</a:t>
            </a:r>
          </a:p>
          <a:p>
            <a:pPr marL="171450" lvl="0" indent="-171450">
              <a:buFont typeface="Wingdings" pitchFamily="2" charset="2"/>
              <a:buChar char="§"/>
              <a:defRPr/>
            </a:pPr>
            <a:r>
              <a:rPr lang="en-GB" sz="1200" dirty="0">
                <a:solidFill>
                  <a:prstClr val="black"/>
                </a:solidFill>
                <a:latin typeface="Futura Medium" panose="00000400000000000000" pitchFamily="2" charset="0"/>
              </a:rPr>
              <a:t>Effective DPR engagement Effective Engagement with ELCREST.</a:t>
            </a:r>
          </a:p>
        </p:txBody>
      </p:sp>
      <p:sp>
        <p:nvSpPr>
          <p:cNvPr id="14" name="Rectangle 13"/>
          <p:cNvSpPr/>
          <p:nvPr/>
        </p:nvSpPr>
        <p:spPr>
          <a:xfrm>
            <a:off x="6064068" y="4813501"/>
            <a:ext cx="2831367" cy="777136"/>
          </a:xfrm>
          <a:prstGeom prst="rect">
            <a:avLst/>
          </a:prstGeom>
          <a:ln>
            <a:solidFill>
              <a:schemeClr val="tx1"/>
            </a:solidFill>
          </a:ln>
        </p:spPr>
        <p:txBody>
          <a:bodyPr wrap="square">
            <a:spAutoFit/>
          </a:bodyPr>
          <a:lstStyle/>
          <a:p>
            <a:pPr marL="0" lvl="1">
              <a:spcBef>
                <a:spcPts val="300"/>
              </a:spcBef>
              <a:spcAft>
                <a:spcPct val="0"/>
              </a:spcAft>
            </a:pPr>
            <a:r>
              <a:rPr lang="en-US" altLang="en-US" sz="1400" b="1" dirty="0">
                <a:solidFill>
                  <a:srgbClr val="000000"/>
                </a:solidFill>
                <a:latin typeface="Futura Medium" panose="00000400000000000000" pitchFamily="2" charset="0"/>
              </a:rPr>
              <a:t>Project Sponsor: </a:t>
            </a:r>
            <a:r>
              <a:rPr lang="en-US" altLang="en-US" sz="1400" dirty="0">
                <a:solidFill>
                  <a:srgbClr val="000000"/>
                </a:solidFill>
                <a:latin typeface="Futura Medium" panose="00000400000000000000" pitchFamily="2" charset="0"/>
              </a:rPr>
              <a:t>Maichibi Mesh.</a:t>
            </a:r>
          </a:p>
          <a:p>
            <a:pPr marL="0" lvl="1">
              <a:spcBef>
                <a:spcPts val="300"/>
              </a:spcBef>
              <a:spcAft>
                <a:spcPct val="0"/>
              </a:spcAft>
            </a:pPr>
            <a:r>
              <a:rPr lang="en-US" altLang="en-US" sz="1400" b="1" dirty="0">
                <a:solidFill>
                  <a:prstClr val="black"/>
                </a:solidFill>
                <a:latin typeface="Futura Medium" panose="00000400000000000000" pitchFamily="2" charset="0"/>
              </a:rPr>
              <a:t>Implementation/Project Lead: </a:t>
            </a:r>
            <a:r>
              <a:rPr lang="en-US" altLang="en-US" sz="1400" dirty="0" err="1">
                <a:solidFill>
                  <a:prstClr val="black"/>
                </a:solidFill>
                <a:latin typeface="Futura Medium" panose="00000400000000000000" pitchFamily="2" charset="0"/>
              </a:rPr>
              <a:t>Chibuike</a:t>
            </a:r>
            <a:r>
              <a:rPr lang="en-US" altLang="en-US" sz="1400" dirty="0">
                <a:solidFill>
                  <a:prstClr val="black"/>
                </a:solidFill>
                <a:latin typeface="Futura Medium" panose="00000400000000000000" pitchFamily="2" charset="0"/>
              </a:rPr>
              <a:t> </a:t>
            </a:r>
            <a:r>
              <a:rPr lang="en-US" altLang="en-US" sz="1400" dirty="0" err="1">
                <a:solidFill>
                  <a:prstClr val="black"/>
                </a:solidFill>
                <a:latin typeface="Futura Medium" panose="00000400000000000000" pitchFamily="2" charset="0"/>
              </a:rPr>
              <a:t>Atu</a:t>
            </a:r>
            <a:endParaRPr lang="en-US" altLang="en-US" sz="1400" dirty="0">
              <a:solidFill>
                <a:prstClr val="black"/>
              </a:solidFill>
              <a:latin typeface="Futura Medium" panose="00000400000000000000" pitchFamily="2" charset="0"/>
            </a:endParaRPr>
          </a:p>
        </p:txBody>
      </p:sp>
      <p:graphicFrame>
        <p:nvGraphicFramePr>
          <p:cNvPr id="9" name="Table 8">
            <a:extLst>
              <a:ext uri="{FF2B5EF4-FFF2-40B4-BE49-F238E27FC236}">
                <a16:creationId xmlns:a16="http://schemas.microsoft.com/office/drawing/2014/main" id="{033299F9-4514-4F6E-8FA7-3FB14B4ACB3F}"/>
              </a:ext>
            </a:extLst>
          </p:cNvPr>
          <p:cNvGraphicFramePr>
            <a:graphicFrameLocks noGrp="1"/>
          </p:cNvGraphicFramePr>
          <p:nvPr>
            <p:extLst>
              <p:ext uri="{D42A27DB-BD31-4B8C-83A1-F6EECF244321}">
                <p14:modId xmlns:p14="http://schemas.microsoft.com/office/powerpoint/2010/main" val="1260395832"/>
              </p:ext>
            </p:extLst>
          </p:nvPr>
        </p:nvGraphicFramePr>
        <p:xfrm>
          <a:off x="3291840" y="3049383"/>
          <a:ext cx="5736046" cy="1595811"/>
        </p:xfrm>
        <a:graphic>
          <a:graphicData uri="http://schemas.openxmlformats.org/drawingml/2006/table">
            <a:tbl>
              <a:tblPr firstRow="1" firstCol="1" bandRow="1">
                <a:tableStyleId>{5C22544A-7EE6-4342-B048-85BDC9FD1C3A}</a:tableStyleId>
              </a:tblPr>
              <a:tblGrid>
                <a:gridCol w="2680540">
                  <a:extLst>
                    <a:ext uri="{9D8B030D-6E8A-4147-A177-3AD203B41FA5}">
                      <a16:colId xmlns:a16="http://schemas.microsoft.com/office/drawing/2014/main" val="2667370612"/>
                    </a:ext>
                  </a:extLst>
                </a:gridCol>
                <a:gridCol w="1634796">
                  <a:extLst>
                    <a:ext uri="{9D8B030D-6E8A-4147-A177-3AD203B41FA5}">
                      <a16:colId xmlns:a16="http://schemas.microsoft.com/office/drawing/2014/main" val="333872698"/>
                    </a:ext>
                  </a:extLst>
                </a:gridCol>
                <a:gridCol w="1420710">
                  <a:extLst>
                    <a:ext uri="{9D8B030D-6E8A-4147-A177-3AD203B41FA5}">
                      <a16:colId xmlns:a16="http://schemas.microsoft.com/office/drawing/2014/main" val="1798695437"/>
                    </a:ext>
                  </a:extLst>
                </a:gridCol>
              </a:tblGrid>
              <a:tr h="159463">
                <a:tc>
                  <a:txBody>
                    <a:bodyPr/>
                    <a:lstStyle/>
                    <a:p>
                      <a:pPr marL="0" marR="0" algn="ctr">
                        <a:lnSpc>
                          <a:spcPct val="115000"/>
                        </a:lnSpc>
                        <a:spcBef>
                          <a:spcPts val="0"/>
                        </a:spcBef>
                        <a:spcAft>
                          <a:spcPts val="0"/>
                        </a:spcAft>
                      </a:pPr>
                      <a:r>
                        <a:rPr lang="en-US" sz="1000" b="0" kern="1200" dirty="0">
                          <a:solidFill>
                            <a:prstClr val="black"/>
                          </a:solidFill>
                          <a:latin typeface="Futura Medium" panose="00000400000000000000" pitchFamily="2" charset="0"/>
                          <a:ea typeface="+mn-ea"/>
                          <a:cs typeface="+mn-cs"/>
                        </a:rPr>
                        <a:t>Action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000" b="0" kern="1200">
                          <a:solidFill>
                            <a:prstClr val="black"/>
                          </a:solidFill>
                          <a:latin typeface="Futura Medium" panose="00000400000000000000" pitchFamily="2" charset="0"/>
                          <a:ea typeface="+mn-ea"/>
                          <a:cs typeface="+mn-cs"/>
                        </a:rPr>
                        <a:t>Responsible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000" b="0" kern="1200" dirty="0">
                          <a:solidFill>
                            <a:prstClr val="black"/>
                          </a:solidFill>
                          <a:latin typeface="Futura Medium" panose="00000400000000000000" pitchFamily="2" charset="0"/>
                          <a:ea typeface="+mn-ea"/>
                          <a:cs typeface="+mn-cs"/>
                        </a:rPr>
                        <a:t>Timeline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1597665"/>
                  </a:ext>
                </a:extLst>
              </a:tr>
              <a:tr h="296790">
                <a:tc>
                  <a:txBody>
                    <a:bodyPr/>
                    <a:lstStyle/>
                    <a:p>
                      <a:pPr marL="171450" lvl="0" indent="-171450">
                        <a:buFont typeface="Wingdings" pitchFamily="2" charset="2"/>
                        <a:buChar char="§"/>
                        <a:defRPr/>
                      </a:pPr>
                      <a:r>
                        <a:rPr lang="en-GB" sz="1000" b="0" dirty="0">
                          <a:solidFill>
                            <a:prstClr val="black"/>
                          </a:solidFill>
                          <a:latin typeface="Futura Medium" panose="00000400000000000000" pitchFamily="2" charset="0"/>
                        </a:rPr>
                        <a:t>Tie in LACT Unit to TEP</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Pipeline Team (Kelvin)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Completed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5508197"/>
                  </a:ext>
                </a:extLst>
              </a:tr>
              <a:tr h="296790">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GB" sz="1000" b="0" dirty="0">
                          <a:solidFill>
                            <a:prstClr val="black"/>
                          </a:solidFill>
                          <a:latin typeface="Futura Medium" panose="00000400000000000000" pitchFamily="2" charset="0"/>
                        </a:rPr>
                        <a:t>Complete Commissioning and testing of LACT Unit</a:t>
                      </a:r>
                    </a:p>
                    <a:p>
                      <a:pPr marL="171450" lvl="0" indent="-171450">
                        <a:buFont typeface="Wingdings" pitchFamily="2" charset="2"/>
                        <a:buChar char="§"/>
                        <a:defRPr/>
                      </a:pPr>
                      <a:endParaRPr lang="en-GB" sz="1000" b="0" dirty="0">
                        <a:solidFill>
                          <a:prstClr val="black"/>
                        </a:solidFill>
                        <a:latin typeface="Futura Medium" panose="00000400000000000000" pitchFamily="2"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Pipeline Team (Kelvin)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Sept 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6371869"/>
                  </a:ext>
                </a:extLst>
              </a:tr>
              <a:tr h="330117">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dirty="0">
                          <a:solidFill>
                            <a:prstClr val="black"/>
                          </a:solidFill>
                          <a:latin typeface="Futura Medium" panose="00000400000000000000" pitchFamily="2" charset="0"/>
                        </a:rPr>
                        <a:t>Secure DPR approval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Corp. Metering Team Lead (Godfrey)</a:t>
                      </a:r>
                    </a:p>
                    <a:p>
                      <a:pPr marL="0" marR="0">
                        <a:lnSpc>
                          <a:spcPct val="115000"/>
                        </a:lnSpc>
                        <a:spcBef>
                          <a:spcPts val="0"/>
                        </a:spcBef>
                        <a:spcAft>
                          <a:spcPts val="0"/>
                        </a:spcAft>
                      </a:pPr>
                      <a:endParaRPr lang="en-US" sz="100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Sep 30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59463">
                <a:tc>
                  <a:txBody>
                    <a:bodyPr/>
                    <a:lstStyle/>
                    <a:p>
                      <a:pPr marL="171450" lvl="0" indent="-171450">
                        <a:buFont typeface="Wingdings" pitchFamily="2" charset="2"/>
                        <a:buChar char="§"/>
                        <a:defRPr/>
                      </a:pPr>
                      <a:endParaRPr lang="en-GB" sz="1000" b="0" dirty="0">
                        <a:solidFill>
                          <a:prstClr val="black"/>
                        </a:solidFill>
                        <a:latin typeface="Futura Medium" panose="00000400000000000000" pitchFamily="2"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00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endParaRPr lang="en-US" sz="100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7819192"/>
                  </a:ext>
                </a:extLst>
              </a:tr>
            </a:tbl>
          </a:graphicData>
        </a:graphic>
      </p:graphicFrame>
      <p:sp>
        <p:nvSpPr>
          <p:cNvPr id="5" name="Slide Number Placeholder 4"/>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8" name="Title 7"/>
          <p:cNvSpPr>
            <a:spLocks noGrp="1"/>
          </p:cNvSpPr>
          <p:nvPr>
            <p:ph type="title"/>
          </p:nvPr>
        </p:nvSpPr>
        <p:spPr>
          <a:xfrm>
            <a:off x="509627" y="261382"/>
            <a:ext cx="8134630" cy="364859"/>
          </a:xfrm>
        </p:spPr>
        <p:txBody>
          <a:bodyPr>
            <a:noAutofit/>
          </a:bodyPr>
          <a:lstStyle/>
          <a:p>
            <a:r>
              <a:rPr lang="en-US" sz="1800" b="1" dirty="0">
                <a:solidFill>
                  <a:prstClr val="black"/>
                </a:solidFill>
                <a:latin typeface="Futura Medium" panose="00000400000000000000" pitchFamily="2" charset="0"/>
              </a:rPr>
              <a:t>Project Title: DEPLOYMENT OF OTUMARA LACT UNIT (metering facility)</a:t>
            </a:r>
            <a:br>
              <a:rPr lang="en-US" dirty="0"/>
            </a:br>
            <a:r>
              <a:rPr lang="en-US" dirty="0"/>
              <a:t>  </a:t>
            </a:r>
            <a:endParaRPr lang="en-US" sz="1800" dirty="0"/>
          </a:p>
        </p:txBody>
      </p:sp>
    </p:spTree>
    <p:extLst>
      <p:ext uri="{BB962C8B-B14F-4D97-AF65-F5344CB8AC3E}">
        <p14:creationId xmlns:p14="http://schemas.microsoft.com/office/powerpoint/2010/main" val="2568521322"/>
      </p:ext>
    </p:extLst>
  </p:cSld>
  <p:clrMapOvr>
    <a:masterClrMapping/>
  </p:clrMapOvr>
  <p:transition/>
</p:sld>
</file>

<file path=ppt/theme/theme1.xml><?xml version="1.0" encoding="utf-8"?>
<a:theme xmlns:a="http://schemas.openxmlformats.org/drawingml/2006/main" name="3_2016 Standard templat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extLst>
    <a:ext uri="{05A4C25C-085E-4340-85A3-A5531E510DB2}">
      <thm15:themeFamily xmlns:thm15="http://schemas.microsoft.com/office/thememl/2012/main" name="Shell Template - Presentation Mode New v14.potx" id="{6866CFAD-083A-4319-941B-C5C53D83E3CE}" vid="{22E1D647-2C7A-4302-A7A8-C281F9C253E9}"/>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4E837B4B49ED1B49A20F4327E3255DAB" ma:contentTypeVersion="161" ma:contentTypeDescription="Shell Document Content Type" ma:contentTypeScope="" ma:versionID="02bf780c6b52bd8e5ba9c2e531971f0d">
  <xsd:schema xmlns:xsd="http://www.w3.org/2001/XMLSchema" xmlns:xs="http://www.w3.org/2001/XMLSchema" xmlns:p="http://schemas.microsoft.com/office/2006/metadata/properties" xmlns:ns1="http://schemas.microsoft.com/sharepoint/v3" xmlns:ns2="4853edff-db9f-4ed7-a121-42558e3d771e" xmlns:ns4="d27fab8a-45c3-4d34-8de2-1ac7f98cf53f" xmlns:ns5="http://schemas.microsoft.com/sharepoint/v4" targetNamespace="http://schemas.microsoft.com/office/2006/metadata/properties" ma:root="true" ma:fieldsID="f00633419387160c4d3a1801b2fc0bde" ns1:_="" ns2:_="" ns4:_="" ns5:_="">
    <xsd:import namespace="http://schemas.microsoft.com/sharepoint/v3"/>
    <xsd:import namespace="4853edff-db9f-4ed7-a121-42558e3d771e"/>
    <xsd:import namespace="d27fab8a-45c3-4d34-8de2-1ac7f98cf53f"/>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Global_x0020_Information_x0020_Attributes_Author" minOccurs="0"/>
                <xsd:element ref="ns4:Global_x0020_Information_x0020_Attributes_Document_Numbers" minOccurs="0"/>
                <xsd:element ref="ns4:Global_x0020_Information_x0020_Attributes_Status"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Forcados Terminal 2"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4853edff-db9f-4ed7-a121-42558e3d771e"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635c3d70-d086-4450-ab80-eaf02b567e80}" ma:internalName="TaxCatchAll" ma:showField="CatchAllData" ma:web="4853edff-db9f-4ed7-a121-42558e3d771e">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635c3d70-d086-4450-ab80-eaf02b567e80}" ma:internalName="TaxCatchAllLabel" ma:readOnly="true" ma:showField="CatchAllDataLabel" ma:web="4853edff-db9f-4ed7-a121-42558e3d771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27fab8a-45c3-4d34-8de2-1ac7f98cf53f" elementFormDefault="qualified">
    <xsd:import namespace="http://schemas.microsoft.com/office/2006/documentManagement/types"/>
    <xsd:import namespace="http://schemas.microsoft.com/office/infopath/2007/PartnerControls"/>
    <xsd:element name="LivelinkID" ma:index="54" nillable="true" ma:displayName="LivelinkID" ma:hidden="true" ma:indexed="true" ma:internalName="LivelinkID" ma:readOnly="false">
      <xsd:simpleType>
        <xsd:restriction base="dms:Text"/>
      </xsd:simpleType>
    </xsd:element>
    <xsd:element name="Folder_x0020_STRUCTURE" ma:index="55" nillable="true" ma:displayName="Folder STRUCTURE" ma:hidden="true" ma:internalName="Folder_x0020_STRUCTURE" ma:readOnly="false">
      <xsd:simpleType>
        <xsd:restriction base="dms:Text"/>
      </xsd:simpleType>
    </xsd:element>
    <xsd:element name="Livelink_x0020_Instance_x0020_Column" ma:index="56" nillable="true" ma:displayName="Livelink Instance Column" ma:hidden="true" ma:internalName="Livelink_x0020_Instance_x0020_Column" ma:readOnly="false">
      <xsd:simpleType>
        <xsd:restriction base="dms:Text"/>
      </xsd:simpleType>
    </xsd:element>
    <xsd:element name="Global_x0020_Information_x0020_Attributes_Author" ma:index="57" nillable="true" ma:displayName="Global Information Attributes_Author" ma:hidden="true" ma:internalName="Global_x0020_Information_x0020_Attributes_Author" ma:readOnly="false">
      <xsd:simpleType>
        <xsd:restriction base="dms:Note"/>
      </xsd:simpleType>
    </xsd:element>
    <xsd:element name="Global_x0020_Information_x0020_Attributes_Document_Numbers" ma:index="58" nillable="true" ma:displayName="Global Information Attributes_Document_Numbers" ma:hidden="true" ma:internalName="Global_x0020_Information_x0020_Attributes_Document_Numbers" ma:readOnly="false">
      <xsd:simpleType>
        <xsd:restriction base="dms:Note"/>
      </xsd:simpleType>
    </xsd:element>
    <xsd:element name="Global_x0020_Information_x0020_Attributes_Status" ma:index="59" nillable="true" ma:displayName="Global Information Attributes_Status" ma:default="Published" ma:hidden="true" ma:internalName="Global_x0020_Information_x0020_Attributes_Status" ma:readOnly="false">
      <xsd:simpleType>
        <xsd:restriction base="dms:Choice">
          <xsd:enumeration value="Published"/>
          <xsd:enumeration value="Draft"/>
          <xsd:enumeration value="Obsolete"/>
          <xsd:enumeration value="Active"/>
          <xsd:enumeration value="Approved For Construction"/>
          <xsd:enumeration value="Closed"/>
          <xsd:enumeration value="Open"/>
          <xsd:enumeration value="Preliminary"/>
          <xsd:enumeration valu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6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Shell_x0020_SharePoint_x0020_SAEF_x0020_RecordStatus xmlns="http://schemas.microsoft.com/sharepoint/v3"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Shell_x0020_SharePoint_x0020_SAEF_x0020_FilePlanRecordType xmlns="http://schemas.microsoft.com/sharepoint/v3"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SiteOwner xmlns="http://schemas.microsoft.com/sharepoint/v3">i:0#.w|africa-me\its-app-imnga-s</Shell_x0020_SharePoint_x0020_SAEF_x0020_SiteOwner>
    <Shell_x0020_SharePoint_x0020_SAEF_x0020_TRIMRecordNumber xmlns="http://schemas.microsoft.com/sharepoint/v3"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Company Communications to Employees [ARM]</TermName>
          <TermId xmlns="http://schemas.microsoft.com/office/infopath/2007/PartnerControls">a944bb5e-92f7-4ba2-88cd-7c9f0edc584e</TermId>
        </TermInfo>
      </Terms>
    </Shell_x0020_SharePoint_x0020_SAEF_x0020_DocumentTypeTaxHTField0>
    <Shell_x0020_SharePoint_x0020_SAEF_x0020_SiteCollectionName xmlns="http://schemas.microsoft.com/sharepoint/v3">Nigeria Web Notification</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d388b442-0f35-4ef7-bb6d-ea4386749e1a</TermId>
        </TermInfo>
      </Terms>
    </Shell_x0020_SharePoint_x0020_SAEF_x0020_GlobalFunctionTaxHTField0>
    <Shell_x0020_SharePoint_x0020_SAEF_x0020_Declarer xmlns="http://schemas.microsoft.com/sharepoint/v3" xsi:nil="true"/>
    <Shell_x0020_SharePoint_x0020_SAEF_x0020_AssetIdentifier xmlns="http://schemas.microsoft.com/sharepoint/v3" xsi:nil="true"/>
    <_dlc_ExpireDateSaved xmlns="http://schemas.microsoft.com/sharepoint/v3" xsi:nil="true"/>
    <_dlc_ExpireDate xmlns="http://schemas.microsoft.com/sharepoint/v3">2106-07-11T23:00:00+00:00</_dlc_ExpireDate>
    <TaxCatchAll xmlns="4853edff-db9f-4ed7-a121-42558e3d771e">
      <Value>16</Value>
      <Value>11</Value>
      <Value>10</Value>
      <Value>9</Value>
      <Value>8</Value>
      <Value>7</Value>
      <Value>6</Value>
      <Value>5</Value>
      <Value>4</Value>
      <Value>3</Value>
      <Value>2</Value>
      <Value>1</Value>
    </TaxCatchAll>
    <_dlc_DocId xmlns="4853edff-db9f-4ed7-a121-42558e3d771e">AFFAA0795-1291279910-43</_dlc_DocId>
    <_dlc_DocIdUrl xmlns="4853edff-db9f-4ed7-a121-42558e3d771e">
      <Url>https://nga001-sp.shell.com/sites/AFFAA0795/_layouts/15/DocIdRedir.aspx?ID=AFFAA0795-1291279910-43</Url>
      <Description>AFFAA0795-1291279910-43</Description>
    </_dlc_DocIdUrl>
    <Global_x0020_Information_x0020_Attributes_Document_Numbers xmlns="d27fab8a-45c3-4d34-8de2-1ac7f98cf53f" xsi:nil="true"/>
    <Livelink_x0020_Instance_x0020_Column xmlns="d27fab8a-45c3-4d34-8de2-1ac7f98cf53f" xsi:nil="true"/>
    <Global_x0020_Information_x0020_Attributes_Status xmlns="d27fab8a-45c3-4d34-8de2-1ac7f98cf53f">Published</Global_x0020_Information_x0020_Attributes_Status>
    <IconOverlay xmlns="http://schemas.microsoft.com/sharepoint/v4" xsi:nil="true"/>
    <Folder_x0020_STRUCTURE xmlns="d27fab8a-45c3-4d34-8de2-1ac7f98cf53f" xsi:nil="true"/>
    <LivelinkID xmlns="d27fab8a-45c3-4d34-8de2-1ac7f98cf53f" xsi:nil="true"/>
    <Global_x0020_Information_x0020_Attributes_Author xmlns="d27fab8a-45c3-4d34-8de2-1ac7f98cf53f" xsi:nil="true"/>
  </documentManagement>
</p:properties>
</file>

<file path=customXml/itemProps1.xml><?xml version="1.0" encoding="utf-8"?>
<ds:datastoreItem xmlns:ds="http://schemas.openxmlformats.org/officeDocument/2006/customXml" ds:itemID="{0558EC85-6EB3-4CE4-88D5-08BB1B96A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853edff-db9f-4ed7-a121-42558e3d771e"/>
    <ds:schemaRef ds:uri="d27fab8a-45c3-4d34-8de2-1ac7f98cf53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5EE012-DA18-4059-A07B-1FCC82C8EDCF}">
  <ds:schemaRefs>
    <ds:schemaRef ds:uri="http://schemas.microsoft.com/sharepoint/events"/>
  </ds:schemaRefs>
</ds:datastoreItem>
</file>

<file path=customXml/itemProps3.xml><?xml version="1.0" encoding="utf-8"?>
<ds:datastoreItem xmlns:ds="http://schemas.openxmlformats.org/officeDocument/2006/customXml" ds:itemID="{89D62267-63CF-4EED-A21A-FFE42083B916}">
  <ds:schemaRefs>
    <ds:schemaRef ds:uri="http://schemas.microsoft.com/sharepoint/v3/contenttype/forms"/>
  </ds:schemaRefs>
</ds:datastoreItem>
</file>

<file path=customXml/itemProps4.xml><?xml version="1.0" encoding="utf-8"?>
<ds:datastoreItem xmlns:ds="http://schemas.openxmlformats.org/officeDocument/2006/customXml" ds:itemID="{27E2368C-7560-4EC8-8B77-5DE2A874A7B5}">
  <ds:schemaRefs>
    <ds:schemaRef ds:uri="http://schemas.microsoft.com/sharepoint/v3"/>
    <ds:schemaRef ds:uri="d27fab8a-45c3-4d34-8de2-1ac7f98cf53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sharepoint/v4"/>
    <ds:schemaRef ds:uri="http://purl.org/dc/elements/1.1/"/>
    <ds:schemaRef ds:uri="http://schemas.microsoft.com/office/2006/metadata/properties"/>
    <ds:schemaRef ds:uri="4853edff-db9f-4ed7-a121-42558e3d771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Foundry</Template>
  <TotalTime>44957</TotalTime>
  <Words>324</Words>
  <Application>Microsoft Office PowerPoint</Application>
  <PresentationFormat>On-screen Show (4:3)</PresentationFormat>
  <Paragraphs>32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Futura Medium</vt:lpstr>
      <vt:lpstr>Futura Bold</vt:lpstr>
      <vt:lpstr>Wingdings</vt:lpstr>
      <vt:lpstr>Arial</vt:lpstr>
      <vt:lpstr>3_2016 Standard template</vt:lpstr>
      <vt:lpstr>Project Title: DEPLOYMENT OF OTUMARA LACT UNIT (metering facility)   </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OML 118  TCM – 10th August 2016 2016 Half Year Performance</dc:title>
  <dc:creator>K.Ubal</dc:creator>
  <cp:lastModifiedBy>Odega, Israel SPDC-UPO/G/PSMR</cp:lastModifiedBy>
  <cp:revision>1704</cp:revision>
  <cp:lastPrinted>2018-03-07T16:48:33Z</cp:lastPrinted>
  <dcterms:created xsi:type="dcterms:W3CDTF">2016-07-01T16:13:28Z</dcterms:created>
  <dcterms:modified xsi:type="dcterms:W3CDTF">2018-08-16T13:08:55Z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y fmtid="{D5CDD505-2E9C-101B-9397-08002B2CF9AE}" pid="4" name="ContentTypeId">
    <vt:lpwstr>0x0101006F0A470EEB1140E7AA14F4CE8A50B54C0001CB1477F4DD432AA86DD56CC3887AF4004E837B4B49ED1B49A20F4327E3255DAB</vt:lpwstr>
  </property>
  <property fmtid="{D5CDD505-2E9C-101B-9397-08002B2CF9AE}" pid="5" name="_dlc_policyId">
    <vt:lpwstr>0x0101006F0A470EEB1140E7AA14F4CE8A50B54C|1203996477</vt:lpwstr>
  </property>
  <property fmtid="{D5CDD505-2E9C-101B-9397-08002B2CF9AE}" pid="6" name="ItemRetentionFormula">
    <vt:lpwstr>&lt;formula id="Shell.SharePoint.SIS.IOTV.IOTVExpirationFormula"&gt;&lt;number&gt;1080&lt;/number&gt;&lt;property&gt;Modified&lt;/property&gt;&lt;period&gt;months&lt;/period&gt;&lt;/formula&gt;</vt:lpwstr>
  </property>
  <property fmtid="{D5CDD505-2E9C-101B-9397-08002B2CF9AE}" pid="7" name="_dlc_DocIdItemGuid">
    <vt:lpwstr>30fe05ab-69ec-4235-abf9-70ddb4c13755</vt:lpwstr>
  </property>
  <property fmtid="{D5CDD505-2E9C-101B-9397-08002B2CF9AE}" pid="8" name="Shell SharePoint SAEF SecurityClassification">
    <vt:lpwstr>8;#Restricted|21aa7f98-4035-4019-a764-107acb7269af</vt:lpwstr>
  </property>
  <property fmtid="{D5CDD505-2E9C-101B-9397-08002B2CF9AE}" pid="9" name="Shell SharePoint SAEF DocumentType">
    <vt:lpwstr>16;#Company Communications to Employees [ARM]|a944bb5e-92f7-4ba2-88cd-7c9f0edc584e</vt:lpwstr>
  </property>
  <property fmtid="{D5CDD505-2E9C-101B-9397-08002B2CF9AE}" pid="10" name="Shell SharePoint SAEF LegalEntity">
    <vt:lpwstr>4;#The Shell Petroleum Development Company Of Nigeria Limited|b482a97d-f8dd-41c8-ab1c-99b8408fd22e</vt:lpwstr>
  </property>
  <property fmtid="{D5CDD505-2E9C-101B-9397-08002B2CF9AE}" pid="11" name="Shell SharePoint SAEF BusinessUnitRegion">
    <vt:lpwstr>2;#Sub-Saharan Africa|9d13514c-804d-40ff-8e8a-f6825f62fb70</vt:lpwstr>
  </property>
  <property fmtid="{D5CDD505-2E9C-101B-9397-08002B2CF9AE}" pid="12" name="Shell SharePoint SAEF GlobalFunction">
    <vt:lpwstr>3;#Information Technology|d388b442-0f35-4ef7-bb6d-ea4386749e1a</vt:lpwstr>
  </property>
  <property fmtid="{D5CDD505-2E9C-101B-9397-08002B2CF9AE}" pid="13" name="Shell SharePoint SAEF WorkgroupID">
    <vt:lpwstr>5;#Upstream _ Single File Plan - 22022|d3ed65c1-761d-4a84-a678-924ffd6ed182</vt:lpwstr>
  </property>
  <property fmtid="{D5CDD505-2E9C-101B-9397-08002B2CF9AE}" pid="14" name="Shell SharePoint SAEF CountryOfJurisdiction">
    <vt:lpwstr>7;#NIGERIA|973e3eb3-a5f9-4712-a628-787e048af9f3</vt:lpwstr>
  </property>
  <property fmtid="{D5CDD505-2E9C-101B-9397-08002B2CF9AE}" pid="15" name="Shell SharePoint SAEF ExportControlClassification">
    <vt:lpwstr>9;#Non-US content - Non Controlled|2ac8835e-0587-4096-a6e2-1f68da1e6cb3</vt:lpwstr>
  </property>
  <property fmtid="{D5CDD505-2E9C-101B-9397-08002B2CF9AE}" pid="16" name="Shell SharePoint SAEF DocumentStatus">
    <vt:lpwstr>11;#Draft|1c86f377-7d91-4c95-bd5b-c18c83fe0aa5</vt:lpwstr>
  </property>
  <property fmtid="{D5CDD505-2E9C-101B-9397-08002B2CF9AE}" pid="17" name="Shell SharePoint SAEF Language">
    <vt:lpwstr>6;#English|bd3ad5ee-f0c3-40aa-8cc8-36ef09940af3</vt:lpwstr>
  </property>
  <property fmtid="{D5CDD505-2E9C-101B-9397-08002B2CF9AE}" pid="18" name="Shell SharePoint SAEF Business">
    <vt:lpwstr>1;#Upstream International|dabf15d9-4f75-4ed1-b8a1-a0c3e2a85888</vt:lpwstr>
  </property>
  <property fmtid="{D5CDD505-2E9C-101B-9397-08002B2CF9AE}" pid="19" name="Shell SharePoint SAEF BusinessProcess">
    <vt:lpwstr>10;#All - Records Management|1f68a0f2-47ab-4887-8df5-7c0616d5ad90</vt:lpwstr>
  </property>
</Properties>
</file>